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80" r:id="rId1"/>
  </p:sldMasterIdLst>
  <p:notesMasterIdLst>
    <p:notesMasterId r:id="rId11"/>
  </p:notesMasterIdLst>
  <p:handoutMasterIdLst>
    <p:handoutMasterId r:id="rId12"/>
  </p:handoutMasterIdLst>
  <p:sldIdLst>
    <p:sldId id="256" r:id="rId2"/>
    <p:sldId id="257" r:id="rId3"/>
    <p:sldId id="258" r:id="rId4"/>
    <p:sldId id="266" r:id="rId5"/>
    <p:sldId id="260" r:id="rId6"/>
    <p:sldId id="261" r:id="rId7"/>
    <p:sldId id="262" r:id="rId8"/>
    <p:sldId id="267" r:id="rId9"/>
    <p:sldId id="263" r:id="rId1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gie" initials="M" lastIdx="11" clrIdx="0"/>
  <p:cmAuthor id="1" name="Jamye" initials="J"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66C"/>
    <a:srgbClr val="794400"/>
    <a:srgbClr val="7A45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1200" y="-8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962D232-83AF-A243-94A1-D71D8813F90A}" type="datetimeFigureOut">
              <a:rPr lang="en-US" smtClean="0"/>
              <a:pPr/>
              <a:t>5/8/2014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730704D-D69F-B345-AFD0-E6F8FD8E4CB0}" type="slidenum">
              <a:rPr lang="en-US" smtClean="0"/>
              <a:pPr/>
              <a:t>‹#›</a:t>
            </a:fld>
            <a:endParaRPr lang="en-US"/>
          </a:p>
        </p:txBody>
      </p:sp>
    </p:spTree>
    <p:extLst>
      <p:ext uri="{BB962C8B-B14F-4D97-AF65-F5344CB8AC3E}">
        <p14:creationId xmlns:p14="http://schemas.microsoft.com/office/powerpoint/2010/main" val="36848470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3700265-EC90-AB49-8D5A-8DAC554CC593}" type="datetimeFigureOut">
              <a:rPr lang="en-US" smtClean="0"/>
              <a:pPr/>
              <a:t>5/8/2014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FF4A97A-CF60-CB43-9DF9-919A84919A5C}" type="slidenum">
              <a:rPr lang="en-US" smtClean="0"/>
              <a:pPr/>
              <a:t>‹#›</a:t>
            </a:fld>
            <a:endParaRPr lang="en-US"/>
          </a:p>
        </p:txBody>
      </p:sp>
    </p:spTree>
    <p:extLst>
      <p:ext uri="{BB962C8B-B14F-4D97-AF65-F5344CB8AC3E}">
        <p14:creationId xmlns:p14="http://schemas.microsoft.com/office/powerpoint/2010/main" val="13235966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A97A-CF60-CB43-9DF9-919A84919A5C}" type="slidenum">
              <a:rPr lang="en-US" smtClean="0"/>
              <a:pPr/>
              <a:t>1</a:t>
            </a:fld>
            <a:endParaRPr lang="en-US"/>
          </a:p>
        </p:txBody>
      </p:sp>
    </p:spTree>
    <p:extLst>
      <p:ext uri="{BB962C8B-B14F-4D97-AF65-F5344CB8AC3E}">
        <p14:creationId xmlns:p14="http://schemas.microsoft.com/office/powerpoint/2010/main" val="116057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May 2014</a:t>
            </a:r>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May 2014</a:t>
            </a:r>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May 2014</a:t>
            </a:r>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May 2014</a:t>
            </a:r>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May 2014</a:t>
            </a:r>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r>
              <a:rPr lang="en-US" smtClean="0"/>
              <a:t>May 2014</a:t>
            </a:r>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DC744F1-E21E-9647-894E-1EC1FB821E89}"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May 2014</a:t>
            </a:r>
            <a:endParaRPr lang="en-US"/>
          </a:p>
        </p:txBody>
      </p:sp>
      <p:sp>
        <p:nvSpPr>
          <p:cNvPr id="8" name="Footer Placeholder 7"/>
          <p:cNvSpPr>
            <a:spLocks noGrp="1"/>
          </p:cNvSpPr>
          <p:nvPr>
            <p:ph type="ftr" sz="quarter" idx="11"/>
          </p:nvPr>
        </p:nvSpPr>
        <p:spPr>
          <a:xfrm>
            <a:off x="193638" y="6250164"/>
            <a:ext cx="3786691"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May 2014</a:t>
            </a:r>
            <a:endParaRPr lang="en-US"/>
          </a:p>
        </p:txBody>
      </p:sp>
      <p:sp>
        <p:nvSpPr>
          <p:cNvPr id="4" name="Footer Placeholder 3"/>
          <p:cNvSpPr>
            <a:spLocks noGrp="1"/>
          </p:cNvSpPr>
          <p:nvPr>
            <p:ph type="ftr" sz="quarter" idx="11"/>
          </p:nvPr>
        </p:nvSpPr>
        <p:spPr>
          <a:xfrm>
            <a:off x="193638" y="6250164"/>
            <a:ext cx="378669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r>
              <a:rPr lang="en-US" smtClean="0"/>
              <a:t>May 2014</a:t>
            </a:r>
            <a:endParaRPr lang="en-US"/>
          </a:p>
        </p:txBody>
      </p:sp>
      <p:sp>
        <p:nvSpPr>
          <p:cNvPr id="3" name="Footer Placeholder 2"/>
          <p:cNvSpPr>
            <a:spLocks noGrp="1"/>
          </p:cNvSpPr>
          <p:nvPr>
            <p:ph type="ftr" sz="quarter" idx="11"/>
          </p:nvPr>
        </p:nvSpPr>
        <p:spPr>
          <a:xfrm>
            <a:off x="193638" y="6250164"/>
            <a:ext cx="3786691"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May 2014</a:t>
            </a:r>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DC744F1-E21E-9647-894E-1EC1FB821E89}"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May 2014</a:t>
            </a:r>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DC744F1-E21E-9647-894E-1EC1FB821E89}"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r>
              <a:rPr lang="en-US" smtClean="0"/>
              <a:t>May 2014</a:t>
            </a:r>
            <a:endParaRPr lang="en-US" dirty="0"/>
          </a:p>
        </p:txBody>
      </p:sp>
      <p:sp>
        <p:nvSpPr>
          <p:cNvPr id="6" name="Slide Number Placeholder 5"/>
          <p:cNvSpPr>
            <a:spLocks noGrp="1"/>
          </p:cNvSpPr>
          <p:nvPr>
            <p:ph type="sldNum" sz="quarter" idx="4"/>
          </p:nvPr>
        </p:nvSpPr>
        <p:spPr>
          <a:xfrm>
            <a:off x="4001846" y="6250164"/>
            <a:ext cx="1161826" cy="365125"/>
          </a:xfrm>
          <a:prstGeom prst="rect">
            <a:avLst/>
          </a:prstGeom>
        </p:spPr>
        <p:txBody>
          <a:bodyPr vert="horz" lIns="91440" tIns="45720" rIns="91440" bIns="45720" rtlCol="0" anchor="ctr"/>
          <a:lstStyle>
            <a:lvl1pPr algn="ctr">
              <a:defRPr sz="1000">
                <a:solidFill>
                  <a:schemeClr val="tx2"/>
                </a:solidFill>
              </a:defRPr>
            </a:lvl1pPr>
          </a:lstStyle>
          <a:p>
            <a:fld id="{9360A2C4-E252-5E41-9BF8-6E404A6BE248}"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3"/>
          <p:cNvSpPr txBox="1">
            <a:spLocks/>
          </p:cNvSpPr>
          <p:nvPr userDrawn="1"/>
        </p:nvSpPr>
        <p:spPr>
          <a:xfrm>
            <a:off x="872067" y="6250164"/>
            <a:ext cx="3129779" cy="365125"/>
          </a:xfrm>
          <a:prstGeom prst="rect">
            <a:avLst/>
          </a:prstGeom>
        </p:spPr>
        <p:txBody>
          <a:bodyPr vert="horz" lIns="91440" tIns="45720" rIns="91440" bIns="45720" rtlCol="0" anchor="ctr"/>
          <a:lstStyle>
            <a:lvl1pPr algn="r">
              <a:defRPr sz="1000">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data.worldbank.org/indicator/SH.MED.NUMW.P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52" y="3167579"/>
            <a:ext cx="2656252" cy="1770835"/>
          </a:xfrm>
          <a:prstGeom prst="rect">
            <a:avLst/>
          </a:prstGeom>
          <a:effectLst>
            <a:outerShdw blurRad="50800" dist="38100" dir="2700000" algn="tl" rotWithShape="0">
              <a:prstClr val="black">
                <a:alpha val="40000"/>
              </a:prstClr>
            </a:outerShdw>
            <a:softEdge rad="127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7104" y="549723"/>
            <a:ext cx="1828800" cy="1505712"/>
          </a:xfrm>
          <a:prstGeom prst="rect">
            <a:avLst/>
          </a:prstGeom>
          <a:effectLst>
            <a:outerShdw blurRad="50800" dist="38100" dir="2700000" algn="tl" rotWithShape="0">
              <a:prstClr val="black">
                <a:alpha val="40000"/>
              </a:prstClr>
            </a:outerShdw>
            <a:softEdge rad="12700"/>
          </a:effectLst>
        </p:spPr>
      </p:pic>
      <p:sp>
        <p:nvSpPr>
          <p:cNvPr id="2" name="Title 1"/>
          <p:cNvSpPr>
            <a:spLocks noGrp="1"/>
          </p:cNvSpPr>
          <p:nvPr>
            <p:ph type="ctrTitle"/>
          </p:nvPr>
        </p:nvSpPr>
        <p:spPr>
          <a:xfrm>
            <a:off x="4141504" y="3016957"/>
            <a:ext cx="4247753" cy="2072078"/>
          </a:xfrm>
        </p:spPr>
        <p:txBody>
          <a:bodyPr>
            <a:noAutofit/>
          </a:bodyPr>
          <a:lstStyle/>
          <a:p>
            <a:r>
              <a:rPr lang="en-US" sz="4000" b="1" dirty="0" smtClean="0">
                <a:solidFill>
                  <a:srgbClr val="794400"/>
                </a:solidFill>
                <a:effectLst>
                  <a:outerShdw blurRad="38100" dist="38100" dir="2700000" algn="tl">
                    <a:srgbClr val="000000">
                      <a:alpha val="43137"/>
                    </a:srgbClr>
                  </a:outerShdw>
                </a:effectLst>
                <a:latin typeface="Calibri" panose="020F0502020204030204" pitchFamily="34" charset="0"/>
              </a:rPr>
              <a:t>Tanzania </a:t>
            </a:r>
            <a:r>
              <a:rPr lang="en-US" sz="3200" b="1" dirty="0" smtClean="0">
                <a:solidFill>
                  <a:srgbClr val="794400"/>
                </a:solidFill>
                <a:effectLst>
                  <a:outerShdw blurRad="38100" dist="38100" dir="2700000" algn="tl">
                    <a:srgbClr val="000000">
                      <a:alpha val="43137"/>
                    </a:srgbClr>
                  </a:outerShdw>
                </a:effectLst>
                <a:latin typeface="Calibri" panose="020F0502020204030204" pitchFamily="34" charset="0"/>
              </a:rPr>
              <a:t>Nursing Scholarship Program</a:t>
            </a:r>
            <a:r>
              <a:rPr lang="en-US" sz="1800" b="1" dirty="0" smtClean="0">
                <a:solidFill>
                  <a:srgbClr val="794400"/>
                </a:solidFill>
                <a:effectLst>
                  <a:outerShdw blurRad="38100" dist="38100" dir="2700000" algn="tl">
                    <a:srgbClr val="000000">
                      <a:alpha val="43137"/>
                    </a:srgbClr>
                  </a:outerShdw>
                </a:effectLst>
                <a:latin typeface="Calibri" panose="020F0502020204030204" pitchFamily="34" charset="0"/>
              </a:rPr>
              <a:t/>
            </a:r>
            <a:br>
              <a:rPr lang="en-US" sz="1800" b="1" dirty="0" smtClean="0">
                <a:solidFill>
                  <a:srgbClr val="794400"/>
                </a:solidFill>
                <a:effectLst>
                  <a:outerShdw blurRad="38100" dist="38100" dir="2700000" algn="tl">
                    <a:srgbClr val="000000">
                      <a:alpha val="43137"/>
                    </a:srgbClr>
                  </a:outerShdw>
                </a:effectLst>
                <a:latin typeface="Calibri" panose="020F0502020204030204" pitchFamily="34" charset="0"/>
              </a:rPr>
            </a:br>
            <a:endParaRPr lang="en-US" sz="3200" b="1" dirty="0">
              <a:solidFill>
                <a:srgbClr val="794400"/>
              </a:solidFill>
              <a:effectLst>
                <a:outerShdw blurRad="38100" dist="38100" dir="2700000" algn="tl">
                  <a:srgbClr val="000000">
                    <a:alpha val="43137"/>
                  </a:srgbClr>
                </a:outerShdw>
              </a:effectLst>
              <a:latin typeface="Calibri" panose="020F0502020204030204" pitchFamily="34" charset="0"/>
            </a:endParaRPr>
          </a:p>
        </p:txBody>
      </p:sp>
      <p:pic>
        <p:nvPicPr>
          <p:cNvPr id="10" name="Picture 9" descr="Tagline with Spoon_Brown.jpg"/>
          <p:cNvPicPr>
            <a:picLocks noChangeAspect="1"/>
          </p:cNvPicPr>
          <p:nvPr/>
        </p:nvPicPr>
        <p:blipFill>
          <a:blip r:embed="rId5"/>
          <a:stretch>
            <a:fillRect/>
          </a:stretch>
        </p:blipFill>
        <p:spPr>
          <a:xfrm>
            <a:off x="4587253" y="6289022"/>
            <a:ext cx="4489579" cy="299306"/>
          </a:xfrm>
          <a:prstGeom prst="rect">
            <a:avLst/>
          </a:prstGeom>
        </p:spPr>
      </p:pic>
      <p:sp>
        <p:nvSpPr>
          <p:cNvPr id="13" name="TextBox 12"/>
          <p:cNvSpPr txBox="1"/>
          <p:nvPr/>
        </p:nvSpPr>
        <p:spPr>
          <a:xfrm>
            <a:off x="4286810" y="2619389"/>
            <a:ext cx="388777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smtClean="0">
                <a:solidFill>
                  <a:srgbClr val="0070C0"/>
                </a:solidFill>
                <a:cs typeface="Cambria"/>
              </a:rPr>
              <a:t>Featured program for June 2014</a:t>
            </a:r>
            <a:endParaRPr lang="en-US" b="1" dirty="0">
              <a:solidFill>
                <a:srgbClr val="0070C0"/>
              </a:solidFill>
              <a:cs typeface="Cambria"/>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991" y="5640229"/>
            <a:ext cx="3429000" cy="1143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852" y="549723"/>
            <a:ext cx="1373819" cy="2060729"/>
          </a:xfrm>
          <a:prstGeom prst="rect">
            <a:avLst/>
          </a:prstGeom>
          <a:effectLst>
            <a:outerShdw blurRad="50800" dist="38100" dir="2700000" algn="tl" rotWithShape="0">
              <a:prstClr val="black">
                <a:alpha val="40000"/>
              </a:prstClr>
            </a:outerShdw>
            <a:softEdge rad="12700"/>
          </a:effectLst>
        </p:spPr>
      </p:pic>
      <p:pic>
        <p:nvPicPr>
          <p:cNvPr id="20" name="Picture 1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815714" y="1613779"/>
            <a:ext cx="1984159" cy="1993345"/>
          </a:xfrm>
          <a:prstGeom prst="rect">
            <a:avLst/>
          </a:prstGeom>
          <a:effectLst>
            <a:outerShdw blurRad="50800" dist="38100" dir="2700000" algn="tl" rotWithShape="0">
              <a:prstClr val="black">
                <a:alpha val="40000"/>
              </a:prstClr>
            </a:outerShdw>
            <a:softEdge rad="127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3752" y="1664364"/>
            <a:ext cx="4581562" cy="2753839"/>
          </a:xfrm>
        </p:spPr>
        <p:txBody>
          <a:bodyPr>
            <a:noAutofit/>
          </a:bodyPr>
          <a:lstStyle/>
          <a:p>
            <a:r>
              <a:rPr lang="en-US" b="1" dirty="0">
                <a:solidFill>
                  <a:schemeClr val="tx1"/>
                </a:solidFill>
              </a:rPr>
              <a:t>The Tanzania Nursing Scholarship Program (TNSP) sponsors and promotes young women in Tanzania to achieve dual diplomas as registered nurses/midwives.  </a:t>
            </a:r>
            <a:endParaRPr lang="en-US" b="1" i="1" dirty="0" smtClean="0">
              <a:solidFill>
                <a:schemeClr val="tx1"/>
              </a:solidFill>
              <a:latin typeface="Calibri" panose="020F0502020204030204" pitchFamily="34" charset="0"/>
            </a:endParaRPr>
          </a:p>
        </p:txBody>
      </p:sp>
      <p:sp>
        <p:nvSpPr>
          <p:cNvPr id="4" name="Date Placeholder 3"/>
          <p:cNvSpPr>
            <a:spLocks noGrp="1"/>
          </p:cNvSpPr>
          <p:nvPr>
            <p:ph type="dt" sz="half" idx="10"/>
          </p:nvPr>
        </p:nvSpPr>
        <p:spPr>
          <a:xfrm>
            <a:off x="7661429" y="6198372"/>
            <a:ext cx="1288933" cy="365125"/>
          </a:xfrm>
        </p:spPr>
        <p:txBody>
          <a:bodyPr/>
          <a:lstStyle/>
          <a:p>
            <a:r>
              <a:rPr lang="en-US" dirty="0" smtClean="0"/>
              <a:t>June 2014</a:t>
            </a:r>
            <a:endParaRPr lang="en-US" dirty="0"/>
          </a:p>
        </p:txBody>
      </p:sp>
      <p:sp>
        <p:nvSpPr>
          <p:cNvPr id="2" name="Title 1"/>
          <p:cNvSpPr>
            <a:spLocks noGrp="1"/>
          </p:cNvSpPr>
          <p:nvPr>
            <p:ph type="title"/>
          </p:nvPr>
        </p:nvSpPr>
        <p:spPr>
          <a:xfrm>
            <a:off x="457200" y="9842"/>
            <a:ext cx="8682378" cy="1011090"/>
          </a:xfrm>
        </p:spPr>
        <p:txBody>
          <a:bodyPr>
            <a:normAutofit/>
          </a:bodyPr>
          <a:lstStyle/>
          <a:p>
            <a:pPr algn="l"/>
            <a:r>
              <a:rPr lang="en-US" sz="4000" b="1" dirty="0" smtClean="0">
                <a:solidFill>
                  <a:srgbClr val="794400"/>
                </a:solidFill>
                <a:effectLst>
                  <a:outerShdw blurRad="38100" dist="38100" dir="2700000" algn="tl">
                    <a:srgbClr val="000000">
                      <a:alpha val="43137"/>
                    </a:srgbClr>
                  </a:outerShdw>
                </a:effectLst>
                <a:latin typeface="Calibri" panose="020F0502020204030204" pitchFamily="34" charset="0"/>
              </a:rPr>
              <a:t>What are we supporting?</a:t>
            </a:r>
            <a:endParaRPr lang="en-US" sz="4000" b="1" dirty="0">
              <a:solidFill>
                <a:srgbClr val="794400"/>
              </a:solidFill>
              <a:effectLst>
                <a:outerShdw blurRad="38100" dist="38100" dir="2700000" algn="tl">
                  <a:srgbClr val="000000">
                    <a:alpha val="43137"/>
                  </a:srgbClr>
                </a:outerShdw>
              </a:effectLst>
              <a:latin typeface="Calibri" panose="020F0502020204030204" pitchFamily="34" charset="0"/>
            </a:endParaRPr>
          </a:p>
        </p:txBody>
      </p:sp>
      <p:sp>
        <p:nvSpPr>
          <p:cNvPr id="12" name="TextBox 11"/>
          <p:cNvSpPr txBox="1"/>
          <p:nvPr/>
        </p:nvSpPr>
        <p:spPr>
          <a:xfrm>
            <a:off x="4615543" y="4430866"/>
            <a:ext cx="4137981" cy="1200329"/>
          </a:xfrm>
          <a:prstGeom prst="rect">
            <a:avLst/>
          </a:prstGeom>
          <a:noFill/>
        </p:spPr>
        <p:txBody>
          <a:bodyPr wrap="square" rtlCol="0">
            <a:spAutoFit/>
          </a:bodyPr>
          <a:lstStyle/>
          <a:p>
            <a:r>
              <a:rPr lang="en-US" b="1" dirty="0" smtClean="0"/>
              <a:t>Dining for Women’s grant will provide scholarships for </a:t>
            </a:r>
            <a:r>
              <a:rPr lang="en-US" b="1" dirty="0" smtClean="0"/>
              <a:t>25 </a:t>
            </a:r>
            <a:r>
              <a:rPr lang="en-US" b="1" dirty="0" smtClean="0"/>
              <a:t>young Tanzanian women to complete their second and third years of nursing school.</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11" y="1257972"/>
            <a:ext cx="3726689" cy="49689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
            <a:ext cx="8686800" cy="1028845"/>
          </a:xfrm>
        </p:spPr>
        <p:txBody>
          <a:bodyPr>
            <a:normAutofit/>
          </a:bodyPr>
          <a:lstStyle/>
          <a:p>
            <a:pPr algn="l"/>
            <a:r>
              <a:rPr lang="en-US" sz="4000" b="1" dirty="0" smtClean="0">
                <a:solidFill>
                  <a:srgbClr val="794400"/>
                </a:solidFill>
                <a:effectLst>
                  <a:outerShdw blurRad="38100" dist="38100" dir="2700000" algn="tl">
                    <a:srgbClr val="000000">
                      <a:alpha val="43137"/>
                    </a:srgbClr>
                  </a:outerShdw>
                </a:effectLst>
                <a:latin typeface="Calibri" panose="020F0502020204030204" pitchFamily="34" charset="0"/>
              </a:rPr>
              <a:t>Life Challenges of Women and Girls</a:t>
            </a:r>
            <a:endParaRPr lang="en-US" sz="4000" b="1" dirty="0">
              <a:solidFill>
                <a:srgbClr val="794400"/>
              </a:solidFill>
              <a:effectLst>
                <a:outerShdw blurRad="38100" dist="38100" dir="2700000" algn="tl">
                  <a:srgbClr val="000000">
                    <a:alpha val="43137"/>
                  </a:srgbClr>
                </a:outerShdw>
              </a:effectLst>
              <a:latin typeface="Calibri" panose="020F0502020204030204" pitchFamily="34" charset="0"/>
            </a:endParaRPr>
          </a:p>
        </p:txBody>
      </p:sp>
      <p:sp>
        <p:nvSpPr>
          <p:cNvPr id="10" name="Slide Number Placeholder 4"/>
          <p:cNvSpPr txBox="1">
            <a:spLocks/>
          </p:cNvSpPr>
          <p:nvPr/>
        </p:nvSpPr>
        <p:spPr>
          <a:xfrm>
            <a:off x="3991088" y="6250163"/>
            <a:ext cx="1161826"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C744F1-E21E-9647-894E-1EC1FB821E89}" type="slidenum">
              <a:rPr lang="en-US" smtClean="0"/>
              <a:pPr/>
              <a:t>3</a:t>
            </a:fld>
            <a:endParaRPr lang="en-US" dirty="0"/>
          </a:p>
        </p:txBody>
      </p:sp>
      <p:sp>
        <p:nvSpPr>
          <p:cNvPr id="8" name="Date Placeholder 3"/>
          <p:cNvSpPr>
            <a:spLocks noGrp="1"/>
          </p:cNvSpPr>
          <p:nvPr>
            <p:ph type="dt" sz="half" idx="10"/>
          </p:nvPr>
        </p:nvSpPr>
        <p:spPr>
          <a:xfrm>
            <a:off x="7661429" y="6198372"/>
            <a:ext cx="1288933" cy="365125"/>
          </a:xfrm>
        </p:spPr>
        <p:txBody>
          <a:bodyPr/>
          <a:lstStyle/>
          <a:p>
            <a:r>
              <a:rPr lang="en-US" dirty="0" smtClean="0"/>
              <a:t>June 2014</a:t>
            </a:r>
            <a:endParaRPr lang="en-US" dirty="0"/>
          </a:p>
        </p:txBody>
      </p:sp>
      <p:sp>
        <p:nvSpPr>
          <p:cNvPr id="6" name="Rectangle 5"/>
          <p:cNvSpPr/>
          <p:nvPr/>
        </p:nvSpPr>
        <p:spPr>
          <a:xfrm>
            <a:off x="326572" y="1038687"/>
            <a:ext cx="8490857" cy="5016758"/>
          </a:xfrm>
          <a:prstGeom prst="rect">
            <a:avLst/>
          </a:prstGeom>
        </p:spPr>
        <p:txBody>
          <a:bodyPr wrap="square">
            <a:spAutoFit/>
          </a:bodyPr>
          <a:lstStyle/>
          <a:p>
            <a:pPr marL="342900" indent="-342900">
              <a:buFont typeface="Arial" panose="020B0604020202020204" pitchFamily="34" charset="0"/>
              <a:buChar char="•"/>
            </a:pPr>
            <a:r>
              <a:rPr lang="en-US" sz="2000" dirty="0" smtClean="0"/>
              <a:t>The nursing scholarship students are </a:t>
            </a:r>
            <a:r>
              <a:rPr lang="en-US" sz="2000" dirty="0"/>
              <a:t>from small, rural villages, and often come from single-family homes or are orphans.</a:t>
            </a:r>
          </a:p>
          <a:p>
            <a:r>
              <a:rPr lang="en-US" sz="2000" dirty="0"/>
              <a:t> </a:t>
            </a:r>
          </a:p>
          <a:p>
            <a:pPr marL="342900" indent="-342900">
              <a:buFont typeface="Arial" panose="020B0604020202020204" pitchFamily="34" charset="0"/>
              <a:buChar char="•"/>
            </a:pPr>
            <a:r>
              <a:rPr lang="en-US" sz="2000" dirty="0" smtClean="0"/>
              <a:t>Poor, </a:t>
            </a:r>
            <a:r>
              <a:rPr lang="en-US" sz="2000" dirty="0"/>
              <a:t>rural girls face the greatest disparity in access to education: for every 100 urban boys completing primary school in Tanzania, only 53 poor rural girls do. </a:t>
            </a:r>
            <a:endParaRPr lang="en-US" sz="2000" dirty="0" smtClean="0"/>
          </a:p>
          <a:p>
            <a:endParaRPr lang="en-US" sz="2000" dirty="0" smtClean="0"/>
          </a:p>
          <a:p>
            <a:pPr marL="342900" indent="-342900">
              <a:buFont typeface="Arial" panose="020B0604020202020204" pitchFamily="34" charset="0"/>
              <a:buChar char="•"/>
            </a:pPr>
            <a:r>
              <a:rPr lang="en-US" sz="2000" dirty="0" smtClean="0"/>
              <a:t>Although primary school is tuition free, the </a:t>
            </a:r>
            <a:r>
              <a:rPr lang="en-US" sz="2000" dirty="0"/>
              <a:t>poorest households </a:t>
            </a:r>
            <a:r>
              <a:rPr lang="en-US" sz="2000" dirty="0" smtClean="0"/>
              <a:t>still struggle </a:t>
            </a:r>
            <a:r>
              <a:rPr lang="en-US" sz="2000" dirty="0"/>
              <a:t>to pay for uniforms, books, and fees. </a:t>
            </a:r>
            <a:endParaRPr lang="en-US" sz="2000" dirty="0" smtClean="0"/>
          </a:p>
          <a:p>
            <a:endParaRPr lang="en-US" sz="2000" dirty="0"/>
          </a:p>
          <a:p>
            <a:pPr marL="342900" indent="-342900">
              <a:buFont typeface="Arial" panose="020B0604020202020204" pitchFamily="34" charset="0"/>
              <a:buChar char="•"/>
            </a:pPr>
            <a:r>
              <a:rPr lang="en-US" sz="2000" dirty="0" smtClean="0"/>
              <a:t>Insistence </a:t>
            </a:r>
            <a:r>
              <a:rPr lang="en-US" sz="2000" dirty="0"/>
              <a:t>on girls fulfilling their traditional role in society, early marriage, and pregnancy also increase girls’ dropout rates.</a:t>
            </a:r>
          </a:p>
          <a:p>
            <a:r>
              <a:rPr lang="en-US" sz="2000" dirty="0"/>
              <a:t> </a:t>
            </a:r>
          </a:p>
          <a:p>
            <a:pPr marL="342900" indent="-342900">
              <a:buFont typeface="Arial" panose="020B0604020202020204" pitchFamily="34" charset="0"/>
              <a:buChar char="•"/>
            </a:pPr>
            <a:r>
              <a:rPr lang="en-US" sz="2000" dirty="0" smtClean="0"/>
              <a:t>The </a:t>
            </a:r>
            <a:r>
              <a:rPr lang="en-US" sz="2000" dirty="0"/>
              <a:t>country is challenged by a severe shortage of health care professionals. According to the </a:t>
            </a:r>
            <a:r>
              <a:rPr lang="en-US" sz="2000" u="sng" dirty="0">
                <a:hlinkClick r:id="rId2"/>
              </a:rPr>
              <a:t>World Bank</a:t>
            </a:r>
            <a:r>
              <a:rPr lang="en-US" sz="2000" dirty="0"/>
              <a:t>, Tanzania has only two nurses for every 10,000 people.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
            <a:ext cx="8686800" cy="966702"/>
          </a:xfrm>
        </p:spPr>
        <p:txBody>
          <a:bodyPr>
            <a:normAutofit/>
          </a:bodyPr>
          <a:lstStyle/>
          <a:p>
            <a:pPr algn="l"/>
            <a:r>
              <a:rPr lang="en-US" sz="4000" b="1" dirty="0" smtClean="0">
                <a:solidFill>
                  <a:srgbClr val="794400"/>
                </a:solidFill>
                <a:effectLst>
                  <a:outerShdw blurRad="38100" dist="38100" dir="2700000" algn="tl">
                    <a:srgbClr val="000000">
                      <a:alpha val="43137"/>
                    </a:srgbClr>
                  </a:outerShdw>
                </a:effectLst>
                <a:latin typeface="Calibri" panose="020F0502020204030204" pitchFamily="34" charset="0"/>
              </a:rPr>
              <a:t>The Program</a:t>
            </a:r>
            <a:endParaRPr lang="en-US" sz="4000" b="1" dirty="0">
              <a:solidFill>
                <a:srgbClr val="794400"/>
              </a:solidFill>
              <a:effectLst>
                <a:outerShdw blurRad="38100" dist="38100" dir="2700000" algn="tl">
                  <a:srgbClr val="000000">
                    <a:alpha val="43137"/>
                  </a:srgbClr>
                </a:outerShdw>
              </a:effectLst>
              <a:latin typeface="Calibri" panose="020F0502020204030204" pitchFamily="34" charset="0"/>
            </a:endParaRPr>
          </a:p>
        </p:txBody>
      </p:sp>
      <p:sp>
        <p:nvSpPr>
          <p:cNvPr id="7" name="Date Placeholder 3"/>
          <p:cNvSpPr>
            <a:spLocks noGrp="1"/>
          </p:cNvSpPr>
          <p:nvPr>
            <p:ph type="dt" sz="half" idx="10"/>
          </p:nvPr>
        </p:nvSpPr>
        <p:spPr>
          <a:xfrm>
            <a:off x="7661429" y="6198372"/>
            <a:ext cx="1288933" cy="365125"/>
          </a:xfrm>
        </p:spPr>
        <p:txBody>
          <a:bodyPr/>
          <a:lstStyle/>
          <a:p>
            <a:r>
              <a:rPr lang="en-US" dirty="0" smtClean="0"/>
              <a:t>June 2014</a:t>
            </a:r>
            <a:endParaRPr lang="en-US" dirty="0"/>
          </a:p>
        </p:txBody>
      </p:sp>
      <p:sp>
        <p:nvSpPr>
          <p:cNvPr id="8" name="Rectangle 7"/>
          <p:cNvSpPr/>
          <p:nvPr/>
        </p:nvSpPr>
        <p:spPr>
          <a:xfrm>
            <a:off x="457200" y="976544"/>
            <a:ext cx="8135257" cy="5324535"/>
          </a:xfrm>
          <a:prstGeom prst="rect">
            <a:avLst/>
          </a:prstGeom>
        </p:spPr>
        <p:txBody>
          <a:bodyPr wrap="square">
            <a:spAutoFit/>
          </a:bodyPr>
          <a:lstStyle/>
          <a:p>
            <a:pPr marL="342900" indent="-342900">
              <a:buFont typeface="Arial" panose="020B0604020202020204" pitchFamily="34" charset="0"/>
              <a:buChar char="•"/>
            </a:pPr>
            <a:r>
              <a:rPr lang="en-US" sz="2000" dirty="0" smtClean="0"/>
              <a:t>Students </a:t>
            </a:r>
            <a:r>
              <a:rPr lang="en-US" sz="2000" dirty="0"/>
              <a:t>who meet admission requirements and are selected for placement are assigned to a slot at one of the government nursing schools. </a:t>
            </a:r>
            <a:endParaRPr lang="en-US" sz="2000" dirty="0" smtClean="0"/>
          </a:p>
          <a:p>
            <a:endParaRPr lang="en-US" sz="2000" dirty="0" smtClean="0"/>
          </a:p>
          <a:p>
            <a:pPr marL="342900" indent="-342900">
              <a:buFont typeface="Arial" panose="020B0604020202020204" pitchFamily="34" charset="0"/>
              <a:buChar char="•"/>
            </a:pPr>
            <a:r>
              <a:rPr lang="en-US" sz="2000" dirty="0" smtClean="0"/>
              <a:t>School </a:t>
            </a:r>
            <a:r>
              <a:rPr lang="en-US" sz="2000" dirty="0"/>
              <a:t>staff meets the student for the first time at the beginning of the new school year. </a:t>
            </a:r>
            <a:r>
              <a:rPr lang="en-US" sz="2000" dirty="0" smtClean="0"/>
              <a:t>At </a:t>
            </a:r>
            <a:r>
              <a:rPr lang="en-US" sz="2000" dirty="0"/>
              <a:t>the end of the first year of nursing studies the nursing school’s staff is aware of each student’s academic progress and financial need. </a:t>
            </a:r>
            <a:endParaRPr lang="en-US" sz="2000" dirty="0" smtClean="0"/>
          </a:p>
          <a:p>
            <a:endParaRPr lang="en-US" sz="2000" dirty="0"/>
          </a:p>
          <a:p>
            <a:pPr marL="342900" indent="-342900">
              <a:buFont typeface="Arial" panose="020B0604020202020204" pitchFamily="34" charset="0"/>
              <a:buChar char="•"/>
            </a:pPr>
            <a:r>
              <a:rPr lang="en-US" sz="2000" dirty="0" smtClean="0"/>
              <a:t>Scholarship </a:t>
            </a:r>
            <a:r>
              <a:rPr lang="en-US" sz="2000" dirty="0"/>
              <a:t>candidates are identified with the assistance of school staff. A member of the TNSP board or their in-country student coordinator reviews documentation, questions staff and conducts an interview with the student candidates. </a:t>
            </a:r>
            <a:endParaRPr lang="en-US" sz="2000" dirty="0" smtClean="0"/>
          </a:p>
          <a:p>
            <a:endParaRPr lang="en-US" sz="2000" dirty="0"/>
          </a:p>
          <a:p>
            <a:pPr marL="342900" indent="-342900">
              <a:buFont typeface="Arial" panose="020B0604020202020204" pitchFamily="34" charset="0"/>
              <a:buChar char="•"/>
            </a:pPr>
            <a:r>
              <a:rPr lang="en-US" sz="2000" dirty="0" smtClean="0"/>
              <a:t>In </a:t>
            </a:r>
            <a:r>
              <a:rPr lang="en-US" sz="2000" dirty="0"/>
              <a:t>the course of this process they explain the sponsorship program to the student candidates. TNSP representatives sometimes visit students’ families, when they live within a day’s travel.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
            <a:ext cx="8686800" cy="1019968"/>
          </a:xfrm>
        </p:spPr>
        <p:txBody>
          <a:bodyPr>
            <a:normAutofit/>
          </a:bodyPr>
          <a:lstStyle/>
          <a:p>
            <a:pPr algn="l"/>
            <a:r>
              <a:rPr lang="en-US" sz="4000" b="1" dirty="0" smtClean="0">
                <a:solidFill>
                  <a:srgbClr val="794400"/>
                </a:solidFill>
                <a:effectLst>
                  <a:outerShdw blurRad="38100" dist="38100" dir="2700000" algn="tl">
                    <a:srgbClr val="000000">
                      <a:alpha val="43137"/>
                    </a:srgbClr>
                  </a:outerShdw>
                </a:effectLst>
                <a:latin typeface="Calibri" panose="020F0502020204030204" pitchFamily="34" charset="0"/>
              </a:rPr>
              <a:t>Program</a:t>
            </a:r>
            <a:r>
              <a:rPr lang="en-US" sz="4000" b="1" dirty="0" smtClean="0">
                <a:solidFill>
                  <a:srgbClr val="794400"/>
                </a:solidFill>
                <a:latin typeface="Calibri" panose="020F0502020204030204" pitchFamily="34" charset="0"/>
              </a:rPr>
              <a:t> </a:t>
            </a:r>
            <a:r>
              <a:rPr lang="en-US" sz="4000" b="1" dirty="0" smtClean="0">
                <a:solidFill>
                  <a:srgbClr val="794400"/>
                </a:solidFill>
                <a:effectLst>
                  <a:outerShdw blurRad="38100" dist="38100" dir="2700000" algn="tl">
                    <a:srgbClr val="000000">
                      <a:alpha val="43137"/>
                    </a:srgbClr>
                  </a:outerShdw>
                </a:effectLst>
                <a:latin typeface="Calibri" panose="020F0502020204030204" pitchFamily="34" charset="0"/>
              </a:rPr>
              <a:t>Budget</a:t>
            </a:r>
            <a:endParaRPr lang="en-US" sz="4000" b="1" dirty="0">
              <a:solidFill>
                <a:srgbClr val="794400"/>
              </a:solidFill>
              <a:effectLst>
                <a:outerShdw blurRad="38100" dist="38100" dir="2700000" algn="tl">
                  <a:srgbClr val="000000">
                    <a:alpha val="43137"/>
                  </a:srgbClr>
                </a:outerShdw>
              </a:effectLst>
              <a:latin typeface="Calibri" panose="020F0502020204030204" pitchFamily="34" charset="0"/>
            </a:endParaRPr>
          </a:p>
        </p:txBody>
      </p:sp>
      <p:sp>
        <p:nvSpPr>
          <p:cNvPr id="8" name="TextBox 7"/>
          <p:cNvSpPr txBox="1"/>
          <p:nvPr/>
        </p:nvSpPr>
        <p:spPr>
          <a:xfrm>
            <a:off x="230819" y="839050"/>
            <a:ext cx="8646851" cy="707886"/>
          </a:xfrm>
          <a:prstGeom prst="rect">
            <a:avLst/>
          </a:prstGeom>
          <a:noFill/>
        </p:spPr>
        <p:txBody>
          <a:bodyPr wrap="square" rtlCol="0">
            <a:spAutoFit/>
          </a:bodyPr>
          <a:lstStyle/>
          <a:p>
            <a:pPr algn="ctr"/>
            <a:r>
              <a:rPr lang="en-US" sz="2000" b="1" dirty="0" smtClean="0">
                <a:latin typeface="Calibri" panose="020F0502020204030204" pitchFamily="34" charset="0"/>
              </a:rPr>
              <a:t>DFW’s grant to the Tanzania Nursing Scholarship </a:t>
            </a:r>
            <a:r>
              <a:rPr lang="en-US" sz="2000" b="1" dirty="0" smtClean="0">
                <a:latin typeface="Calibri" panose="020F0502020204030204" pitchFamily="34" charset="0"/>
              </a:rPr>
              <a:t>Program is </a:t>
            </a:r>
            <a:r>
              <a:rPr lang="en-US" sz="2000" b="1" dirty="0" smtClean="0">
                <a:latin typeface="Calibri" panose="020F0502020204030204" pitchFamily="34" charset="0"/>
              </a:rPr>
              <a:t>$35,000 over </a:t>
            </a:r>
            <a:r>
              <a:rPr lang="en-US" sz="2000" b="1" dirty="0" smtClean="0">
                <a:latin typeface="Calibri" panose="020F0502020204030204" pitchFamily="34" charset="0"/>
              </a:rPr>
              <a:t>a</a:t>
            </a:r>
            <a:br>
              <a:rPr lang="en-US" sz="2000" b="1" dirty="0" smtClean="0">
                <a:latin typeface="Calibri" panose="020F0502020204030204" pitchFamily="34" charset="0"/>
              </a:rPr>
            </a:br>
            <a:r>
              <a:rPr lang="en-US" sz="2000" b="1" dirty="0" smtClean="0">
                <a:latin typeface="Calibri" panose="020F0502020204030204" pitchFamily="34" charset="0"/>
              </a:rPr>
              <a:t>two </a:t>
            </a:r>
            <a:r>
              <a:rPr lang="en-US" sz="2000" b="1" dirty="0" smtClean="0">
                <a:latin typeface="Calibri" panose="020F0502020204030204" pitchFamily="34" charset="0"/>
              </a:rPr>
              <a:t>year </a:t>
            </a:r>
            <a:r>
              <a:rPr lang="en-US" sz="2000" b="1" dirty="0" smtClean="0">
                <a:latin typeface="Calibri" panose="020F0502020204030204" pitchFamily="34" charset="0"/>
              </a:rPr>
              <a:t>period (will vary from budget total due to exchange rate)</a:t>
            </a:r>
            <a:endParaRPr lang="en-US" sz="2000" b="1" dirty="0">
              <a:latin typeface="Calibri" panose="020F0502020204030204" pitchFamily="34" charset="0"/>
            </a:endParaRPr>
          </a:p>
        </p:txBody>
      </p:sp>
      <p:sp>
        <p:nvSpPr>
          <p:cNvPr id="6" name="Date Placeholder 3"/>
          <p:cNvSpPr>
            <a:spLocks noGrp="1"/>
          </p:cNvSpPr>
          <p:nvPr>
            <p:ph type="dt" sz="half" idx="10"/>
          </p:nvPr>
        </p:nvSpPr>
        <p:spPr>
          <a:xfrm>
            <a:off x="7661429" y="6198372"/>
            <a:ext cx="1288933" cy="365125"/>
          </a:xfrm>
        </p:spPr>
        <p:txBody>
          <a:bodyPr/>
          <a:lstStyle/>
          <a:p>
            <a:r>
              <a:rPr lang="en-US" dirty="0" smtClean="0"/>
              <a:t>June 2014</a:t>
            </a:r>
            <a:endParaRPr lang="en-US" dirty="0"/>
          </a:p>
        </p:txBody>
      </p:sp>
      <p:sp>
        <p:nvSpPr>
          <p:cNvPr id="7" name="Rectangle 1"/>
          <p:cNvSpPr>
            <a:spLocks noChangeArrowheads="1"/>
          </p:cNvSpPr>
          <p:nvPr/>
        </p:nvSpPr>
        <p:spPr bwMode="auto">
          <a:xfrm>
            <a:off x="230817" y="1665647"/>
            <a:ext cx="864685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04800" algn="l"/>
                <a:tab pos="3887788" algn="r"/>
              </a:tabLst>
              <a:defRPr>
                <a:solidFill>
                  <a:schemeClr val="tx1"/>
                </a:solidFill>
                <a:latin typeface="Arial" pitchFamily="34" charset="0"/>
                <a:cs typeface="Arial" pitchFamily="34" charset="0"/>
              </a:defRPr>
            </a:lvl1pPr>
            <a:lvl2pPr fontAlgn="base">
              <a:spcBef>
                <a:spcPct val="0"/>
              </a:spcBef>
              <a:spcAft>
                <a:spcPct val="0"/>
              </a:spcAft>
              <a:tabLst>
                <a:tab pos="304800" algn="l"/>
                <a:tab pos="3887788" algn="r"/>
              </a:tabLst>
              <a:defRPr>
                <a:solidFill>
                  <a:schemeClr val="tx1"/>
                </a:solidFill>
                <a:latin typeface="Arial" pitchFamily="34" charset="0"/>
                <a:cs typeface="Arial" pitchFamily="34" charset="0"/>
              </a:defRPr>
            </a:lvl2pPr>
            <a:lvl3pPr fontAlgn="base">
              <a:spcBef>
                <a:spcPct val="0"/>
              </a:spcBef>
              <a:spcAft>
                <a:spcPct val="0"/>
              </a:spcAft>
              <a:tabLst>
                <a:tab pos="304800" algn="l"/>
                <a:tab pos="3887788" algn="r"/>
              </a:tabLst>
              <a:defRPr>
                <a:solidFill>
                  <a:schemeClr val="tx1"/>
                </a:solidFill>
                <a:latin typeface="Arial" pitchFamily="34" charset="0"/>
                <a:cs typeface="Arial" pitchFamily="34" charset="0"/>
              </a:defRPr>
            </a:lvl3pPr>
            <a:lvl4pPr fontAlgn="base">
              <a:spcBef>
                <a:spcPct val="0"/>
              </a:spcBef>
              <a:spcAft>
                <a:spcPct val="0"/>
              </a:spcAft>
              <a:tabLst>
                <a:tab pos="304800" algn="l"/>
                <a:tab pos="3887788" algn="r"/>
              </a:tabLst>
              <a:defRPr>
                <a:solidFill>
                  <a:schemeClr val="tx1"/>
                </a:solidFill>
                <a:latin typeface="Arial" pitchFamily="34" charset="0"/>
                <a:cs typeface="Arial" pitchFamily="34" charset="0"/>
              </a:defRPr>
            </a:lvl4pPr>
            <a:lvl5pPr fontAlgn="base">
              <a:spcBef>
                <a:spcPct val="0"/>
              </a:spcBef>
              <a:spcAft>
                <a:spcPct val="0"/>
              </a:spcAft>
              <a:tabLst>
                <a:tab pos="304800" algn="l"/>
                <a:tab pos="3887788" algn="r"/>
              </a:tabLst>
              <a:defRPr>
                <a:solidFill>
                  <a:schemeClr val="tx1"/>
                </a:solidFill>
                <a:latin typeface="Arial" pitchFamily="34" charset="0"/>
                <a:cs typeface="Arial" pitchFamily="34" charset="0"/>
              </a:defRPr>
            </a:lvl5pPr>
            <a:lvl6pPr fontAlgn="base">
              <a:spcBef>
                <a:spcPct val="0"/>
              </a:spcBef>
              <a:spcAft>
                <a:spcPct val="0"/>
              </a:spcAft>
              <a:tabLst>
                <a:tab pos="304800" algn="l"/>
                <a:tab pos="3887788" algn="r"/>
              </a:tabLst>
              <a:defRPr>
                <a:solidFill>
                  <a:schemeClr val="tx1"/>
                </a:solidFill>
                <a:latin typeface="Arial" pitchFamily="34" charset="0"/>
                <a:cs typeface="Arial" pitchFamily="34" charset="0"/>
              </a:defRPr>
            </a:lvl6pPr>
            <a:lvl7pPr fontAlgn="base">
              <a:spcBef>
                <a:spcPct val="0"/>
              </a:spcBef>
              <a:spcAft>
                <a:spcPct val="0"/>
              </a:spcAft>
              <a:tabLst>
                <a:tab pos="304800" algn="l"/>
                <a:tab pos="3887788" algn="r"/>
              </a:tabLst>
              <a:defRPr>
                <a:solidFill>
                  <a:schemeClr val="tx1"/>
                </a:solidFill>
                <a:latin typeface="Arial" pitchFamily="34" charset="0"/>
                <a:cs typeface="Arial" pitchFamily="34" charset="0"/>
              </a:defRPr>
            </a:lvl7pPr>
            <a:lvl8pPr fontAlgn="base">
              <a:spcBef>
                <a:spcPct val="0"/>
              </a:spcBef>
              <a:spcAft>
                <a:spcPct val="0"/>
              </a:spcAft>
              <a:tabLst>
                <a:tab pos="304800" algn="l"/>
                <a:tab pos="3887788" algn="r"/>
              </a:tabLst>
              <a:defRPr>
                <a:solidFill>
                  <a:schemeClr val="tx1"/>
                </a:solidFill>
                <a:latin typeface="Arial" pitchFamily="34" charset="0"/>
                <a:cs typeface="Arial" pitchFamily="34" charset="0"/>
              </a:defRPr>
            </a:lvl8pPr>
            <a:lvl9pPr fontAlgn="base">
              <a:spcBef>
                <a:spcPct val="0"/>
              </a:spcBef>
              <a:spcAft>
                <a:spcPct val="0"/>
              </a:spcAft>
              <a:tabLst>
                <a:tab pos="304800" algn="l"/>
                <a:tab pos="3887788"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304800" algn="l"/>
                <a:tab pos="3887788" algn="r"/>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itchFamily="18" charset="0"/>
              </a:rPr>
              <a:t>DFW’s grant will directly impact the </a:t>
            </a: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itchFamily="18" charset="0"/>
              </a:rPr>
              <a:t>25 </a:t>
            </a: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itchFamily="18" charset="0"/>
              </a:rPr>
              <a:t>young women who earn dual diplomas in nursing and midwifery.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304800" algn="l"/>
                <a:tab pos="3887788" algn="r"/>
              </a:tabLst>
            </a:pPr>
            <a:r>
              <a:rPr kumimoji="0" lang="en-US" altLang="en-US" sz="2000" b="0" i="0" u="none" strike="noStrike" cap="none" normalizeH="0" baseline="0" dirty="0" smtClean="0">
                <a:ln>
                  <a:noFill/>
                </a:ln>
                <a:solidFill>
                  <a:srgbClr val="000000"/>
                </a:solidFill>
                <a:effectLst/>
                <a:latin typeface="Calibri" pitchFamily="34" charset="0"/>
                <a:ea typeface="Calibri" pitchFamily="34" charset="0"/>
              </a:rPr>
              <a:t>The </a:t>
            </a:r>
            <a:r>
              <a:rPr kumimoji="0" lang="en-US" altLang="en-US" sz="2000" b="0" i="0" u="none" strike="noStrike" cap="none" normalizeH="0" baseline="0" dirty="0" smtClean="0">
                <a:ln>
                  <a:noFill/>
                </a:ln>
                <a:solidFill>
                  <a:srgbClr val="000000"/>
                </a:solidFill>
                <a:effectLst/>
                <a:latin typeface="Calibri" pitchFamily="34" charset="0"/>
                <a:ea typeface="Calibri" pitchFamily="34" charset="0"/>
              </a:rPr>
              <a:t>broadest impact will be an increase in the availability of healthcare in rural communities across the country</a:t>
            </a:r>
            <a:r>
              <a:rPr kumimoji="0" lang="en-US" altLang="en-US" sz="2000" b="0" i="0" u="none" strike="noStrike" cap="none" normalizeH="0" baseline="0" dirty="0" smtClean="0">
                <a:ln>
                  <a:noFill/>
                </a:ln>
                <a:solidFill>
                  <a:srgbClr val="000000"/>
                </a:solidFill>
                <a:effectLst/>
                <a:latin typeface="Calibri" pitchFamily="34" charset="0"/>
                <a:ea typeface="Calibri"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88715934"/>
              </p:ext>
            </p:extLst>
          </p:nvPr>
        </p:nvGraphicFramePr>
        <p:xfrm>
          <a:off x="457199" y="3018111"/>
          <a:ext cx="7685315" cy="3382688"/>
        </p:xfrm>
        <a:graphic>
          <a:graphicData uri="http://schemas.openxmlformats.org/drawingml/2006/table">
            <a:tbl>
              <a:tblPr>
                <a:tableStyleId>{5C22544A-7EE6-4342-B048-85BDC9FD1C3A}</a:tableStyleId>
              </a:tblPr>
              <a:tblGrid>
                <a:gridCol w="3144907"/>
                <a:gridCol w="1142218"/>
                <a:gridCol w="1172678"/>
                <a:gridCol w="1142219"/>
                <a:gridCol w="1083293"/>
              </a:tblGrid>
              <a:tr h="292628">
                <a:tc>
                  <a:txBody>
                    <a:bodyPr/>
                    <a:lstStyle/>
                    <a:p>
                      <a:pPr algn="l" fontAlgn="b"/>
                      <a:r>
                        <a:rPr lang="en-US" sz="1200" u="none" strike="noStrike" dirty="0">
                          <a:effectLst/>
                        </a:rPr>
                        <a:t> </a:t>
                      </a:r>
                      <a:r>
                        <a:rPr lang="en-US" sz="1200" u="none" strike="noStrike" dirty="0" smtClean="0">
                          <a:effectLst/>
                        </a:rPr>
                        <a:t>Tanzania Nursing Scholarship</a:t>
                      </a:r>
                      <a:r>
                        <a:rPr lang="en-US" sz="1200" u="none" strike="noStrike" baseline="0" dirty="0" smtClean="0">
                          <a:effectLst/>
                        </a:rPr>
                        <a:t> Program</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200" u="none" strike="noStrike">
                          <a:effectLst/>
                        </a:rPr>
                        <a:t>Year 1</a:t>
                      </a:r>
                      <a:endParaRPr lang="en-US" sz="1200" b="1" i="0" u="none" strike="noStrike">
                        <a:solidFill>
                          <a:srgbClr val="000000"/>
                        </a:solidFill>
                        <a:effectLst/>
                        <a:latin typeface="Calibri"/>
                      </a:endParaRPr>
                    </a:p>
                  </a:txBody>
                  <a:tcPr marL="9525" marR="9525" marT="9525" marB="0" anchor="b"/>
                </a:tc>
                <a:tc>
                  <a:txBody>
                    <a:bodyPr/>
                    <a:lstStyle/>
                    <a:p>
                      <a:pPr algn="ctr" fontAlgn="b"/>
                      <a:r>
                        <a:rPr lang="en-US" sz="1200" u="none" strike="noStrike">
                          <a:effectLst/>
                        </a:rPr>
                        <a:t>Year 2</a:t>
                      </a:r>
                      <a:endParaRPr lang="en-US" sz="1200" b="1" i="0" u="none" strike="noStrike">
                        <a:solidFill>
                          <a:srgbClr val="000000"/>
                        </a:solidFill>
                        <a:effectLst/>
                        <a:latin typeface="Calibri"/>
                      </a:endParaRPr>
                    </a:p>
                  </a:txBody>
                  <a:tcPr marL="9525" marR="9525" marT="9525" marB="0" anchor="b"/>
                </a:tc>
                <a:tc>
                  <a:txBody>
                    <a:bodyPr/>
                    <a:lstStyle/>
                    <a:p>
                      <a:pPr algn="ctr" fontAlgn="b"/>
                      <a:r>
                        <a:rPr lang="en-US" sz="1200" u="none" strike="noStrike">
                          <a:effectLst/>
                        </a:rPr>
                        <a:t>Year 3</a:t>
                      </a:r>
                      <a:endParaRPr lang="en-US" sz="1200" b="1"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9525" marR="9525" marT="9525" marB="0" anchor="b"/>
                </a:tc>
              </a:tr>
              <a:tr h="651892">
                <a:tc>
                  <a:txBody>
                    <a:bodyPr/>
                    <a:lstStyle/>
                    <a:p>
                      <a:pPr algn="ctr" fontAlgn="b"/>
                      <a:r>
                        <a:rPr lang="en-US" sz="1200" u="none" strike="noStrike" dirty="0">
                          <a:effectLst/>
                        </a:rPr>
                        <a:t>Commitment </a:t>
                      </a:r>
                      <a:endParaRPr lang="en-US" sz="1200" b="1" i="0" u="none" strike="noStrike" dirty="0">
                        <a:solidFill>
                          <a:srgbClr val="000000"/>
                        </a:solidFill>
                        <a:effectLst/>
                        <a:latin typeface="Calibri"/>
                      </a:endParaRPr>
                    </a:p>
                  </a:txBody>
                  <a:tcPr marL="9525" marR="9525" marT="9525" marB="0" anchor="b"/>
                </a:tc>
                <a:tc>
                  <a:txBody>
                    <a:bodyPr/>
                    <a:lstStyle/>
                    <a:p>
                      <a:pPr algn="ctr" fontAlgn="b"/>
                      <a:r>
                        <a:rPr lang="en-US" sz="1200" u="none" strike="noStrike" dirty="0">
                          <a:effectLst/>
                        </a:rPr>
                        <a:t>9/1/2014 - 8/31/2015</a:t>
                      </a:r>
                      <a:endParaRPr lang="en-US" sz="1200" b="1" i="0" u="none" strike="noStrike" dirty="0">
                        <a:solidFill>
                          <a:srgbClr val="000000"/>
                        </a:solidFill>
                        <a:effectLst/>
                        <a:latin typeface="Calibri"/>
                      </a:endParaRPr>
                    </a:p>
                  </a:txBody>
                  <a:tcPr marL="9525" marR="9525" marT="9525" marB="0" anchor="b"/>
                </a:tc>
                <a:tc>
                  <a:txBody>
                    <a:bodyPr/>
                    <a:lstStyle/>
                    <a:p>
                      <a:pPr algn="ctr" fontAlgn="b"/>
                      <a:r>
                        <a:rPr lang="en-US" sz="1200" u="none" strike="noStrike" dirty="0">
                          <a:effectLst/>
                        </a:rPr>
                        <a:t>9/1/2015 - 8/31/2016</a:t>
                      </a:r>
                      <a:endParaRPr lang="en-US" sz="1200" b="1" i="0" u="none" strike="noStrike" dirty="0">
                        <a:solidFill>
                          <a:srgbClr val="000000"/>
                        </a:solidFill>
                        <a:effectLst/>
                        <a:latin typeface="Calibri"/>
                      </a:endParaRPr>
                    </a:p>
                  </a:txBody>
                  <a:tcPr marL="9525" marR="9525" marT="9525" marB="0" anchor="b"/>
                </a:tc>
                <a:tc>
                  <a:txBody>
                    <a:bodyPr/>
                    <a:lstStyle/>
                    <a:p>
                      <a:pPr algn="ctr" fontAlgn="b"/>
                      <a:r>
                        <a:rPr lang="en-US" sz="1200" u="none" strike="noStrike">
                          <a:effectLst/>
                        </a:rPr>
                        <a:t>9/1/2017 - 8/31/2018</a:t>
                      </a:r>
                      <a:endParaRPr lang="en-US" sz="1200" b="1" i="0" u="none" strike="noStrike">
                        <a:solidFill>
                          <a:srgbClr val="000000"/>
                        </a:solidFill>
                        <a:effectLst/>
                        <a:latin typeface="Calibri"/>
                      </a:endParaRPr>
                    </a:p>
                  </a:txBody>
                  <a:tcPr marL="9525" marR="9525" marT="9525" marB="0" anchor="b"/>
                </a:tc>
                <a:tc>
                  <a:txBody>
                    <a:bodyPr/>
                    <a:lstStyle/>
                    <a:p>
                      <a:pPr algn="ctr" fontAlgn="b"/>
                      <a:r>
                        <a:rPr lang="en-US" sz="1200" u="none" strike="noStrike">
                          <a:effectLst/>
                        </a:rPr>
                        <a:t>Total</a:t>
                      </a:r>
                      <a:endParaRPr lang="en-US" sz="1200" b="1" i="0" u="none" strike="noStrike">
                        <a:solidFill>
                          <a:srgbClr val="000000"/>
                        </a:solidFill>
                        <a:effectLst/>
                        <a:latin typeface="Calibri"/>
                      </a:endParaRPr>
                    </a:p>
                  </a:txBody>
                  <a:tcPr marL="9525" marR="9525" marT="9525" marB="0" anchor="b"/>
                </a:tc>
              </a:tr>
              <a:tr h="484209">
                <a:tc>
                  <a:txBody>
                    <a:bodyPr/>
                    <a:lstStyle/>
                    <a:p>
                      <a:pPr algn="l" fontAlgn="b"/>
                      <a:r>
                        <a:rPr lang="en-US" sz="1200" u="none" strike="noStrike" dirty="0">
                          <a:effectLst/>
                        </a:rPr>
                        <a:t>Number of students selected for sponsorship (DFW Grant)</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200" u="none" strike="noStrike" dirty="0">
                          <a:effectLst/>
                        </a:rPr>
                        <a:t>13</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200" u="none" strike="noStrike" dirty="0">
                          <a:effectLst/>
                        </a:rPr>
                        <a:t>12</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200" u="none" strike="noStrike" dirty="0">
                          <a:effectLst/>
                        </a:rPr>
                        <a:t>25</a:t>
                      </a:r>
                      <a:endParaRPr lang="en-US" sz="1200" b="0" i="0" u="none" strike="noStrike" dirty="0">
                        <a:solidFill>
                          <a:srgbClr val="000000"/>
                        </a:solidFill>
                        <a:effectLst/>
                        <a:latin typeface="Calibri"/>
                      </a:endParaRPr>
                    </a:p>
                  </a:txBody>
                  <a:tcPr marL="9525" marR="9525" marT="9525" marB="0" anchor="b"/>
                </a:tc>
              </a:tr>
              <a:tr h="391136">
                <a:tc>
                  <a:txBody>
                    <a:bodyPr/>
                    <a:lstStyle/>
                    <a:p>
                      <a:pPr algn="l" fontAlgn="b"/>
                      <a:r>
                        <a:rPr lang="en-US" sz="1200" u="none" strike="noStrike">
                          <a:effectLst/>
                        </a:rPr>
                        <a:t>Commitment cost (per student)</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      1,396.69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     1,396.69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b"/>
                </a:tc>
                <a:tc>
                  <a:txBody>
                    <a:bodyPr/>
                    <a:lstStyle/>
                    <a:p>
                      <a:pPr algn="l" fontAlgn="b"/>
                      <a:r>
                        <a:rPr lang="en-US" sz="1200" u="none" strike="noStrike">
                          <a:effectLst/>
                        </a:rPr>
                        <a:t>N/A</a:t>
                      </a:r>
                      <a:endParaRPr lang="en-US" sz="1200" b="0" i="0" u="none" strike="noStrike">
                        <a:solidFill>
                          <a:srgbClr val="000000"/>
                        </a:solidFill>
                        <a:effectLst/>
                        <a:latin typeface="Calibri"/>
                      </a:endParaRPr>
                    </a:p>
                  </a:txBody>
                  <a:tcPr marL="9525" marR="9525" marT="9525" marB="0" anchor="b"/>
                </a:tc>
              </a:tr>
              <a:tr h="362163">
                <a:tc>
                  <a:txBody>
                    <a:bodyPr/>
                    <a:lstStyle/>
                    <a:p>
                      <a:pPr algn="l" fontAlgn="b"/>
                      <a:r>
                        <a:rPr lang="en-US" sz="1200" u="none" strike="noStrike">
                          <a:effectLst/>
                        </a:rPr>
                        <a:t>Incurred Cost Total</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   18,156.94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   16,760.25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b"/>
                </a:tc>
                <a:tc>
                  <a:txBody>
                    <a:bodyPr/>
                    <a:lstStyle/>
                    <a:p>
                      <a:pPr algn="l" fontAlgn="b"/>
                      <a:r>
                        <a:rPr lang="en-US" sz="1200" u="none" strike="noStrike">
                          <a:effectLst/>
                        </a:rPr>
                        <a:t> $  34,917.20 </a:t>
                      </a:r>
                      <a:endParaRPr lang="en-US" sz="1200" b="0" i="0" u="none" strike="noStrike">
                        <a:solidFill>
                          <a:srgbClr val="000000"/>
                        </a:solidFill>
                        <a:effectLst/>
                        <a:latin typeface="Calibri"/>
                      </a:endParaRPr>
                    </a:p>
                  </a:txBody>
                  <a:tcPr marL="9525" marR="9525" marT="9525" marB="0" anchor="b"/>
                </a:tc>
              </a:tr>
              <a:tr h="248250">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9525" marR="9525" marT="9525" marB="0" anchor="b"/>
                </a:tc>
              </a:tr>
              <a:tr h="290615">
                <a:tc>
                  <a:txBody>
                    <a:bodyPr/>
                    <a:lstStyle/>
                    <a:p>
                      <a:pPr algn="l" fontAlgn="b"/>
                      <a:r>
                        <a:rPr lang="en-US" sz="1200" u="none" strike="noStrike">
                          <a:effectLst/>
                        </a:rPr>
                        <a:t>Cash Outlay (Students selected Year 1)</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      9,749.17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     8,407.77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b"/>
                </a:tc>
                <a:tc>
                  <a:txBody>
                    <a:bodyPr/>
                    <a:lstStyle/>
                    <a:p>
                      <a:pPr algn="l" fontAlgn="b"/>
                      <a:r>
                        <a:rPr lang="en-US" sz="1200" u="none" strike="noStrike" dirty="0">
                          <a:effectLst/>
                        </a:rPr>
                        <a:t> $  18,156.94 </a:t>
                      </a:r>
                      <a:endParaRPr lang="en-US" sz="1200" b="0" i="0" u="none" strike="noStrike" dirty="0">
                        <a:solidFill>
                          <a:srgbClr val="000000"/>
                        </a:solidFill>
                        <a:effectLst/>
                        <a:latin typeface="Calibri"/>
                      </a:endParaRPr>
                    </a:p>
                  </a:txBody>
                  <a:tcPr marL="9525" marR="9525" marT="9525" marB="0" anchor="b"/>
                </a:tc>
              </a:tr>
              <a:tr h="299632">
                <a:tc>
                  <a:txBody>
                    <a:bodyPr/>
                    <a:lstStyle/>
                    <a:p>
                      <a:pPr algn="l" fontAlgn="b"/>
                      <a:r>
                        <a:rPr lang="en-US" sz="1200" u="none" strike="noStrike">
                          <a:effectLst/>
                        </a:rPr>
                        <a:t>Cash Outlay (Students selected Year 2)</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     8,999.24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    7,761.02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dirty="0">
                          <a:effectLst/>
                        </a:rPr>
                        <a:t> $  16,760.25 </a:t>
                      </a:r>
                      <a:endParaRPr lang="en-US" sz="1200" b="0" i="0" u="none" strike="noStrike" dirty="0">
                        <a:solidFill>
                          <a:srgbClr val="000000"/>
                        </a:solidFill>
                        <a:effectLst/>
                        <a:latin typeface="Calibri"/>
                      </a:endParaRPr>
                    </a:p>
                  </a:txBody>
                  <a:tcPr marL="9525" marR="9525" marT="9525" marB="0" anchor="b"/>
                </a:tc>
              </a:tr>
              <a:tr h="362163">
                <a:tc>
                  <a:txBody>
                    <a:bodyPr/>
                    <a:lstStyle/>
                    <a:p>
                      <a:pPr algn="l" fontAlgn="b"/>
                      <a:r>
                        <a:rPr lang="en-US" sz="1200" u="none" strike="noStrike">
                          <a:effectLst/>
                        </a:rPr>
                        <a:t>Total Cash Outlay</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9525" marR="9525" marT="9525" marB="0" anchor="b"/>
                </a:tc>
                <a:tc>
                  <a:txBody>
                    <a:bodyPr/>
                    <a:lstStyle/>
                    <a:p>
                      <a:pPr algn="l" fontAlgn="b"/>
                      <a:r>
                        <a:rPr lang="en-US" sz="1200" u="none" strike="noStrike" dirty="0">
                          <a:effectLst/>
                        </a:rPr>
                        <a:t> $  34,917.20 </a:t>
                      </a:r>
                      <a:endParaRPr lang="en-US" sz="1200" b="0" i="0" u="none" strike="noStrike" dirty="0">
                        <a:solidFill>
                          <a:srgbClr val="000000"/>
                        </a:solidFill>
                        <a:effectLst/>
                        <a:latin typeface="Calibri"/>
                      </a:endParaRPr>
                    </a:p>
                  </a:txBody>
                  <a:tcPr marL="9525" marR="9525" marT="9525" marB="0" anchor="b"/>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976" y="4845650"/>
            <a:ext cx="8710665" cy="1165370"/>
          </a:xfrm>
        </p:spPr>
        <p:txBody>
          <a:bodyPr>
            <a:normAutofit/>
          </a:bodyPr>
          <a:lstStyle/>
          <a:p>
            <a:pPr marL="0" indent="0">
              <a:buNone/>
            </a:pPr>
            <a:r>
              <a:rPr lang="en-US" sz="2800" b="1" dirty="0" smtClean="0">
                <a:solidFill>
                  <a:schemeClr val="tx1"/>
                </a:solidFill>
              </a:rPr>
              <a:t>We love that </a:t>
            </a:r>
            <a:r>
              <a:rPr lang="en-US" sz="2800" b="1" dirty="0">
                <a:solidFill>
                  <a:schemeClr val="tx1"/>
                </a:solidFill>
              </a:rPr>
              <a:t>their training will bring vital medical care to the people of Tanzania.</a:t>
            </a:r>
          </a:p>
          <a:p>
            <a:pPr marL="0" indent="0">
              <a:spcAft>
                <a:spcPts val="600"/>
              </a:spcAft>
              <a:buNone/>
            </a:pPr>
            <a:endParaRPr lang="en-US" sz="1900" b="1" dirty="0" smtClean="0">
              <a:solidFill>
                <a:schemeClr val="tx1"/>
              </a:solidFill>
              <a:latin typeface="Calibri" panose="020F0502020204030204" pitchFamily="34" charset="0"/>
            </a:endParaRPr>
          </a:p>
          <a:p>
            <a:pPr marL="460375" lvl="1" indent="0">
              <a:buNone/>
            </a:pPr>
            <a:endParaRPr lang="en-US" sz="1600" dirty="0" smtClean="0">
              <a:solidFill>
                <a:schemeClr val="tx1"/>
              </a:solidFill>
            </a:endParaRPr>
          </a:p>
        </p:txBody>
      </p:sp>
      <p:sp>
        <p:nvSpPr>
          <p:cNvPr id="2" name="Title 1"/>
          <p:cNvSpPr>
            <a:spLocks noGrp="1"/>
          </p:cNvSpPr>
          <p:nvPr>
            <p:ph type="title"/>
          </p:nvPr>
        </p:nvSpPr>
        <p:spPr>
          <a:xfrm>
            <a:off x="457200" y="964"/>
            <a:ext cx="8686800" cy="1055479"/>
          </a:xfrm>
        </p:spPr>
        <p:txBody>
          <a:bodyPr>
            <a:normAutofit/>
          </a:bodyPr>
          <a:lstStyle/>
          <a:p>
            <a:pPr algn="l"/>
            <a:r>
              <a:rPr lang="en-US" sz="4000" b="1" dirty="0" smtClean="0">
                <a:solidFill>
                  <a:srgbClr val="794400"/>
                </a:solidFill>
                <a:effectLst>
                  <a:outerShdw blurRad="38100" dist="38100" dir="2700000" algn="tl">
                    <a:srgbClr val="000000">
                      <a:alpha val="43137"/>
                    </a:srgbClr>
                  </a:outerShdw>
                </a:effectLst>
                <a:latin typeface="Calibri" panose="020F0502020204030204" pitchFamily="34" charset="0"/>
              </a:rPr>
              <a:t>Why we Love this Program</a:t>
            </a:r>
            <a:endParaRPr lang="en-US" sz="4000" b="1" dirty="0">
              <a:solidFill>
                <a:srgbClr val="794400"/>
              </a:solidFill>
              <a:effectLst>
                <a:outerShdw blurRad="38100" dist="38100" dir="2700000" algn="tl">
                  <a:srgbClr val="000000">
                    <a:alpha val="43137"/>
                  </a:srgbClr>
                </a:outerShdw>
              </a:effectLst>
              <a:latin typeface="Calibri" panose="020F0502020204030204" pitchFamily="34" charset="0"/>
            </a:endParaRPr>
          </a:p>
        </p:txBody>
      </p:sp>
      <p:sp>
        <p:nvSpPr>
          <p:cNvPr id="9" name="Date Placeholder 3"/>
          <p:cNvSpPr>
            <a:spLocks noGrp="1"/>
          </p:cNvSpPr>
          <p:nvPr>
            <p:ph type="dt" sz="half" idx="10"/>
          </p:nvPr>
        </p:nvSpPr>
        <p:spPr>
          <a:xfrm>
            <a:off x="7661429" y="6198372"/>
            <a:ext cx="1288933" cy="365125"/>
          </a:xfrm>
        </p:spPr>
        <p:txBody>
          <a:bodyPr/>
          <a:lstStyle/>
          <a:p>
            <a:r>
              <a:rPr lang="en-US" dirty="0" smtClean="0"/>
              <a:t>June 2014</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4" y="1414079"/>
            <a:ext cx="3756991" cy="2817744"/>
          </a:xfrm>
          <a:prstGeom prst="rect">
            <a:avLst/>
          </a:prstGeom>
        </p:spPr>
      </p:pic>
      <p:sp>
        <p:nvSpPr>
          <p:cNvPr id="14" name="TextBox 13"/>
          <p:cNvSpPr txBox="1"/>
          <p:nvPr/>
        </p:nvSpPr>
        <p:spPr>
          <a:xfrm>
            <a:off x="1284251" y="4254369"/>
            <a:ext cx="1661032" cy="369332"/>
          </a:xfrm>
          <a:prstGeom prst="rect">
            <a:avLst/>
          </a:prstGeom>
          <a:noFill/>
        </p:spPr>
        <p:txBody>
          <a:bodyPr wrap="none" rtlCol="0">
            <a:spAutoFit/>
          </a:bodyPr>
          <a:lstStyle/>
          <a:p>
            <a:r>
              <a:rPr lang="en-US" dirty="0" smtClean="0"/>
              <a:t>2013 Graduates</a:t>
            </a:r>
            <a:endParaRPr lang="en-US" dirty="0"/>
          </a:p>
        </p:txBody>
      </p:sp>
      <p:sp>
        <p:nvSpPr>
          <p:cNvPr id="15" name="TextBox 14"/>
          <p:cNvSpPr txBox="1"/>
          <p:nvPr/>
        </p:nvSpPr>
        <p:spPr>
          <a:xfrm>
            <a:off x="4107547" y="1612223"/>
            <a:ext cx="4956806" cy="2308324"/>
          </a:xfrm>
          <a:prstGeom prst="rect">
            <a:avLst/>
          </a:prstGeom>
          <a:noFill/>
        </p:spPr>
        <p:txBody>
          <a:bodyPr wrap="none" rtlCol="0">
            <a:spAutoFit/>
          </a:bodyPr>
          <a:lstStyle/>
          <a:p>
            <a:r>
              <a:rPr lang="en-US" sz="2400" b="1" dirty="0" smtClean="0"/>
              <a:t>We love the fact that professional </a:t>
            </a:r>
            <a:br>
              <a:rPr lang="en-US" sz="2400" b="1" dirty="0" smtClean="0"/>
            </a:br>
            <a:r>
              <a:rPr lang="en-US" sz="2400" b="1" dirty="0" smtClean="0"/>
              <a:t>degrees in nursing and midwifery </a:t>
            </a:r>
            <a:br>
              <a:rPr lang="en-US" sz="2400" b="1" dirty="0" smtClean="0"/>
            </a:br>
            <a:r>
              <a:rPr lang="en-US" sz="2400" b="1" dirty="0" smtClean="0"/>
              <a:t>will bring </a:t>
            </a:r>
            <a:r>
              <a:rPr lang="en-US" sz="2400" b="1" dirty="0" smtClean="0"/>
              <a:t>25 </a:t>
            </a:r>
            <a:r>
              <a:rPr lang="en-US" sz="2400" b="1" dirty="0" smtClean="0"/>
              <a:t>bright, young students </a:t>
            </a:r>
            <a:br>
              <a:rPr lang="en-US" sz="2400" b="1" dirty="0" smtClean="0"/>
            </a:br>
            <a:r>
              <a:rPr lang="en-US" sz="2400" b="1" dirty="0" smtClean="0"/>
              <a:t>dignity, self-reliance and increased </a:t>
            </a:r>
          </a:p>
          <a:p>
            <a:r>
              <a:rPr lang="en-US" sz="2400" b="1" dirty="0" smtClean="0"/>
              <a:t>esteem in the eyes of their</a:t>
            </a:r>
          </a:p>
          <a:p>
            <a:r>
              <a:rPr lang="en-US" sz="2400" b="1" dirty="0"/>
              <a:t>f</a:t>
            </a:r>
            <a:r>
              <a:rPr lang="en-US" sz="2400" b="1" dirty="0" smtClean="0"/>
              <a:t>amilies and communities.</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
            <a:ext cx="8686800" cy="1055478"/>
          </a:xfrm>
        </p:spPr>
        <p:txBody>
          <a:bodyPr>
            <a:normAutofit/>
          </a:bodyPr>
          <a:lstStyle/>
          <a:p>
            <a:pPr algn="l"/>
            <a:r>
              <a:rPr lang="en-US" sz="4000" b="1" dirty="0" smtClean="0">
                <a:solidFill>
                  <a:srgbClr val="794400"/>
                </a:solidFill>
                <a:effectLst>
                  <a:outerShdw blurRad="38100" dist="38100" dir="2700000" algn="tl">
                    <a:srgbClr val="000000">
                      <a:alpha val="43137"/>
                    </a:srgbClr>
                  </a:outerShdw>
                </a:effectLst>
                <a:latin typeface="Calibri" panose="020F0502020204030204" pitchFamily="34" charset="0"/>
              </a:rPr>
              <a:t>Evidence of Success</a:t>
            </a:r>
            <a:endParaRPr lang="en-US" sz="4000" b="1" dirty="0">
              <a:solidFill>
                <a:srgbClr val="794400"/>
              </a:solidFill>
              <a:effectLst>
                <a:outerShdw blurRad="38100" dist="38100" dir="2700000" algn="tl">
                  <a:srgbClr val="000000">
                    <a:alpha val="43137"/>
                  </a:srgbClr>
                </a:outerShdw>
              </a:effectLst>
              <a:latin typeface="Calibri" panose="020F0502020204030204" pitchFamily="34" charset="0"/>
            </a:endParaRPr>
          </a:p>
        </p:txBody>
      </p:sp>
      <p:sp>
        <p:nvSpPr>
          <p:cNvPr id="7" name="Content Placeholder 2"/>
          <p:cNvSpPr txBox="1">
            <a:spLocks/>
          </p:cNvSpPr>
          <p:nvPr/>
        </p:nvSpPr>
        <p:spPr>
          <a:xfrm>
            <a:off x="591430" y="4787796"/>
            <a:ext cx="5250570" cy="1529241"/>
          </a:xfrm>
          <a:prstGeom prst="rect">
            <a:avLst/>
          </a:prstGeom>
        </p:spPr>
        <p:txBody>
          <a:bodyPr vert="horz" lIns="91440" tIns="45720" rIns="91440" bIns="45720" rtlCol="0">
            <a:normAutofit/>
          </a:bodyPr>
          <a:lstStyle/>
          <a:p>
            <a:pPr marL="690563" marR="0" lvl="1" indent="-290513" algn="l" defTabSz="457200" rtl="0" eaLnBrk="1" fontAlgn="auto" latinLnBrk="0" hangingPunct="1">
              <a:lnSpc>
                <a:spcPct val="100000"/>
              </a:lnSpc>
              <a:spcBef>
                <a:spcPct val="20000"/>
              </a:spcBef>
              <a:spcAft>
                <a:spcPts val="0"/>
              </a:spcAft>
              <a:buClr>
                <a:srgbClr val="0070C0"/>
              </a:buClr>
              <a:buSzTx/>
              <a:buFont typeface="Arial"/>
              <a:buChar char="•"/>
              <a:tabLst/>
              <a:defRPr/>
            </a:pPr>
            <a:endParaRPr kumimoji="0" lang="en-US" b="0"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10" name="Content Placeholder 2"/>
          <p:cNvSpPr txBox="1">
            <a:spLocks/>
          </p:cNvSpPr>
          <p:nvPr/>
        </p:nvSpPr>
        <p:spPr>
          <a:xfrm>
            <a:off x="198684" y="1935599"/>
            <a:ext cx="6266507" cy="3795519"/>
          </a:xfrm>
          <a:prstGeom prst="rect">
            <a:avLst/>
          </a:prstGeom>
        </p:spPr>
        <p:txBody>
          <a:bodyPr vert="horz" lIns="91440" tIns="45720" rIns="91440" bIns="45720" rtlCol="0">
            <a:normAutofit/>
          </a:bodyPr>
          <a:lstStyle/>
          <a:p>
            <a:pPr algn="just">
              <a:lnSpc>
                <a:spcPct val="120000"/>
              </a:lnSpc>
            </a:pPr>
            <a:r>
              <a:rPr lang="en-US" sz="1900" i="1" dirty="0" smtClean="0">
                <a:latin typeface="Calibri" panose="020F0502020204030204" pitchFamily="34" charset="0"/>
              </a:rPr>
              <a:t> </a:t>
            </a:r>
          </a:p>
          <a:p>
            <a:pPr algn="just">
              <a:lnSpc>
                <a:spcPct val="120000"/>
              </a:lnSpc>
            </a:pPr>
            <a:r>
              <a:rPr lang="en-US" sz="1900" i="1" dirty="0" smtClean="0">
                <a:latin typeface="Calibri" panose="020F0502020204030204" pitchFamily="34" charset="0"/>
              </a:rPr>
              <a:t> </a:t>
            </a:r>
            <a:endParaRPr lang="en-US" sz="1900" i="1" dirty="0">
              <a:latin typeface="Calibri" panose="020F0502020204030204" pitchFamily="34" charset="0"/>
            </a:endParaRPr>
          </a:p>
        </p:txBody>
      </p:sp>
      <p:sp>
        <p:nvSpPr>
          <p:cNvPr id="14" name="Date Placeholder 3"/>
          <p:cNvSpPr>
            <a:spLocks noGrp="1"/>
          </p:cNvSpPr>
          <p:nvPr>
            <p:ph type="dt" sz="half" idx="10"/>
          </p:nvPr>
        </p:nvSpPr>
        <p:spPr>
          <a:xfrm>
            <a:off x="7661429" y="6198372"/>
            <a:ext cx="1288933" cy="365125"/>
          </a:xfrm>
        </p:spPr>
        <p:txBody>
          <a:bodyPr/>
          <a:lstStyle/>
          <a:p>
            <a:r>
              <a:rPr lang="en-US" dirty="0" smtClean="0"/>
              <a:t>June 2014</a:t>
            </a:r>
            <a:endParaRPr lang="en-US" dirty="0"/>
          </a:p>
        </p:txBody>
      </p:sp>
      <p:sp>
        <p:nvSpPr>
          <p:cNvPr id="8" name="Rectangle 7"/>
          <p:cNvSpPr/>
          <p:nvPr/>
        </p:nvSpPr>
        <p:spPr>
          <a:xfrm>
            <a:off x="319314" y="1107676"/>
            <a:ext cx="8505372" cy="4939814"/>
          </a:xfrm>
          <a:prstGeom prst="rect">
            <a:avLst/>
          </a:prstGeom>
        </p:spPr>
        <p:txBody>
          <a:bodyPr wrap="square">
            <a:spAutoFit/>
          </a:bodyPr>
          <a:lstStyle/>
          <a:p>
            <a:pPr marL="342900" indent="-342900">
              <a:buFont typeface="Arial" panose="020B0604020202020204" pitchFamily="34" charset="0"/>
              <a:buChar char="•"/>
            </a:pPr>
            <a:r>
              <a:rPr lang="en-US" sz="2100" dirty="0" smtClean="0">
                <a:latin typeface="Calibri" panose="020F0502020204030204" pitchFamily="34" charset="0"/>
              </a:rPr>
              <a:t>At </a:t>
            </a:r>
            <a:r>
              <a:rPr lang="en-US" sz="2100" dirty="0">
                <a:latin typeface="Calibri" panose="020F0502020204030204" pitchFamily="34" charset="0"/>
              </a:rPr>
              <a:t>present, 100 percent of the students </a:t>
            </a:r>
            <a:r>
              <a:rPr lang="en-US" sz="2100" dirty="0" smtClean="0">
                <a:latin typeface="Calibri" panose="020F0502020204030204" pitchFamily="34" charset="0"/>
              </a:rPr>
              <a:t> sponsored by TNSP have </a:t>
            </a:r>
            <a:r>
              <a:rPr lang="en-US" sz="2100" dirty="0">
                <a:latin typeface="Calibri" panose="020F0502020204030204" pitchFamily="34" charset="0"/>
              </a:rPr>
              <a:t>graduated and passed examinations on schedule. </a:t>
            </a:r>
            <a:endParaRPr lang="en-US" sz="2100" dirty="0" smtClean="0">
              <a:latin typeface="Calibri" panose="020F0502020204030204" pitchFamily="34" charset="0"/>
            </a:endParaRPr>
          </a:p>
          <a:p>
            <a:endParaRPr lang="en-US" sz="2100" dirty="0">
              <a:latin typeface="Calibri" panose="020F0502020204030204" pitchFamily="34" charset="0"/>
            </a:endParaRPr>
          </a:p>
          <a:p>
            <a:pPr marL="342900" indent="-342900">
              <a:buFont typeface="Arial" panose="020B0604020202020204" pitchFamily="34" charset="0"/>
              <a:buChar char="•"/>
            </a:pPr>
            <a:r>
              <a:rPr lang="en-US" sz="2100" dirty="0" smtClean="0">
                <a:latin typeface="Calibri" panose="020F0502020204030204" pitchFamily="34" charset="0"/>
              </a:rPr>
              <a:t>In </a:t>
            </a:r>
            <a:r>
              <a:rPr lang="en-US" sz="2100" dirty="0">
                <a:latin typeface="Calibri" panose="020F0502020204030204" pitchFamily="34" charset="0"/>
              </a:rPr>
              <a:t>addition, 17 students will be taking (or have taken) their national examination this year. </a:t>
            </a:r>
            <a:endParaRPr lang="en-US" sz="2100" dirty="0" smtClean="0">
              <a:latin typeface="Calibri" panose="020F0502020204030204" pitchFamily="34" charset="0"/>
            </a:endParaRPr>
          </a:p>
          <a:p>
            <a:endParaRPr lang="en-US" sz="2100" dirty="0">
              <a:latin typeface="Calibri" panose="020F0502020204030204" pitchFamily="34" charset="0"/>
            </a:endParaRPr>
          </a:p>
          <a:p>
            <a:pPr marL="342900" indent="-342900">
              <a:buFont typeface="Arial" panose="020B0604020202020204" pitchFamily="34" charset="0"/>
              <a:buChar char="•"/>
            </a:pPr>
            <a:r>
              <a:rPr lang="en-US" sz="2100" dirty="0" smtClean="0">
                <a:latin typeface="Calibri" panose="020F0502020204030204" pitchFamily="34" charset="0"/>
              </a:rPr>
              <a:t>TNSP </a:t>
            </a:r>
            <a:r>
              <a:rPr lang="en-US" sz="2100" dirty="0">
                <a:latin typeface="Calibri" panose="020F0502020204030204" pitchFamily="34" charset="0"/>
              </a:rPr>
              <a:t>obtains grades for the students they sponsor. Although they expect students to maintain passing grades, the organization does not expect all students to be high achievers. This is due to the varied quality of the schools the sponsored students have experienced and their English language skills (classes are taught in English). </a:t>
            </a:r>
          </a:p>
          <a:p>
            <a:r>
              <a:rPr lang="en-US" sz="2100" dirty="0">
                <a:latin typeface="Calibri" panose="020F0502020204030204" pitchFamily="34" charset="0"/>
              </a:rPr>
              <a:t> </a:t>
            </a:r>
          </a:p>
          <a:p>
            <a:pPr marL="342900" indent="-342900">
              <a:buFont typeface="Arial" panose="020B0604020202020204" pitchFamily="34" charset="0"/>
              <a:buChar char="•"/>
            </a:pPr>
            <a:r>
              <a:rPr lang="en-US" sz="2100" dirty="0">
                <a:latin typeface="Calibri" panose="020F0502020204030204" pitchFamily="34" charset="0"/>
              </a:rPr>
              <a:t>TNSP maintains communications during the school year with the principal of each of the </a:t>
            </a:r>
            <a:r>
              <a:rPr lang="en-US" sz="2100" dirty="0" smtClean="0">
                <a:latin typeface="Calibri" panose="020F0502020204030204" pitchFamily="34" charset="0"/>
              </a:rPr>
              <a:t>schools. They </a:t>
            </a:r>
            <a:r>
              <a:rPr lang="en-US" sz="2100" dirty="0">
                <a:latin typeface="Calibri" panose="020F0502020204030204" pitchFamily="34" charset="0"/>
              </a:rPr>
              <a:t>require each student to submit a monthly progress report.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616" y="889892"/>
            <a:ext cx="8741746" cy="1351232"/>
          </a:xfrm>
        </p:spPr>
        <p:txBody>
          <a:bodyPr>
            <a:noAutofit/>
          </a:bodyPr>
          <a:lstStyle/>
          <a:p>
            <a:pPr marL="0" indent="0">
              <a:spcAft>
                <a:spcPts val="600"/>
              </a:spcAft>
              <a:buNone/>
            </a:pPr>
            <a:r>
              <a:rPr lang="en-US" dirty="0" smtClean="0">
                <a:solidFill>
                  <a:schemeClr val="tx1"/>
                </a:solidFill>
                <a:latin typeface="Calibri" panose="020F0502020204030204" pitchFamily="34" charset="0"/>
              </a:rPr>
              <a:t>The Tanzania Nursing Scholarship Program was created by three nurses who believed they could increase the availability of medical care in Tanzania by sponsoring individual students through nursing school.</a:t>
            </a:r>
          </a:p>
        </p:txBody>
      </p:sp>
      <p:sp>
        <p:nvSpPr>
          <p:cNvPr id="2" name="Title 1"/>
          <p:cNvSpPr>
            <a:spLocks noGrp="1"/>
          </p:cNvSpPr>
          <p:nvPr>
            <p:ph type="title"/>
          </p:nvPr>
        </p:nvSpPr>
        <p:spPr>
          <a:xfrm>
            <a:off x="457200" y="9842"/>
            <a:ext cx="8686800" cy="1055478"/>
          </a:xfrm>
        </p:spPr>
        <p:txBody>
          <a:bodyPr>
            <a:normAutofit/>
          </a:bodyPr>
          <a:lstStyle/>
          <a:p>
            <a:pPr algn="l"/>
            <a:r>
              <a:rPr lang="en-US" sz="4000" b="1" dirty="0" smtClean="0">
                <a:solidFill>
                  <a:srgbClr val="794400"/>
                </a:solidFill>
                <a:effectLst>
                  <a:outerShdw blurRad="38100" dist="38100" dir="2700000" algn="tl">
                    <a:srgbClr val="000000">
                      <a:alpha val="43137"/>
                    </a:srgbClr>
                  </a:outerShdw>
                </a:effectLst>
                <a:latin typeface="Calibri" panose="020F0502020204030204" pitchFamily="34" charset="0"/>
              </a:rPr>
              <a:t>About the Organization</a:t>
            </a:r>
            <a:endParaRPr lang="en-US" sz="4000" b="1" dirty="0">
              <a:solidFill>
                <a:srgbClr val="794400"/>
              </a:solidFill>
              <a:effectLst>
                <a:outerShdw blurRad="38100" dist="38100" dir="2700000" algn="tl">
                  <a:srgbClr val="000000">
                    <a:alpha val="43137"/>
                  </a:srgbClr>
                </a:outerShdw>
              </a:effectLst>
              <a:latin typeface="Calibri" panose="020F0502020204030204" pitchFamily="34" charset="0"/>
            </a:endParaRPr>
          </a:p>
        </p:txBody>
      </p:sp>
      <p:sp>
        <p:nvSpPr>
          <p:cNvPr id="6" name="Content Placeholder 2"/>
          <p:cNvSpPr txBox="1">
            <a:spLocks/>
          </p:cNvSpPr>
          <p:nvPr/>
        </p:nvSpPr>
        <p:spPr>
          <a:xfrm>
            <a:off x="208616" y="4775199"/>
            <a:ext cx="8935384" cy="1711325"/>
          </a:xfrm>
          <a:prstGeom prst="rect">
            <a:avLst/>
          </a:prstGeom>
        </p:spPr>
        <p:txBody>
          <a:bodyPr vert="horz" lIns="91440" tIns="45720" rIns="91440" bIns="45720" rtlCol="0">
            <a:noAutofit/>
          </a:bodyPr>
          <a:lstStyle/>
          <a:p>
            <a:pPr marL="285750" lvl="0" indent="-285750">
              <a:spcBef>
                <a:spcPct val="20000"/>
              </a:spcBef>
              <a:spcAft>
                <a:spcPts val="600"/>
              </a:spcAft>
              <a:buClr>
                <a:srgbClr val="0070C0"/>
              </a:buClr>
              <a:buFont typeface="Arial" panose="020B0604020202020204" pitchFamily="34" charset="0"/>
              <a:buChar char="•"/>
              <a:defRPr/>
            </a:pPr>
            <a:endParaRPr lang="en-US"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kumimoji="0" lang="en-US" sz="1600" b="0"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0" name="Content Placeholder 2"/>
          <p:cNvSpPr txBox="1">
            <a:spLocks/>
          </p:cNvSpPr>
          <p:nvPr/>
        </p:nvSpPr>
        <p:spPr>
          <a:xfrm>
            <a:off x="4975934" y="4228740"/>
            <a:ext cx="3826933" cy="2021423"/>
          </a:xfrm>
          <a:prstGeom prst="rect">
            <a:avLst/>
          </a:prstGeom>
        </p:spPr>
        <p:txBody>
          <a:bodyPr vert="horz" lIns="91440" tIns="45720" rIns="91440" bIns="45720" rtlCol="0">
            <a:noAutofit/>
          </a:bodyPr>
          <a:lstStyle/>
          <a:p>
            <a:pPr marL="228600" marR="0" lvl="0" indent="-228600" algn="l" defTabSz="457200" rtl="0" eaLnBrk="1" fontAlgn="auto" latinLnBrk="0" hangingPunct="1">
              <a:lnSpc>
                <a:spcPct val="100000"/>
              </a:lnSpc>
              <a:spcBef>
                <a:spcPct val="20000"/>
              </a:spcBef>
              <a:spcAft>
                <a:spcPts val="600"/>
              </a:spcAft>
              <a:buClr>
                <a:srgbClr val="0070C0"/>
              </a:buClr>
              <a:buSzTx/>
              <a:buFont typeface="Arial"/>
              <a:buChar char="•"/>
              <a:tabLst/>
              <a:defRPr/>
            </a:pP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16" name="Date Placeholder 3"/>
          <p:cNvSpPr>
            <a:spLocks noGrp="1"/>
          </p:cNvSpPr>
          <p:nvPr>
            <p:ph type="dt" sz="half" idx="10"/>
          </p:nvPr>
        </p:nvSpPr>
        <p:spPr>
          <a:xfrm>
            <a:off x="7661429" y="6198372"/>
            <a:ext cx="1288933" cy="365125"/>
          </a:xfrm>
        </p:spPr>
        <p:txBody>
          <a:bodyPr/>
          <a:lstStyle/>
          <a:p>
            <a:r>
              <a:rPr lang="en-US" dirty="0" smtClean="0"/>
              <a:t>June 2014</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944" y="2231357"/>
            <a:ext cx="3750912" cy="38256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8616" y="2555634"/>
            <a:ext cx="4767318" cy="4339650"/>
          </a:xfrm>
          <a:prstGeom prst="rect">
            <a:avLst/>
          </a:prstGeom>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rPr>
              <a:t>Located in East Africa, Tanzania shares borders with 7 neighboring countries and the Indian Ocean to the East. </a:t>
            </a:r>
            <a:endParaRPr lang="en-US" sz="2000" dirty="0" smtClean="0">
              <a:latin typeface="Calibri" panose="020F0502020204030204" pitchFamily="34" charset="0"/>
            </a:endParaRPr>
          </a:p>
          <a:p>
            <a:endParaRPr lang="en-US" sz="2000" dirty="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45 </a:t>
            </a:r>
            <a:r>
              <a:rPr lang="en-US" sz="2000" dirty="0">
                <a:latin typeface="Calibri" panose="020F0502020204030204" pitchFamily="34" charset="0"/>
              </a:rPr>
              <a:t>percent of the population is under the age of 14. </a:t>
            </a:r>
            <a:endParaRPr lang="en-US" sz="2000" dirty="0" smtClean="0">
              <a:latin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Infant </a:t>
            </a:r>
            <a:r>
              <a:rPr lang="en-US" sz="2000" dirty="0">
                <a:latin typeface="Calibri" panose="020F0502020204030204" pitchFamily="34" charset="0"/>
              </a:rPr>
              <a:t>mortality: 43.7/1,000 live births (US </a:t>
            </a:r>
            <a:r>
              <a:rPr lang="en-US" sz="2000" dirty="0" smtClean="0">
                <a:latin typeface="Calibri" panose="020F0502020204030204" pitchFamily="34" charset="0"/>
              </a:rPr>
              <a:t>6.3)</a:t>
            </a:r>
          </a:p>
          <a:p>
            <a:pPr marL="285750" indent="-285750">
              <a:buFont typeface="Arial" panose="020B0604020202020204" pitchFamily="34" charset="0"/>
              <a:buChar char="•"/>
            </a:pPr>
            <a:endParaRPr lang="en-US" sz="2000" dirty="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The </a:t>
            </a:r>
            <a:r>
              <a:rPr lang="en-US" sz="2000" dirty="0">
                <a:latin typeface="Calibri" panose="020F0502020204030204" pitchFamily="34" charset="0"/>
              </a:rPr>
              <a:t>2010 literacy rate was 79% for men and 67% for women</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90" y="1911097"/>
            <a:ext cx="3429000" cy="1143000"/>
          </a:xfrm>
          <a:prstGeom prst="rect">
            <a:avLst/>
          </a:prstGeom>
        </p:spPr>
      </p:pic>
      <p:sp>
        <p:nvSpPr>
          <p:cNvPr id="3" name="Content Placeholder 2"/>
          <p:cNvSpPr>
            <a:spLocks noGrp="1"/>
          </p:cNvSpPr>
          <p:nvPr>
            <p:ph idx="1"/>
          </p:nvPr>
        </p:nvSpPr>
        <p:spPr>
          <a:xfrm>
            <a:off x="302090" y="3183517"/>
            <a:ext cx="8639080" cy="2709281"/>
          </a:xfrm>
        </p:spPr>
        <p:txBody>
          <a:bodyPr>
            <a:normAutofit/>
          </a:bodyPr>
          <a:lstStyle/>
          <a:p>
            <a:pPr marL="457200" lvl="0" indent="-457200">
              <a:buClrTx/>
              <a:buFont typeface="+mj-lt"/>
              <a:buAutoNum type="arabicPeriod"/>
            </a:pPr>
            <a:r>
              <a:rPr lang="en-US" dirty="0">
                <a:solidFill>
                  <a:schemeClr val="tx1"/>
                </a:solidFill>
                <a:latin typeface="Calibri" panose="020F0502020204030204" pitchFamily="34" charset="0"/>
              </a:rPr>
              <a:t>Why might the scholarship program not fund the young women’s first year of nursing </a:t>
            </a:r>
            <a:r>
              <a:rPr lang="en-US" dirty="0" smtClean="0">
                <a:solidFill>
                  <a:schemeClr val="tx1"/>
                </a:solidFill>
                <a:latin typeface="Calibri" panose="020F0502020204030204" pitchFamily="34" charset="0"/>
              </a:rPr>
              <a:t>school?</a:t>
            </a:r>
          </a:p>
          <a:p>
            <a:pPr marL="457200" lvl="0" indent="-457200">
              <a:buClrTx/>
              <a:buFont typeface="+mj-lt"/>
              <a:buAutoNum type="arabicPeriod"/>
            </a:pPr>
            <a:r>
              <a:rPr lang="en-US" dirty="0" smtClean="0">
                <a:solidFill>
                  <a:schemeClr val="tx1"/>
                </a:solidFill>
                <a:latin typeface="Calibri" panose="020F0502020204030204" pitchFamily="34" charset="0"/>
              </a:rPr>
              <a:t>In </a:t>
            </a:r>
            <a:r>
              <a:rPr lang="en-US" dirty="0">
                <a:solidFill>
                  <a:schemeClr val="tx1"/>
                </a:solidFill>
                <a:latin typeface="Calibri" panose="020F0502020204030204" pitchFamily="34" charset="0"/>
              </a:rPr>
              <a:t>what ways do access to healthcare and access to education impact one another</a:t>
            </a:r>
            <a:r>
              <a:rPr lang="en-US" dirty="0" smtClean="0">
                <a:solidFill>
                  <a:schemeClr val="tx1"/>
                </a:solidFill>
                <a:latin typeface="Calibri" panose="020F0502020204030204" pitchFamily="34" charset="0"/>
              </a:rPr>
              <a:t>?</a:t>
            </a:r>
          </a:p>
          <a:p>
            <a:pPr marL="457200" indent="-457200">
              <a:buClrTx/>
              <a:buFont typeface="+mj-lt"/>
              <a:buAutoNum type="arabicPeriod"/>
            </a:pPr>
            <a:r>
              <a:rPr lang="en-US" dirty="0">
                <a:solidFill>
                  <a:schemeClr val="tx1"/>
                </a:solidFill>
                <a:latin typeface="Calibri" panose="020F0502020204030204" pitchFamily="34" charset="0"/>
              </a:rPr>
              <a:t>What are some factors that contribute to the low quantity of healthcare workers in rural areas?</a:t>
            </a:r>
          </a:p>
          <a:p>
            <a:pPr marL="0" lvl="0" indent="0">
              <a:buClrTx/>
              <a:buNone/>
            </a:pPr>
            <a:endParaRPr lang="en-US" dirty="0">
              <a:solidFill>
                <a:schemeClr val="tx1"/>
              </a:solidFill>
              <a:latin typeface="Calibri" panose="020F0502020204030204" pitchFamily="34" charset="0"/>
            </a:endParaRPr>
          </a:p>
          <a:p>
            <a:pPr marL="342900" lvl="0" indent="-342900">
              <a:spcAft>
                <a:spcPts val="800"/>
              </a:spcAft>
              <a:buClr>
                <a:schemeClr val="bg2">
                  <a:lumMod val="50000"/>
                </a:schemeClr>
              </a:buClr>
              <a:buFont typeface="+mj-lt"/>
              <a:buAutoNum type="arabicPeriod"/>
            </a:pPr>
            <a:endParaRPr lang="en-US" sz="1800" dirty="0">
              <a:solidFill>
                <a:schemeClr val="tx1"/>
              </a:solidFill>
              <a:latin typeface="Calibri" panose="020F0502020204030204" pitchFamily="34" charset="0"/>
            </a:endParaRPr>
          </a:p>
        </p:txBody>
      </p:sp>
      <p:sp>
        <p:nvSpPr>
          <p:cNvPr id="2" name="Title 1"/>
          <p:cNvSpPr>
            <a:spLocks noGrp="1"/>
          </p:cNvSpPr>
          <p:nvPr>
            <p:ph type="title"/>
          </p:nvPr>
        </p:nvSpPr>
        <p:spPr>
          <a:xfrm>
            <a:off x="457200" y="9842"/>
            <a:ext cx="8686800" cy="1002212"/>
          </a:xfrm>
        </p:spPr>
        <p:txBody>
          <a:bodyPr>
            <a:normAutofit/>
          </a:bodyPr>
          <a:lstStyle/>
          <a:p>
            <a:pPr algn="l"/>
            <a:r>
              <a:rPr lang="en-US" sz="4000" b="1" dirty="0" smtClean="0">
                <a:solidFill>
                  <a:srgbClr val="794400"/>
                </a:solidFill>
                <a:effectLst>
                  <a:outerShdw blurRad="38100" dist="38100" dir="2700000" algn="tl">
                    <a:srgbClr val="000000">
                      <a:alpha val="43137"/>
                    </a:srgbClr>
                  </a:outerShdw>
                </a:effectLst>
                <a:latin typeface="Calibri" panose="020F0502020204030204" pitchFamily="34" charset="0"/>
              </a:rPr>
              <a:t>Questions for Discussion</a:t>
            </a:r>
            <a:endParaRPr lang="en-US" sz="4000" b="1" dirty="0">
              <a:solidFill>
                <a:srgbClr val="794400"/>
              </a:solidFill>
              <a:effectLst>
                <a:outerShdw blurRad="38100" dist="38100" dir="2700000" algn="tl">
                  <a:srgbClr val="000000">
                    <a:alpha val="43137"/>
                  </a:srgbClr>
                </a:outerShdw>
              </a:effectLst>
              <a:latin typeface="Calibri" panose="020F0502020204030204" pitchFamily="34" charset="0"/>
            </a:endParaRPr>
          </a:p>
        </p:txBody>
      </p:sp>
      <p:pic>
        <p:nvPicPr>
          <p:cNvPr id="7" name="Picture 6" descr="TaglineAddress_2Color.jpg"/>
          <p:cNvPicPr>
            <a:picLocks noChangeAspect="1"/>
          </p:cNvPicPr>
          <p:nvPr/>
        </p:nvPicPr>
        <p:blipFill>
          <a:blip r:embed="rId3"/>
          <a:stretch>
            <a:fillRect/>
          </a:stretch>
        </p:blipFill>
        <p:spPr>
          <a:xfrm>
            <a:off x="507993" y="6218855"/>
            <a:ext cx="6343924" cy="496941"/>
          </a:xfrm>
          <a:prstGeom prst="rect">
            <a:avLst/>
          </a:prstGeom>
        </p:spPr>
      </p:pic>
      <p:sp>
        <p:nvSpPr>
          <p:cNvPr id="5" name="TextBox 4"/>
          <p:cNvSpPr txBox="1"/>
          <p:nvPr/>
        </p:nvSpPr>
        <p:spPr>
          <a:xfrm>
            <a:off x="238590" y="917932"/>
            <a:ext cx="8639080" cy="461665"/>
          </a:xfrm>
          <a:prstGeom prst="rect">
            <a:avLst/>
          </a:prstGeom>
          <a:noFill/>
        </p:spPr>
        <p:txBody>
          <a:bodyPr wrap="square" rtlCol="0">
            <a:spAutoFit/>
          </a:bodyPr>
          <a:lstStyle/>
          <a:p>
            <a:pPr algn="ctr"/>
            <a:r>
              <a:rPr lang="en-US" sz="2400" b="1" dirty="0" smtClean="0">
                <a:latin typeface="Calibri" panose="020F0502020204030204" pitchFamily="34" charset="0"/>
              </a:rPr>
              <a:t>Care to share your thoughts?</a:t>
            </a:r>
            <a:endParaRPr lang="en-US" sz="2400" b="1" dirty="0">
              <a:latin typeface="Calibri" panose="020F0502020204030204" pitchFamily="34" charset="0"/>
            </a:endParaRPr>
          </a:p>
        </p:txBody>
      </p:sp>
      <p:sp>
        <p:nvSpPr>
          <p:cNvPr id="8" name="Date Placeholder 3"/>
          <p:cNvSpPr>
            <a:spLocks noGrp="1"/>
          </p:cNvSpPr>
          <p:nvPr>
            <p:ph type="dt" sz="half" idx="10"/>
          </p:nvPr>
        </p:nvSpPr>
        <p:spPr>
          <a:xfrm>
            <a:off x="7661429" y="6198372"/>
            <a:ext cx="1288933" cy="365125"/>
          </a:xfrm>
        </p:spPr>
        <p:txBody>
          <a:bodyPr/>
          <a:lstStyle/>
          <a:p>
            <a:r>
              <a:rPr lang="en-US" dirty="0" smtClean="0"/>
              <a:t>June 2014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11007</TotalTime>
  <Words>664</Words>
  <Application>Microsoft Office PowerPoint</Application>
  <PresentationFormat>On-screen Show (4:3)</PresentationFormat>
  <Paragraphs>113</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Waveform</vt:lpstr>
      <vt:lpstr>Tanzania Nursing Scholarship Program </vt:lpstr>
      <vt:lpstr>What are we supporting?</vt:lpstr>
      <vt:lpstr>Life Challenges of Women and Girls</vt:lpstr>
      <vt:lpstr>The Program</vt:lpstr>
      <vt:lpstr>Program Budget</vt:lpstr>
      <vt:lpstr>Why we Love this Program</vt:lpstr>
      <vt:lpstr>Evidence of Success</vt:lpstr>
      <vt:lpstr>About the Organization</vt:lpstr>
      <vt:lpstr>Questions for Discussion</vt:lpstr>
    </vt:vector>
  </TitlesOfParts>
  <Company>Dining for Women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Smiles on Wings:  New Beginnings</dc:title>
  <dc:creator>Janine Baumgartner</dc:creator>
  <cp:lastModifiedBy>Marcie</cp:lastModifiedBy>
  <cp:revision>88</cp:revision>
  <cp:lastPrinted>2014-05-08T19:29:39Z</cp:lastPrinted>
  <dcterms:created xsi:type="dcterms:W3CDTF">2014-03-26T16:15:38Z</dcterms:created>
  <dcterms:modified xsi:type="dcterms:W3CDTF">2014-05-08T19:32:25Z</dcterms:modified>
</cp:coreProperties>
</file>