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1"/>
  </p:notesMasterIdLst>
  <p:handoutMasterIdLst>
    <p:handoutMasterId r:id="rId22"/>
  </p:handoutMasterIdLst>
  <p:sldIdLst>
    <p:sldId id="325" r:id="rId3"/>
    <p:sldId id="310" r:id="rId4"/>
    <p:sldId id="315" r:id="rId5"/>
    <p:sldId id="316" r:id="rId6"/>
    <p:sldId id="317" r:id="rId7"/>
    <p:sldId id="318" r:id="rId8"/>
    <p:sldId id="319" r:id="rId9"/>
    <p:sldId id="304" r:id="rId10"/>
    <p:sldId id="311" r:id="rId11"/>
    <p:sldId id="265" r:id="rId12"/>
    <p:sldId id="309" r:id="rId13"/>
    <p:sldId id="321" r:id="rId14"/>
    <p:sldId id="313" r:id="rId15"/>
    <p:sldId id="328" r:id="rId16"/>
    <p:sldId id="330" r:id="rId17"/>
    <p:sldId id="324" r:id="rId18"/>
    <p:sldId id="314" r:id="rId19"/>
    <p:sldId id="329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umaira Ghilzai" initials="" lastIdx="15" clrIdx="0"/>
  <p:cmAuthor id="1" name="JOHN BORTNER" initials="JB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4F80"/>
    <a:srgbClr val="6CA5DE"/>
    <a:srgbClr val="33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 snapToObjects="1">
      <p:cViewPr varScale="1">
        <p:scale>
          <a:sx n="73" d="100"/>
          <a:sy n="73" d="100"/>
        </p:scale>
        <p:origin x="-1932" y="-102"/>
      </p:cViewPr>
      <p:guideLst>
        <p:guide orient="horz"/>
        <p:guide pos="96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912ED211-6AEE-455C-B498-F7CB65B42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691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2331E46C-A039-4C9F-8339-97B681256A0D}" type="datetimeFigureOut">
              <a:rPr lang="en-US"/>
              <a:pPr>
                <a:defRPr/>
              </a:pPr>
              <a:t>3/1/2012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fld id="{5185F40C-4952-4B55-B236-27C04DD2B2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84809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82A911-67AD-4A4E-B092-2EE8EDE5FADE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BFA62D5-FC6E-4220-BE34-ED2C3DF6B6F4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4513A-CA3F-4BBD-A41A-CDB635EE68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F6A30-2978-4677-A1CA-BFBF3BDC37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E19EC-70EF-48D5-84AE-FCD6365E2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83082-42AA-4B6D-B8F2-FE9C53096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2FEE9-88BC-4D14-8B34-2576E7490267}" type="datetimeFigureOut">
              <a:rPr lang="en-US"/>
              <a:pPr>
                <a:defRPr/>
              </a:pPr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E69D4-AB91-4912-AF1B-55E2735EA4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04C17-D2BC-4548-B88C-BA924AFD1A92}" type="datetimeFigureOut">
              <a:rPr lang="en-US"/>
              <a:pPr>
                <a:defRPr/>
              </a:pPr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A3F43-0164-4FD8-9F84-CCE9E10466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FD99F-4483-47F4-84F7-B015ED640F18}" type="datetimeFigureOut">
              <a:rPr lang="en-US"/>
              <a:pPr>
                <a:defRPr/>
              </a:pPr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98A60-702F-482B-8D0D-2EFF207EA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E2167-0D83-43AB-AE4B-9B7F941A826B}" type="datetimeFigureOut">
              <a:rPr lang="en-US"/>
              <a:pPr>
                <a:defRPr/>
              </a:pPr>
              <a:t>3/1/2012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60DDF-6BD0-4D9D-BA77-20E92C71AC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2254F-6A14-4267-A35A-0EE72D0D8E46}" type="datetimeFigureOut">
              <a:rPr lang="en-US"/>
              <a:pPr>
                <a:defRPr/>
              </a:pPr>
              <a:t>3/1/2012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59A6C-33DE-4922-8D0A-7BAC470374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AB989-28A7-4544-BE52-D0B2F1FAB08B}" type="datetimeFigureOut">
              <a:rPr lang="en-US"/>
              <a:pPr>
                <a:defRPr/>
              </a:pPr>
              <a:t>3/1/2012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6153E-F5F6-4C43-9C98-7156653F97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72D4-A5AB-4CD5-BB14-483EEFD2616F}" type="datetimeFigureOut">
              <a:rPr lang="en-US"/>
              <a:pPr>
                <a:defRPr/>
              </a:pPr>
              <a:t>3/1/2012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5A0F5-8443-4BC8-9DBD-0B842C718B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14DF4-F8D3-494F-AE06-6F3563AD7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B01EE-7612-4187-A972-2F65E91E6AB4}" type="datetimeFigureOut">
              <a:rPr lang="en-US"/>
              <a:pPr>
                <a:defRPr/>
              </a:pPr>
              <a:t>3/1/2012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F5A5A-D3DA-40FC-B63B-D382EDA21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41254-5B8A-4CF0-AF84-85553AD20ED3}" type="datetimeFigureOut">
              <a:rPr lang="en-US"/>
              <a:pPr>
                <a:defRPr/>
              </a:pPr>
              <a:t>3/1/2012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45C37-ACBF-47DE-ABA9-3468AEC82E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413C3-71D4-4DD4-B174-9CEB4F9D3026}" type="datetimeFigureOut">
              <a:rPr lang="en-US"/>
              <a:pPr>
                <a:defRPr/>
              </a:pPr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F36B1-4153-49F2-955B-2E0D7C1B4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43262-852E-4A38-8D46-C38C75BA6BAF}" type="datetimeFigureOut">
              <a:rPr lang="en-US"/>
              <a:pPr>
                <a:defRPr/>
              </a:pPr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7F33C-9F02-412F-B13E-D53550D46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BD5C9-6CAE-48E3-809D-A6625B41D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93014-C2BC-4F7C-8303-BA89A4000B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FBE07-FB7D-4792-998E-6BAB07B392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85764-6B05-4C26-B360-715F802CF9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55871-F333-4BF3-93F2-AB073E50C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26958-2DC9-485C-9E8E-3CCC98C40F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6F0B1-AD1D-4B47-BC77-8A07BC2238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Arial" pitchFamily="34" charset="0"/>
              </a:defRPr>
            </a:lvl1pPr>
          </a:lstStyle>
          <a:p>
            <a:pPr>
              <a:defRPr/>
            </a:pPr>
            <a:fld id="{50AA85DB-B3D3-43FE-9CD1-976C26AAB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" descr="AFN ppt pg2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27000" y="0"/>
            <a:ext cx="8875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  <p:sldLayoutId id="214748366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72851FB-8FE1-4FB6-95A9-D93C1BEF5DA4}" type="datetimeFigureOut">
              <a:rPr lang="en-US"/>
              <a:pPr>
                <a:defRPr/>
              </a:pPr>
              <a:t>3/1/2012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11B9AF2-3BBA-4D03-9EDB-2ABCBAFB4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4343" name="Content Placeholder 3" descr="AFN ppt template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400" y="0"/>
            <a:ext cx="8893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2" r:id="rId3"/>
    <p:sldLayoutId id="2147483681" r:id="rId4"/>
    <p:sldLayoutId id="2147483680" r:id="rId5"/>
    <p:sldLayoutId id="2147483679" r:id="rId6"/>
    <p:sldLayoutId id="2147483678" r:id="rId7"/>
    <p:sldLayoutId id="2147483677" r:id="rId8"/>
    <p:sldLayoutId id="2147483676" r:id="rId9"/>
    <p:sldLayoutId id="2147483675" r:id="rId10"/>
    <p:sldLayoutId id="214748367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Content Placeholder 3" descr="AFN ppt first pg_templa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76200"/>
            <a:ext cx="9144000" cy="6594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Rectangle 1030"/>
          <p:cNvSpPr>
            <a:spLocks noChangeArrowheads="1"/>
          </p:cNvSpPr>
          <p:nvPr/>
        </p:nvSpPr>
        <p:spPr bwMode="auto">
          <a:xfrm>
            <a:off x="685800" y="1371600"/>
            <a:ext cx="3454400" cy="4419600"/>
          </a:xfrm>
          <a:prstGeom prst="rect">
            <a:avLst/>
          </a:prstGeom>
          <a:gradFill rotWithShape="0">
            <a:gsLst>
              <a:gs pos="0">
                <a:srgbClr val="6CA5DE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317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14" name="Text Placeholder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38915" name="Rectangle 2"/>
          <p:cNvSpPr txBox="1">
            <a:spLocks noChangeArrowheads="1"/>
          </p:cNvSpPr>
          <p:nvPr/>
        </p:nvSpPr>
        <p:spPr bwMode="auto">
          <a:xfrm>
            <a:off x="533400" y="0"/>
            <a:ext cx="8610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>
                <a:solidFill>
                  <a:srgbClr val="1D4F80"/>
                </a:solidFill>
                <a:latin typeface="Century Gothic" pitchFamily="34" charset="0"/>
              </a:rPr>
              <a:t>Women</a:t>
            </a:r>
            <a:r>
              <a:rPr lang="en-US" altLang="en-US" sz="4400">
                <a:solidFill>
                  <a:srgbClr val="1D4F80"/>
                </a:solidFill>
                <a:latin typeface="Century Gothic" pitchFamily="34" charset="0"/>
              </a:rPr>
              <a:t>’</a:t>
            </a:r>
            <a:r>
              <a:rPr lang="en-US" sz="4400">
                <a:solidFill>
                  <a:srgbClr val="1D4F80"/>
                </a:solidFill>
                <a:latin typeface="Century Gothic" pitchFamily="34" charset="0"/>
              </a:rPr>
              <a:t>s</a:t>
            </a:r>
            <a:r>
              <a:rPr lang="en-US" sz="4400">
                <a:solidFill>
                  <a:schemeClr val="tx2"/>
                </a:solidFill>
                <a:latin typeface="Century Gothic" pitchFamily="34" charset="0"/>
              </a:rPr>
              <a:t> Literacy Class</a:t>
            </a:r>
            <a:endParaRPr lang="en-US" sz="380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38916" name="Content Placeholder 4"/>
          <p:cNvSpPr txBox="1">
            <a:spLocks/>
          </p:cNvSpPr>
          <p:nvPr/>
        </p:nvSpPr>
        <p:spPr bwMode="auto">
          <a:xfrm>
            <a:off x="4298950" y="1349284"/>
            <a:ext cx="46164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 b="1" dirty="0">
                <a:latin typeface="Myriad Pro"/>
              </a:rPr>
              <a:t>The mothers </a:t>
            </a:r>
            <a:r>
              <a:rPr lang="en-US" sz="1600" dirty="0">
                <a:latin typeface="Myriad Pro"/>
              </a:rPr>
              <a:t>of our students asked us to provide literacy classes so they could gain basic reading </a:t>
            </a:r>
            <a:r>
              <a:rPr lang="en-US" sz="1600" dirty="0" smtClean="0">
                <a:latin typeface="Myriad Pro"/>
              </a:rPr>
              <a:t/>
            </a:r>
            <a:br>
              <a:rPr lang="en-US" sz="1600" dirty="0" smtClean="0">
                <a:latin typeface="Myriad Pro"/>
              </a:rPr>
            </a:br>
            <a:r>
              <a:rPr lang="en-US" sz="1600" dirty="0" smtClean="0">
                <a:latin typeface="Myriad Pro"/>
              </a:rPr>
              <a:t>and </a:t>
            </a:r>
            <a:r>
              <a:rPr lang="en-US" sz="1600" dirty="0">
                <a:latin typeface="Myriad Pro"/>
              </a:rPr>
              <a:t>writing skills</a:t>
            </a:r>
          </a:p>
          <a:p>
            <a:pPr marL="568325" lvl="1" indent="-223838">
              <a:spcAft>
                <a:spcPts val="1200"/>
              </a:spcAft>
              <a:buFontTx/>
              <a:buChar char="–"/>
            </a:pPr>
            <a:r>
              <a:rPr lang="en-US" sz="1400" dirty="0">
                <a:latin typeface="Myriad Pro"/>
              </a:rPr>
              <a:t>At </a:t>
            </a:r>
            <a:r>
              <a:rPr lang="en-US" sz="1400" dirty="0" smtClean="0">
                <a:latin typeface="Myriad Pro"/>
              </a:rPr>
              <a:t>an age around 35, </a:t>
            </a:r>
            <a:r>
              <a:rPr lang="en-US" sz="1400" dirty="0">
                <a:latin typeface="Myriad Pro"/>
              </a:rPr>
              <a:t>they finally learn to write </a:t>
            </a:r>
            <a:r>
              <a:rPr lang="en-US" sz="1400" dirty="0" smtClean="0">
                <a:latin typeface="Myriad Pro"/>
              </a:rPr>
              <a:t/>
            </a:r>
            <a:br>
              <a:rPr lang="en-US" sz="1400" dirty="0" smtClean="0">
                <a:latin typeface="Myriad Pro"/>
              </a:rPr>
            </a:br>
            <a:r>
              <a:rPr lang="en-US" sz="1400" dirty="0" smtClean="0">
                <a:latin typeface="Myriad Pro"/>
              </a:rPr>
              <a:t>their </a:t>
            </a:r>
            <a:r>
              <a:rPr lang="en-US" sz="1400" dirty="0">
                <a:latin typeface="Myriad Pro"/>
              </a:rPr>
              <a:t>names, read, and do basic math</a:t>
            </a:r>
          </a:p>
          <a:p>
            <a:pPr>
              <a:spcAft>
                <a:spcPts val="1200"/>
              </a:spcAft>
            </a:pPr>
            <a:r>
              <a:rPr lang="en-US" sz="1600" b="1" dirty="0">
                <a:latin typeface="Myriad Pro"/>
              </a:rPr>
              <a:t>Literacy classes </a:t>
            </a:r>
            <a:r>
              <a:rPr lang="en-US" sz="1600" dirty="0">
                <a:latin typeface="Myriad Pro"/>
              </a:rPr>
              <a:t>are for three years to cover </a:t>
            </a:r>
            <a:r>
              <a:rPr lang="en-US" sz="1600" dirty="0" smtClean="0">
                <a:latin typeface="Myriad Pro"/>
              </a:rPr>
              <a:t>grades 1-3</a:t>
            </a:r>
            <a:r>
              <a:rPr lang="en-US" sz="1600" dirty="0">
                <a:latin typeface="Myriad Pro"/>
              </a:rPr>
              <a:t>; over 160 women have participated</a:t>
            </a:r>
          </a:p>
          <a:p>
            <a:pPr>
              <a:spcAft>
                <a:spcPts val="1200"/>
              </a:spcAft>
            </a:pPr>
            <a:r>
              <a:rPr lang="en-US" sz="1600" b="1" dirty="0">
                <a:latin typeface="Myriad Pro"/>
              </a:rPr>
              <a:t>Women create handicrafts</a:t>
            </a:r>
            <a:r>
              <a:rPr lang="en-US" sz="1600" dirty="0">
                <a:latin typeface="Myriad Pro"/>
              </a:rPr>
              <a:t> which are sold in </a:t>
            </a:r>
            <a:br>
              <a:rPr lang="en-US" sz="1600" dirty="0">
                <a:latin typeface="Myriad Pro"/>
              </a:rPr>
            </a:br>
            <a:r>
              <a:rPr lang="en-US" sz="1600" dirty="0">
                <a:latin typeface="Myriad Pro"/>
              </a:rPr>
              <a:t>the market; </a:t>
            </a:r>
            <a:r>
              <a:rPr lang="en-US" sz="1600" dirty="0" smtClean="0">
                <a:latin typeface="Myriad Pro"/>
              </a:rPr>
              <a:t>they receive basic household items</a:t>
            </a:r>
            <a:r>
              <a:rPr lang="en-US" sz="1600" dirty="0">
                <a:latin typeface="Myriad Pro"/>
              </a:rPr>
              <a:t> </a:t>
            </a:r>
            <a:r>
              <a:rPr lang="en-US" sz="1600" dirty="0" smtClean="0">
                <a:latin typeface="Myriad Pro"/>
              </a:rPr>
              <a:t/>
            </a:r>
            <a:br>
              <a:rPr lang="en-US" sz="1600" dirty="0" smtClean="0">
                <a:latin typeface="Myriad Pro"/>
              </a:rPr>
            </a:br>
            <a:r>
              <a:rPr lang="en-US" sz="1600" dirty="0" smtClean="0">
                <a:latin typeface="Myriad Pro"/>
              </a:rPr>
              <a:t>with </a:t>
            </a:r>
            <a:r>
              <a:rPr lang="en-US" sz="1600" dirty="0">
                <a:latin typeface="Myriad Pro"/>
              </a:rPr>
              <a:t>the pooled profits</a:t>
            </a:r>
          </a:p>
          <a:p>
            <a:pPr>
              <a:spcAft>
                <a:spcPts val="1200"/>
              </a:spcAft>
            </a:pPr>
            <a:r>
              <a:rPr lang="en-US" sz="1600" b="1" dirty="0">
                <a:latin typeface="Myriad Pro"/>
              </a:rPr>
              <a:t>Participants asked </a:t>
            </a:r>
            <a:r>
              <a:rPr lang="en-US" sz="1600" dirty="0">
                <a:latin typeface="Myriad Pro"/>
              </a:rPr>
              <a:t>to learn about women</a:t>
            </a:r>
            <a:r>
              <a:rPr lang="en-US" altLang="en-US" sz="1600" dirty="0">
                <a:latin typeface="Myriad Pro"/>
              </a:rPr>
              <a:t>’</a:t>
            </a:r>
            <a:r>
              <a:rPr lang="en-US" altLang="ja-JP" sz="1600" dirty="0">
                <a:latin typeface="Myriad Pro"/>
              </a:rPr>
              <a:t>s rights</a:t>
            </a:r>
          </a:p>
          <a:p>
            <a:pPr>
              <a:spcAft>
                <a:spcPts val="1200"/>
              </a:spcAft>
            </a:pPr>
            <a:r>
              <a:rPr lang="en-US" sz="1600" b="1" dirty="0">
                <a:latin typeface="Myriad Pro"/>
              </a:rPr>
              <a:t>The classes </a:t>
            </a:r>
            <a:r>
              <a:rPr lang="en-US" sz="1600" dirty="0">
                <a:latin typeface="Myriad Pro"/>
              </a:rPr>
              <a:t>are a community where women can gather, talk, and support each other</a:t>
            </a:r>
          </a:p>
          <a:p>
            <a:r>
              <a:rPr lang="en-US" sz="1600" b="1" dirty="0">
                <a:latin typeface="Myriad Pro"/>
              </a:rPr>
              <a:t>Participants</a:t>
            </a:r>
            <a:r>
              <a:rPr lang="en-US" sz="1600" dirty="0">
                <a:latin typeface="Myriad Pro"/>
              </a:rPr>
              <a:t> </a:t>
            </a:r>
            <a:r>
              <a:rPr lang="en-US" sz="1600" b="1" dirty="0">
                <a:latin typeface="Myriad Pro"/>
              </a:rPr>
              <a:t>gain self esteem</a:t>
            </a:r>
            <a:r>
              <a:rPr lang="en-US" sz="1600" dirty="0">
                <a:latin typeface="Myriad Pro"/>
              </a:rPr>
              <a:t>, confidence, </a:t>
            </a:r>
            <a:r>
              <a:rPr lang="en-US" sz="1600" dirty="0" smtClean="0">
                <a:latin typeface="Myriad Pro"/>
              </a:rPr>
              <a:t/>
            </a:r>
            <a:br>
              <a:rPr lang="en-US" sz="1600" dirty="0" smtClean="0">
                <a:latin typeface="Myriad Pro"/>
              </a:rPr>
            </a:br>
            <a:r>
              <a:rPr lang="en-US" sz="1600" dirty="0" smtClean="0">
                <a:latin typeface="Myriad Pro"/>
              </a:rPr>
              <a:t>and </a:t>
            </a:r>
            <a:r>
              <a:rPr lang="en-US" sz="1600" dirty="0">
                <a:latin typeface="Myriad Pro"/>
              </a:rPr>
              <a:t>hope </a:t>
            </a:r>
          </a:p>
          <a:p>
            <a:pPr>
              <a:spcAft>
                <a:spcPts val="600"/>
              </a:spcAft>
            </a:pPr>
            <a:endParaRPr lang="en-US" sz="2800" dirty="0">
              <a:latin typeface="Myriad Pro"/>
            </a:endParaRPr>
          </a:p>
          <a:p>
            <a:pPr eaLnBrk="0" hangingPunct="0">
              <a:spcAft>
                <a:spcPts val="600"/>
              </a:spcAft>
            </a:pPr>
            <a:endParaRPr lang="en-US" sz="1400" dirty="0">
              <a:latin typeface="Myriad Pro"/>
            </a:endParaRPr>
          </a:p>
        </p:txBody>
      </p:sp>
      <p:sp>
        <p:nvSpPr>
          <p:cNvPr id="38917" name="Text Box 1029"/>
          <p:cNvSpPr txBox="1">
            <a:spLocks noChangeArrowheads="1"/>
          </p:cNvSpPr>
          <p:nvPr/>
        </p:nvSpPr>
        <p:spPr bwMode="auto">
          <a:xfrm>
            <a:off x="685800" y="3984625"/>
            <a:ext cx="3454400" cy="201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dirty="0">
                <a:latin typeface="Myriad Pro"/>
              </a:rPr>
              <a:t>“When the women first come, they are quiet. Some of them are depressed. After a few weeks, I see them laughing and talking. It </a:t>
            </a:r>
            <a:r>
              <a:rPr lang="en-US" sz="1600" dirty="0" smtClean="0">
                <a:latin typeface="Myriad Pro"/>
              </a:rPr>
              <a:t>makes </a:t>
            </a:r>
            <a:r>
              <a:rPr lang="en-US" sz="1600" dirty="0">
                <a:latin typeface="Myriad Pro"/>
              </a:rPr>
              <a:t>me happy.” </a:t>
            </a:r>
            <a:endParaRPr lang="en-US" sz="1600" dirty="0" smtClean="0">
              <a:latin typeface="Myriad Pro"/>
            </a:endParaRPr>
          </a:p>
          <a:p>
            <a:pPr>
              <a:lnSpc>
                <a:spcPct val="130000"/>
              </a:lnSpc>
            </a:pPr>
            <a:r>
              <a:rPr lang="en-US" sz="1600" b="1" dirty="0" err="1" smtClean="0">
                <a:latin typeface="Myriad Pro"/>
              </a:rPr>
              <a:t>Fatema</a:t>
            </a:r>
            <a:r>
              <a:rPr lang="en-US" sz="1600" i="1" dirty="0" smtClean="0">
                <a:latin typeface="Myriad Pro"/>
              </a:rPr>
              <a:t>, Director, </a:t>
            </a:r>
            <a:r>
              <a:rPr lang="en-US" sz="1600" i="1" dirty="0">
                <a:latin typeface="Myriad Pro"/>
              </a:rPr>
              <a:t>KLC</a:t>
            </a:r>
          </a:p>
        </p:txBody>
      </p:sp>
      <p:pic>
        <p:nvPicPr>
          <p:cNvPr id="2" name="Picture 1" descr="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1381125"/>
            <a:ext cx="3454400" cy="260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114800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sz="1600" b="1" dirty="0" smtClean="0">
                <a:latin typeface="Myriad Pro"/>
              </a:rPr>
              <a:t>$450 a year </a:t>
            </a:r>
            <a:r>
              <a:rPr lang="en-US" sz="1600" dirty="0" smtClean="0">
                <a:latin typeface="Myriad Pro"/>
              </a:rPr>
              <a:t>allows the brightest and neediest students to attend university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sz="1600" b="1" dirty="0" smtClean="0">
                <a:latin typeface="Myriad Pro"/>
              </a:rPr>
              <a:t>In 2011, </a:t>
            </a:r>
            <a:r>
              <a:rPr lang="en-US" sz="1600" dirty="0" smtClean="0">
                <a:latin typeface="Myriad Pro"/>
              </a:rPr>
              <a:t>two of our first scholarship recipients graduated from university</a:t>
            </a:r>
          </a:p>
          <a:p>
            <a:pPr marL="568325" lvl="1" indent="-223838">
              <a:spcBef>
                <a:spcPct val="0"/>
              </a:spcBef>
              <a:spcAft>
                <a:spcPts val="400"/>
              </a:spcAft>
            </a:pPr>
            <a:r>
              <a:rPr lang="en-US" sz="1400" dirty="0" smtClean="0">
                <a:latin typeface="Myriad Pro"/>
              </a:rPr>
              <a:t>Both </a:t>
            </a:r>
            <a:r>
              <a:rPr lang="en-US" sz="1400" dirty="0" err="1" smtClean="0">
                <a:latin typeface="Myriad Pro"/>
              </a:rPr>
              <a:t>Monisa</a:t>
            </a:r>
            <a:r>
              <a:rPr lang="en-US" sz="1400" dirty="0" smtClean="0">
                <a:latin typeface="Myriad Pro"/>
              </a:rPr>
              <a:t> and </a:t>
            </a:r>
            <a:r>
              <a:rPr lang="en-US" sz="1400" dirty="0" err="1" smtClean="0">
                <a:latin typeface="Myriad Pro"/>
              </a:rPr>
              <a:t>Fahima</a:t>
            </a:r>
            <a:r>
              <a:rPr lang="en-US" sz="1400" dirty="0" smtClean="0">
                <a:latin typeface="Myriad Pro"/>
              </a:rPr>
              <a:t> have returned </a:t>
            </a:r>
            <a:br>
              <a:rPr lang="en-US" sz="1400" dirty="0" smtClean="0">
                <a:latin typeface="Myriad Pro"/>
              </a:rPr>
            </a:br>
            <a:r>
              <a:rPr lang="en-US" sz="1400" dirty="0" smtClean="0">
                <a:latin typeface="Myriad Pro"/>
              </a:rPr>
              <a:t>to their communities and are working </a:t>
            </a:r>
            <a:br>
              <a:rPr lang="en-US" sz="1400" dirty="0" smtClean="0">
                <a:latin typeface="Myriad Pro"/>
              </a:rPr>
            </a:br>
            <a:r>
              <a:rPr lang="en-US" sz="1400" dirty="0" smtClean="0">
                <a:latin typeface="Myriad Pro"/>
              </a:rPr>
              <a:t>as a nurse and a midwife</a:t>
            </a:r>
          </a:p>
          <a:p>
            <a:pPr marL="568325" lvl="1" indent="-223838">
              <a:spcBef>
                <a:spcPct val="0"/>
              </a:spcBef>
              <a:spcAft>
                <a:spcPts val="1200"/>
              </a:spcAft>
            </a:pPr>
            <a:r>
              <a:rPr lang="en-US" sz="1400" dirty="0" err="1" smtClean="0">
                <a:latin typeface="Myriad Pro"/>
              </a:rPr>
              <a:t>Monisa</a:t>
            </a:r>
            <a:r>
              <a:rPr lang="en-US" sz="1400" dirty="0" smtClean="0">
                <a:latin typeface="Myriad Pro"/>
              </a:rPr>
              <a:t> now earns $300 a month; </a:t>
            </a:r>
            <a:br>
              <a:rPr lang="en-US" sz="1400" dirty="0" smtClean="0">
                <a:latin typeface="Myriad Pro"/>
              </a:rPr>
            </a:br>
            <a:r>
              <a:rPr lang="en-US" sz="1400" dirty="0" smtClean="0">
                <a:latin typeface="Myriad Pro"/>
              </a:rPr>
              <a:t>more than her father</a:t>
            </a:r>
          </a:p>
          <a:p>
            <a:pPr marL="0" indent="0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sz="1600" b="1" dirty="0" smtClean="0">
                <a:solidFill>
                  <a:srgbClr val="1D4F80"/>
                </a:solidFill>
                <a:latin typeface="Myriad Pro"/>
              </a:rPr>
              <a:t>AFN</a:t>
            </a:r>
            <a:r>
              <a:rPr lang="en-US" sz="1600" b="1" dirty="0" smtClean="0">
                <a:latin typeface="Myriad Pro"/>
              </a:rPr>
              <a:t> representative </a:t>
            </a:r>
            <a:r>
              <a:rPr lang="en-US" sz="1600" dirty="0" smtClean="0">
                <a:latin typeface="Myriad Pro"/>
              </a:rPr>
              <a:t>in Kabul meets with scholarship recipients each quarter to </a:t>
            </a:r>
            <a:br>
              <a:rPr lang="en-US" sz="1600" dirty="0" smtClean="0">
                <a:latin typeface="Myriad Pro"/>
              </a:rPr>
            </a:br>
            <a:r>
              <a:rPr lang="en-US" sz="1600" dirty="0" smtClean="0">
                <a:latin typeface="Myriad Pro"/>
              </a:rPr>
              <a:t>check on their progress and learn about </a:t>
            </a:r>
            <a:br>
              <a:rPr lang="en-US" sz="1600" dirty="0" smtClean="0">
                <a:latin typeface="Myriad Pro"/>
              </a:rPr>
            </a:br>
            <a:r>
              <a:rPr lang="en-US" sz="1600" dirty="0" smtClean="0">
                <a:latin typeface="Myriad Pro"/>
              </a:rPr>
              <a:t>their coursework 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sz="1600" dirty="0" smtClean="0">
              <a:latin typeface="Myriad Pro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en-US" sz="1600" dirty="0" smtClean="0">
              <a:latin typeface="Myriad Pro"/>
            </a:endParaRPr>
          </a:p>
        </p:txBody>
      </p:sp>
      <p:sp>
        <p:nvSpPr>
          <p:cNvPr id="40963" name="Rectangle 2"/>
          <p:cNvSpPr txBox="1">
            <a:spLocks noChangeArrowheads="1"/>
          </p:cNvSpPr>
          <p:nvPr/>
        </p:nvSpPr>
        <p:spPr bwMode="auto">
          <a:xfrm>
            <a:off x="650875" y="381000"/>
            <a:ext cx="8493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>
                <a:solidFill>
                  <a:srgbClr val="1D4F80"/>
                </a:solidFill>
                <a:latin typeface="Century Gothic" pitchFamily="34" charset="0"/>
              </a:rPr>
              <a:t>AFN</a:t>
            </a:r>
            <a:r>
              <a:rPr lang="en-US" sz="4400">
                <a:solidFill>
                  <a:schemeClr val="tx2"/>
                </a:solidFill>
                <a:latin typeface="Century Gothic" pitchFamily="34" charset="0"/>
              </a:rPr>
              <a:t> Scholarship Recipients</a:t>
            </a:r>
            <a:r>
              <a:rPr lang="en-US" sz="3800">
                <a:solidFill>
                  <a:schemeClr val="tx2"/>
                </a:solidFill>
                <a:latin typeface="Century Gothic" pitchFamily="34" charset="0"/>
              </a:rPr>
              <a:t/>
            </a:r>
            <a:br>
              <a:rPr lang="en-US" sz="3800">
                <a:solidFill>
                  <a:schemeClr val="tx2"/>
                </a:solidFill>
                <a:latin typeface="Century Gothic" pitchFamily="34" charset="0"/>
              </a:rPr>
            </a:br>
            <a:r>
              <a:rPr lang="en-US" sz="3200">
                <a:solidFill>
                  <a:schemeClr val="tx2"/>
                </a:solidFill>
                <a:latin typeface="Century Gothic" pitchFamily="34" charset="0"/>
              </a:rPr>
              <a:t>The Future of Afghanistan</a:t>
            </a:r>
          </a:p>
        </p:txBody>
      </p:sp>
      <p:pic>
        <p:nvPicPr>
          <p:cNvPr id="2" name="Picture 1" descr="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25625"/>
            <a:ext cx="44450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606425" y="304800"/>
            <a:ext cx="7927975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>
              <a:defRPr/>
            </a:pPr>
            <a:r>
              <a:rPr lang="en-US" dirty="0" smtClean="0">
                <a:solidFill>
                  <a:srgbClr val="1D4F80"/>
                </a:solidFill>
                <a:latin typeface="Century Gothic"/>
                <a:cs typeface="Century Gothic"/>
              </a:rPr>
              <a:t>Touching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the Community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986" name="Content Placeholder 2"/>
          <p:cNvSpPr txBox="1">
            <a:spLocks/>
          </p:cNvSpPr>
          <p:nvPr/>
        </p:nvSpPr>
        <p:spPr bwMode="auto">
          <a:xfrm>
            <a:off x="3563938" y="1524000"/>
            <a:ext cx="542766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Aft>
                <a:spcPts val="1200"/>
              </a:spcAft>
            </a:pPr>
            <a:r>
              <a:rPr lang="en-US" sz="1800" b="1" dirty="0">
                <a:latin typeface="Myriad Pro"/>
              </a:rPr>
              <a:t>Educating entire families </a:t>
            </a:r>
            <a:r>
              <a:rPr lang="en-US" sz="1800" dirty="0">
                <a:latin typeface="Myriad Pro"/>
              </a:rPr>
              <a:t>such as Sameera, her </a:t>
            </a:r>
            <a:r>
              <a:rPr lang="en-US" sz="1800" dirty="0" smtClean="0">
                <a:latin typeface="Myriad Pro"/>
              </a:rPr>
              <a:t>sisters </a:t>
            </a:r>
            <a:r>
              <a:rPr lang="en-US" sz="1800" dirty="0">
                <a:latin typeface="Myriad Pro"/>
              </a:rPr>
              <a:t>and her mother who attends the literacy </a:t>
            </a:r>
            <a:r>
              <a:rPr lang="en-US" sz="1800" dirty="0" smtClean="0">
                <a:latin typeface="Myriad Pro"/>
              </a:rPr>
              <a:t>program</a:t>
            </a:r>
            <a:endParaRPr lang="en-US" sz="1800" dirty="0">
              <a:latin typeface="Myriad Pro"/>
            </a:endParaRPr>
          </a:p>
          <a:p>
            <a:pPr eaLnBrk="0" hangingPunct="0"/>
            <a:r>
              <a:rPr lang="en-US" sz="1800" b="1" dirty="0">
                <a:latin typeface="Myriad Pro"/>
              </a:rPr>
              <a:t>Putting money back into the Afghan community</a:t>
            </a:r>
          </a:p>
          <a:p>
            <a:pPr marL="906463" lvl="1" eaLnBrk="0" hangingPunct="0">
              <a:spcAft>
                <a:spcPts val="1200"/>
              </a:spcAft>
            </a:pPr>
            <a:r>
              <a:rPr lang="en-US" sz="1800" dirty="0">
                <a:latin typeface="Myriad Pro"/>
              </a:rPr>
              <a:t>Providing salaries for almost 25 teachers, </a:t>
            </a:r>
            <a:r>
              <a:rPr lang="en-US" sz="1800" dirty="0" smtClean="0">
                <a:latin typeface="Myriad Pro"/>
              </a:rPr>
              <a:t>administrators</a:t>
            </a:r>
            <a:r>
              <a:rPr lang="en-US" sz="1800" dirty="0">
                <a:latin typeface="Myriad Pro"/>
              </a:rPr>
              <a:t>, and other </a:t>
            </a:r>
            <a:r>
              <a:rPr lang="en-US" sz="1800" dirty="0" smtClean="0">
                <a:latin typeface="Myriad Pro"/>
              </a:rPr>
              <a:t>workers; and the rental </a:t>
            </a:r>
            <a:r>
              <a:rPr lang="en-US" sz="1800" dirty="0">
                <a:latin typeface="Myriad Pro"/>
              </a:rPr>
              <a:t>of three </a:t>
            </a:r>
            <a:r>
              <a:rPr lang="en-US" sz="1800" dirty="0" smtClean="0">
                <a:latin typeface="Myriad Pro"/>
              </a:rPr>
              <a:t>buildings and the purchase </a:t>
            </a:r>
            <a:br>
              <a:rPr lang="en-US" sz="1800" dirty="0" smtClean="0">
                <a:latin typeface="Myriad Pro"/>
              </a:rPr>
            </a:br>
            <a:r>
              <a:rPr lang="en-US" sz="1800" dirty="0" smtClean="0">
                <a:latin typeface="Myriad Pro"/>
              </a:rPr>
              <a:t>of school </a:t>
            </a:r>
            <a:r>
              <a:rPr lang="en-US" sz="1800" dirty="0">
                <a:latin typeface="Myriad Pro"/>
              </a:rPr>
              <a:t>supplies</a:t>
            </a:r>
          </a:p>
          <a:p>
            <a:pPr eaLnBrk="0" hangingPunct="0">
              <a:spcAft>
                <a:spcPts val="1200"/>
              </a:spcAft>
            </a:pPr>
            <a:r>
              <a:rPr lang="en-US" sz="1800" b="1" dirty="0">
                <a:latin typeface="Myriad Pro"/>
              </a:rPr>
              <a:t>Bringing the community together </a:t>
            </a:r>
            <a:r>
              <a:rPr lang="en-US" sz="1800" dirty="0">
                <a:latin typeface="Myriad Pro"/>
              </a:rPr>
              <a:t>around their desire for education and a better future</a:t>
            </a:r>
          </a:p>
          <a:p>
            <a:pPr eaLnBrk="0" hangingPunct="0">
              <a:spcAft>
                <a:spcPts val="1200"/>
              </a:spcAft>
            </a:pPr>
            <a:r>
              <a:rPr lang="en-US" sz="1800" b="1" dirty="0">
                <a:latin typeface="Myriad Pro"/>
              </a:rPr>
              <a:t>KLC attendees inspire </a:t>
            </a:r>
            <a:r>
              <a:rPr lang="en-US" sz="1800" dirty="0">
                <a:latin typeface="Myriad Pro"/>
              </a:rPr>
              <a:t>their families and communities to empower themselves through education</a:t>
            </a:r>
          </a:p>
          <a:p>
            <a:pPr eaLnBrk="0" hangingPunct="0"/>
            <a:endParaRPr lang="en-US" sz="1800" dirty="0"/>
          </a:p>
        </p:txBody>
      </p:sp>
      <p:pic>
        <p:nvPicPr>
          <p:cNvPr id="41990" name="Picture 1030" descr="D:\Personal\AFN\images\AFN cir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1841" y="2743200"/>
            <a:ext cx="700088" cy="685800"/>
          </a:xfrm>
          <a:prstGeom prst="rect">
            <a:avLst/>
          </a:prstGeom>
          <a:noFill/>
        </p:spPr>
      </p:pic>
      <p:pic>
        <p:nvPicPr>
          <p:cNvPr id="2" name="Picture 1" descr="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1657359"/>
            <a:ext cx="2598770" cy="3448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3"/>
          <p:cNvSpPr>
            <a:spLocks noGrp="1"/>
          </p:cNvSpPr>
          <p:nvPr>
            <p:ph sz="half" idx="2"/>
          </p:nvPr>
        </p:nvSpPr>
        <p:spPr>
          <a:xfrm>
            <a:off x="441152" y="1752600"/>
            <a:ext cx="4038600" cy="3657600"/>
          </a:xfrm>
        </p:spPr>
        <p:txBody>
          <a:bodyPr/>
          <a:lstStyle/>
          <a:p>
            <a:pPr marL="463550" indent="-463550">
              <a:spcBef>
                <a:spcPct val="25000"/>
              </a:spcBef>
              <a:spcAft>
                <a:spcPct val="130000"/>
              </a:spcAft>
              <a:buSzPct val="200000"/>
              <a:buFontTx/>
              <a:buBlip>
                <a:blip r:embed="rId2"/>
              </a:buBlip>
            </a:pPr>
            <a:r>
              <a:rPr lang="en-US" sz="2000" b="1" dirty="0" smtClean="0">
                <a:latin typeface="Myriad Pro"/>
              </a:rPr>
              <a:t>Provided</a:t>
            </a:r>
            <a:r>
              <a:rPr lang="en-US" sz="2000" dirty="0" smtClean="0">
                <a:latin typeface="Myriad Pro"/>
              </a:rPr>
              <a:t> 1,500 women, girls and boys access to education</a:t>
            </a:r>
          </a:p>
          <a:p>
            <a:pPr marL="463550" indent="-463550">
              <a:spcBef>
                <a:spcPct val="25000"/>
              </a:spcBef>
              <a:spcAft>
                <a:spcPct val="130000"/>
              </a:spcAft>
              <a:buSzPct val="200000"/>
              <a:buFontTx/>
              <a:buBlip>
                <a:blip r:embed="rId2"/>
              </a:buBlip>
            </a:pPr>
            <a:r>
              <a:rPr lang="en-US" sz="2000" dirty="0" smtClean="0">
                <a:latin typeface="Myriad Pro"/>
              </a:rPr>
              <a:t>Helped </a:t>
            </a:r>
            <a:r>
              <a:rPr lang="en-US" sz="2000" b="1" dirty="0" smtClean="0">
                <a:latin typeface="Myriad Pro"/>
              </a:rPr>
              <a:t>financially support</a:t>
            </a:r>
            <a:r>
              <a:rPr lang="en-US" sz="2000" dirty="0" smtClean="0">
                <a:latin typeface="Myriad Pro"/>
              </a:rPr>
              <a:t> </a:t>
            </a:r>
            <a:br>
              <a:rPr lang="en-US" sz="2000" dirty="0" smtClean="0">
                <a:latin typeface="Myriad Pro"/>
              </a:rPr>
            </a:br>
            <a:r>
              <a:rPr lang="en-US" sz="2000" dirty="0" smtClean="0">
                <a:latin typeface="Myriad Pro"/>
              </a:rPr>
              <a:t>22 university students</a:t>
            </a:r>
          </a:p>
          <a:p>
            <a:pPr marL="463550" indent="-463550">
              <a:spcBef>
                <a:spcPct val="25000"/>
              </a:spcBef>
              <a:spcAft>
                <a:spcPct val="130000"/>
              </a:spcAft>
              <a:buSzPct val="200000"/>
              <a:buFontTx/>
              <a:buBlip>
                <a:blip r:embed="rId2"/>
              </a:buBlip>
            </a:pPr>
            <a:r>
              <a:rPr lang="en-US" sz="2000" dirty="0" smtClean="0">
                <a:latin typeface="Myriad Pro"/>
              </a:rPr>
              <a:t>Afghan Ministry of Education wants to use the </a:t>
            </a:r>
            <a:r>
              <a:rPr lang="en-US" sz="2000" b="1" dirty="0" smtClean="0">
                <a:latin typeface="Myriad Pro"/>
              </a:rPr>
              <a:t>KLC model </a:t>
            </a:r>
            <a:br>
              <a:rPr lang="en-US" sz="2000" b="1" dirty="0" smtClean="0">
                <a:latin typeface="Myriad Pro"/>
              </a:rPr>
            </a:br>
            <a:r>
              <a:rPr lang="en-US" sz="2000" b="1" dirty="0" smtClean="0">
                <a:latin typeface="Myriad Pro"/>
              </a:rPr>
              <a:t>in other provinces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09600" y="381000"/>
            <a:ext cx="7467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>
              <a:defRPr/>
            </a:pPr>
            <a:r>
              <a:rPr lang="en-US" dirty="0" smtClean="0">
                <a:solidFill>
                  <a:srgbClr val="1D4F80"/>
                </a:solidFill>
                <a:latin typeface="Century Gothic"/>
                <a:cs typeface="Century Gothic"/>
              </a:rPr>
              <a:t>AFN</a:t>
            </a:r>
            <a:r>
              <a:rPr lang="en-US" dirty="0" smtClean="0">
                <a:latin typeface="Century Gothic"/>
                <a:cs typeface="Century Gothic"/>
              </a:rPr>
              <a:t> is Making a Difference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1" descr="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5650" y="1777999"/>
            <a:ext cx="4197350" cy="3151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752601"/>
            <a:ext cx="8001000" cy="4343400"/>
          </a:xfrm>
        </p:spPr>
        <p:txBody>
          <a:bodyPr/>
          <a:lstStyle/>
          <a:p>
            <a:pPr marL="463550" indent="-463550" defTabSz="1084263">
              <a:buSzPct val="200000"/>
              <a:buFontTx/>
              <a:buBlip>
                <a:blip r:embed="rId2"/>
              </a:buBlip>
            </a:pPr>
            <a:r>
              <a:rPr lang="en-US" sz="2000" b="1" dirty="0" smtClean="0">
                <a:solidFill>
                  <a:srgbClr val="1D4F80"/>
                </a:solidFill>
                <a:latin typeface="Myriad Pro"/>
              </a:rPr>
              <a:t>AFN</a:t>
            </a:r>
            <a:r>
              <a:rPr lang="en-US" sz="2000" b="1" dirty="0" smtClean="0">
                <a:latin typeface="Myriad Pro"/>
              </a:rPr>
              <a:t> educates our community</a:t>
            </a:r>
            <a:r>
              <a:rPr lang="en-US" sz="2000" dirty="0" smtClean="0">
                <a:latin typeface="Myriad Pro"/>
              </a:rPr>
              <a:t> in the United States in various ways including on Afghan culture, the current situation, and Afghanistan’</a:t>
            </a:r>
            <a:r>
              <a:rPr lang="en-US" altLang="ja-JP" sz="2000" dirty="0" smtClean="0">
                <a:latin typeface="Myriad Pro"/>
              </a:rPr>
              <a:t>s history</a:t>
            </a:r>
          </a:p>
          <a:p>
            <a:pPr marL="965200" lvl="1" indent="-330200" defTabSz="1084263">
              <a:spcAft>
                <a:spcPct val="20000"/>
              </a:spcAft>
            </a:pPr>
            <a:r>
              <a:rPr lang="en-US" sz="1800" dirty="0" smtClean="0">
                <a:latin typeface="Myriad Pro"/>
              </a:rPr>
              <a:t>Speaking engagements and support for talks at The Commonwealth Club, local schools and universities, community organizations, and at our own events</a:t>
            </a:r>
          </a:p>
          <a:p>
            <a:pPr marL="965200" lvl="1" indent="-330200" defTabSz="1084263">
              <a:spcBef>
                <a:spcPct val="0"/>
              </a:spcBef>
              <a:spcAft>
                <a:spcPct val="100000"/>
              </a:spcAft>
            </a:pPr>
            <a:r>
              <a:rPr lang="en-US" sz="1800" dirty="0" smtClean="0">
                <a:latin typeface="Myriad Pro"/>
              </a:rPr>
              <a:t>Support of cultural events, author talks, and museum exhibitions</a:t>
            </a:r>
          </a:p>
          <a:p>
            <a:pPr marL="463550" indent="-463550" defTabSz="1084263">
              <a:buSzPct val="200000"/>
              <a:buFontTx/>
              <a:buBlip>
                <a:blip r:embed="rId2"/>
              </a:buBlip>
            </a:pPr>
            <a:r>
              <a:rPr lang="en-US" sz="2000" b="1" dirty="0" smtClean="0">
                <a:solidFill>
                  <a:srgbClr val="1D4F80"/>
                </a:solidFill>
                <a:latin typeface="Myriad Pro"/>
              </a:rPr>
              <a:t>AFN </a:t>
            </a:r>
            <a:r>
              <a:rPr lang="en-US" sz="2000" b="1" dirty="0" smtClean="0">
                <a:latin typeface="Myriad Pro"/>
              </a:rPr>
              <a:t>board members visit</a:t>
            </a:r>
            <a:r>
              <a:rPr lang="en-US" sz="2000" dirty="0" smtClean="0">
                <a:latin typeface="Myriad Pro"/>
              </a:rPr>
              <a:t> Afghanistan, the KLCs, and students and teachers every year</a:t>
            </a:r>
          </a:p>
        </p:txBody>
      </p:sp>
      <p:sp>
        <p:nvSpPr>
          <p:cNvPr id="44034" name="Title 1"/>
          <p:cNvSpPr txBox="1">
            <a:spLocks/>
          </p:cNvSpPr>
          <p:nvPr/>
        </p:nvSpPr>
        <p:spPr bwMode="auto">
          <a:xfrm>
            <a:off x="533400" y="3048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4000" dirty="0">
                <a:solidFill>
                  <a:srgbClr val="1D4F80"/>
                </a:solidFill>
                <a:latin typeface="Century Gothic" pitchFamily="34" charset="0"/>
              </a:rPr>
              <a:t>The AFN Board</a:t>
            </a:r>
            <a:r>
              <a:rPr lang="en-US" sz="4000" dirty="0">
                <a:latin typeface="Century Gothic" pitchFamily="34" charset="0"/>
              </a:rPr>
              <a:t> is Active in the United States and in Afghanistan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Content Placeholder 3"/>
          <p:cNvSpPr>
            <a:spLocks noGrp="1"/>
          </p:cNvSpPr>
          <p:nvPr>
            <p:ph sz="half" idx="2"/>
          </p:nvPr>
        </p:nvSpPr>
        <p:spPr>
          <a:xfrm>
            <a:off x="762000" y="1676400"/>
            <a:ext cx="7696200" cy="4648200"/>
          </a:xfrm>
        </p:spPr>
        <p:txBody>
          <a:bodyPr/>
          <a:lstStyle/>
          <a:p>
            <a:pPr marL="568325" indent="-568325">
              <a:buSzPct val="200000"/>
              <a:buFontTx/>
              <a:buBlip>
                <a:blip r:embed="rId2"/>
              </a:buBlip>
            </a:pPr>
            <a:r>
              <a:rPr lang="en-US" sz="2000" b="1" smtClean="0">
                <a:latin typeface="Myriad Pro"/>
              </a:rPr>
              <a:t>Expand programs</a:t>
            </a:r>
            <a:r>
              <a:rPr lang="en-US" sz="2000" smtClean="0">
                <a:latin typeface="Myriad Pro"/>
              </a:rPr>
              <a:t> in a way that is scalable and sustainable</a:t>
            </a:r>
          </a:p>
          <a:p>
            <a:pPr marL="908050" lvl="1" indent="-225425">
              <a:lnSpc>
                <a:spcPct val="110000"/>
              </a:lnSpc>
            </a:pPr>
            <a:r>
              <a:rPr lang="en-US" sz="1800" smtClean="0">
                <a:latin typeface="Myriad Pro"/>
              </a:rPr>
              <a:t>Increase the number of scholarship recipients each year</a:t>
            </a:r>
          </a:p>
          <a:p>
            <a:pPr marL="908050" lvl="1" indent="-225425"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1800" smtClean="0">
                <a:latin typeface="Myriad Pro"/>
              </a:rPr>
              <a:t>Identify additional programs to supplement the current</a:t>
            </a:r>
            <a:br>
              <a:rPr lang="en-US" sz="1800" smtClean="0">
                <a:latin typeface="Myriad Pro"/>
              </a:rPr>
            </a:br>
            <a:r>
              <a:rPr lang="en-US" sz="1800" smtClean="0">
                <a:latin typeface="Myriad Pro"/>
              </a:rPr>
              <a:t>KLC model</a:t>
            </a:r>
          </a:p>
          <a:p>
            <a:pPr marL="568325" indent="-568325">
              <a:spcBef>
                <a:spcPct val="0"/>
              </a:spcBef>
              <a:spcAft>
                <a:spcPts val="1400"/>
              </a:spcAft>
              <a:buSzPct val="200000"/>
              <a:buFontTx/>
              <a:buBlip>
                <a:blip r:embed="rId2"/>
              </a:buBlip>
            </a:pPr>
            <a:r>
              <a:rPr lang="en-US" sz="2000" smtClean="0">
                <a:latin typeface="Myriad Pro"/>
              </a:rPr>
              <a:t>Work closely with the </a:t>
            </a:r>
            <a:r>
              <a:rPr lang="en-US" sz="2000" b="1" smtClean="0">
                <a:latin typeface="Myriad Pro"/>
              </a:rPr>
              <a:t>community leaders</a:t>
            </a:r>
            <a:r>
              <a:rPr lang="en-US" sz="2000" smtClean="0">
                <a:latin typeface="Myriad Pro"/>
              </a:rPr>
              <a:t> to identify the most needed educational opportunities</a:t>
            </a:r>
          </a:p>
          <a:p>
            <a:pPr marL="568325" indent="-568325">
              <a:spcBef>
                <a:spcPct val="0"/>
              </a:spcBef>
              <a:spcAft>
                <a:spcPts val="1400"/>
              </a:spcAft>
              <a:buSzPct val="200000"/>
              <a:buFontTx/>
              <a:buBlip>
                <a:blip r:embed="rId2"/>
              </a:buBlip>
            </a:pPr>
            <a:r>
              <a:rPr lang="en-US" sz="2000" smtClean="0">
                <a:latin typeface="Myriad Pro"/>
              </a:rPr>
              <a:t>Continue </a:t>
            </a:r>
            <a:r>
              <a:rPr lang="en-US" sz="2000" b="1" smtClean="0">
                <a:latin typeface="Myriad Pro"/>
              </a:rPr>
              <a:t>outreach locally</a:t>
            </a:r>
            <a:r>
              <a:rPr lang="en-US" sz="2000" smtClean="0">
                <a:latin typeface="Myriad Pro"/>
              </a:rPr>
              <a:t> on Afghan culture and issues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62000" y="304800"/>
            <a:ext cx="7848600" cy="10668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>
              <a:defRPr/>
            </a:pPr>
            <a:r>
              <a:rPr lang="en-US" dirty="0" smtClean="0">
                <a:solidFill>
                  <a:schemeClr val="tx1"/>
                </a:solidFill>
                <a:latin typeface="Century Gothic"/>
                <a:cs typeface="Century Gothic"/>
              </a:rPr>
              <a:t>The </a:t>
            </a:r>
            <a:r>
              <a:rPr lang="en-US" dirty="0" smtClean="0">
                <a:solidFill>
                  <a:srgbClr val="1D4F80"/>
                </a:solidFill>
                <a:latin typeface="Century Gothic"/>
                <a:cs typeface="Century Gothic"/>
              </a:rPr>
              <a:t>Future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8153400" cy="4419600"/>
          </a:xfrm>
        </p:spPr>
        <p:txBody>
          <a:bodyPr/>
          <a:lstStyle/>
          <a:p>
            <a:pPr>
              <a:buSzPct val="200000"/>
              <a:buFontTx/>
              <a:buBlip>
                <a:blip r:embed="rId2"/>
              </a:buBlip>
            </a:pPr>
            <a:r>
              <a:rPr lang="en-US" sz="2800" dirty="0" smtClean="0">
                <a:solidFill>
                  <a:srgbClr val="1D4F80"/>
                </a:solidFill>
                <a:latin typeface="Myriad Pro"/>
              </a:rPr>
              <a:t>  Each dollar goes a long way in Afghanistan…</a:t>
            </a:r>
          </a:p>
          <a:p>
            <a:pPr>
              <a:spcBef>
                <a:spcPts val="700"/>
              </a:spcBef>
              <a:buFontTx/>
              <a:buNone/>
            </a:pPr>
            <a:r>
              <a:rPr lang="en-US" dirty="0" smtClean="0">
                <a:latin typeface="Myriad Pro"/>
              </a:rPr>
              <a:t>	</a:t>
            </a:r>
            <a:r>
              <a:rPr lang="en-US" sz="2300" dirty="0" smtClean="0">
                <a:latin typeface="Myriad Pro"/>
              </a:rPr>
              <a:t>— $200 pays the salaries of 2 teachers for one month</a:t>
            </a:r>
          </a:p>
          <a:p>
            <a:pPr>
              <a:spcBef>
                <a:spcPts val="700"/>
              </a:spcBef>
              <a:buFontTx/>
              <a:buNone/>
            </a:pPr>
            <a:r>
              <a:rPr lang="en-US" sz="2300" dirty="0" smtClean="0">
                <a:latin typeface="Myriad Pro"/>
              </a:rPr>
              <a:t>	— $210 pays to heat 2 KLC locations during the cold winters</a:t>
            </a:r>
          </a:p>
          <a:p>
            <a:pPr>
              <a:spcBef>
                <a:spcPts val="700"/>
              </a:spcBef>
              <a:buFontTx/>
              <a:buNone/>
            </a:pPr>
            <a:r>
              <a:rPr lang="en-US" sz="2300" dirty="0" smtClean="0">
                <a:latin typeface="Myriad Pro"/>
              </a:rPr>
              <a:t>	— $450 sends one KLC graduate to university for 1 year</a:t>
            </a:r>
          </a:p>
          <a:p>
            <a:pPr>
              <a:spcBef>
                <a:spcPts val="700"/>
              </a:spcBef>
              <a:buFontTx/>
              <a:buNone/>
            </a:pPr>
            <a:r>
              <a:rPr lang="en-US" sz="2300" dirty="0" smtClean="0">
                <a:latin typeface="Myriad Pro"/>
              </a:rPr>
              <a:t>	— $500 pays to educate 8 girls at the KLC for one year</a:t>
            </a:r>
          </a:p>
          <a:p>
            <a:pPr>
              <a:spcBef>
                <a:spcPts val="700"/>
              </a:spcBef>
              <a:spcAft>
                <a:spcPts val="1200"/>
              </a:spcAft>
              <a:buFontTx/>
              <a:buNone/>
            </a:pPr>
            <a:r>
              <a:rPr lang="en-US" sz="2300" dirty="0" smtClean="0">
                <a:latin typeface="Myriad Pro"/>
              </a:rPr>
              <a:t>	— $1000 pays the rent of one KLC location for 3 months. </a:t>
            </a:r>
          </a:p>
          <a:p>
            <a:pPr>
              <a:buFontTx/>
              <a:buNone/>
            </a:pPr>
            <a:r>
              <a:rPr lang="en-US" sz="2800" dirty="0" smtClean="0">
                <a:solidFill>
                  <a:srgbClr val="1D4F80"/>
                </a:solidFill>
                <a:latin typeface="Myriad Pro"/>
              </a:rPr>
              <a:t>         …. and in this giving, we gain so much.</a:t>
            </a:r>
          </a:p>
          <a:p>
            <a:pPr>
              <a:buFontTx/>
              <a:buNone/>
            </a:pPr>
            <a:endParaRPr lang="en-US" dirty="0" smtClean="0">
              <a:latin typeface="Myriad Pro"/>
            </a:endParaRPr>
          </a:p>
        </p:txBody>
      </p:sp>
      <p:sp>
        <p:nvSpPr>
          <p:cNvPr id="46082" name="Title 1"/>
          <p:cNvSpPr txBox="1">
            <a:spLocks/>
          </p:cNvSpPr>
          <p:nvPr/>
        </p:nvSpPr>
        <p:spPr bwMode="auto">
          <a:xfrm>
            <a:off x="609600" y="152400"/>
            <a:ext cx="7924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ja-JP" altLang="en-US" sz="3600">
                <a:solidFill>
                  <a:srgbClr val="404040"/>
                </a:solidFill>
                <a:latin typeface="Century Gothic" pitchFamily="34" charset="0"/>
              </a:rPr>
              <a:t>“</a:t>
            </a:r>
            <a:r>
              <a:rPr lang="en-US" altLang="ja-JP" sz="3600" dirty="0">
                <a:solidFill>
                  <a:srgbClr val="404040"/>
                </a:solidFill>
                <a:latin typeface="Century Gothic" pitchFamily="34" charset="0"/>
              </a:rPr>
              <a:t>When you </a:t>
            </a:r>
            <a:r>
              <a:rPr lang="en-US" altLang="ja-JP" sz="4400" dirty="0">
                <a:solidFill>
                  <a:srgbClr val="1D4F80"/>
                </a:solidFill>
                <a:latin typeface="Century Gothic" pitchFamily="34" charset="0"/>
              </a:rPr>
              <a:t>Educate </a:t>
            </a:r>
            <a:r>
              <a:rPr lang="en-US" altLang="ja-JP" sz="3600" dirty="0">
                <a:solidFill>
                  <a:srgbClr val="404040"/>
                </a:solidFill>
                <a:latin typeface="Century Gothic" pitchFamily="34" charset="0"/>
              </a:rPr>
              <a:t>a Women, </a:t>
            </a:r>
            <a:br>
              <a:rPr lang="en-US" altLang="ja-JP" sz="3600" dirty="0">
                <a:solidFill>
                  <a:srgbClr val="404040"/>
                </a:solidFill>
                <a:latin typeface="Century Gothic" pitchFamily="34" charset="0"/>
              </a:rPr>
            </a:br>
            <a:r>
              <a:rPr lang="en-US" altLang="ja-JP" sz="3600" dirty="0">
                <a:solidFill>
                  <a:srgbClr val="404040"/>
                </a:solidFill>
                <a:latin typeface="Century Gothic" pitchFamily="34" charset="0"/>
              </a:rPr>
              <a:t>   you Create a Nation.</a:t>
            </a:r>
            <a:r>
              <a:rPr lang="ja-JP" altLang="en-US" sz="3600">
                <a:solidFill>
                  <a:srgbClr val="404040"/>
                </a:solidFill>
                <a:latin typeface="Century Gothic" pitchFamily="34" charset="0"/>
              </a:rPr>
              <a:t>”</a:t>
            </a:r>
            <a:r>
              <a:rPr lang="en-US" altLang="ja-JP" sz="3600" dirty="0">
                <a:solidFill>
                  <a:srgbClr val="404040"/>
                </a:solidFill>
                <a:latin typeface="Century Gothic" pitchFamily="34" charset="0"/>
              </a:rPr>
              <a:t> </a:t>
            </a:r>
            <a:br>
              <a:rPr lang="en-US" altLang="ja-JP" sz="3600" dirty="0">
                <a:solidFill>
                  <a:srgbClr val="404040"/>
                </a:solidFill>
                <a:latin typeface="Century Gothic" pitchFamily="34" charset="0"/>
              </a:rPr>
            </a:br>
            <a:r>
              <a:rPr lang="en-US" altLang="ja-JP" sz="1600" dirty="0">
                <a:solidFill>
                  <a:srgbClr val="404040"/>
                </a:solidFill>
                <a:latin typeface="Century Gothic" pitchFamily="34" charset="0"/>
              </a:rPr>
              <a:t>                                                                             </a:t>
            </a:r>
            <a:r>
              <a:rPr lang="en-US" altLang="ja-JP" sz="1600" b="1" i="1" dirty="0">
                <a:latin typeface="Myriad Pro"/>
              </a:rPr>
              <a:t>― </a:t>
            </a:r>
            <a:r>
              <a:rPr lang="en-US" altLang="ja-JP" sz="1600" b="1" dirty="0">
                <a:latin typeface="Myriad Pro"/>
              </a:rPr>
              <a:t>Hafez Ibrahim,</a:t>
            </a:r>
            <a:r>
              <a:rPr lang="en-US" altLang="ja-JP" sz="1600" b="1" i="1" dirty="0">
                <a:latin typeface="Myriad Pro"/>
              </a:rPr>
              <a:t> </a:t>
            </a:r>
            <a:r>
              <a:rPr lang="en-US" altLang="ja-JP" sz="1600" i="1" dirty="0">
                <a:latin typeface="Myriad Pro"/>
              </a:rPr>
              <a:t>Egyptian poet</a:t>
            </a:r>
            <a:endParaRPr lang="en-US" sz="1600" i="1" dirty="0">
              <a:latin typeface="Myria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2362200"/>
          </a:xfrm>
        </p:spPr>
        <p:txBody>
          <a:bodyPr/>
          <a:lstStyle/>
          <a:p>
            <a:pPr algn="l" eaLnBrk="1" hangingPunct="1"/>
            <a:r>
              <a:rPr lang="en-US" dirty="0" smtClean="0">
                <a:solidFill>
                  <a:srgbClr val="1D4F80"/>
                </a:solidFill>
                <a:latin typeface="Century Gothic" pitchFamily="34" charset="0"/>
              </a:rPr>
              <a:t>Our students</a:t>
            </a:r>
            <a:r>
              <a:rPr lang="en-US" sz="3600" dirty="0" smtClean="0">
                <a:solidFill>
                  <a:srgbClr val="1D4F80"/>
                </a:solidFill>
                <a:latin typeface="Century Gothic" pitchFamily="34" charset="0"/>
              </a:rPr>
              <a:t> </a:t>
            </a:r>
            <a:r>
              <a:rPr lang="en-US" sz="3600" dirty="0" smtClean="0">
                <a:latin typeface="Century Gothic" pitchFamily="34" charset="0"/>
              </a:rPr>
              <a:t>are the seeds that will grow </a:t>
            </a:r>
            <a:r>
              <a:rPr lang="en-US" dirty="0" smtClean="0">
                <a:solidFill>
                  <a:srgbClr val="1D4F80"/>
                </a:solidFill>
                <a:latin typeface="Century Gothic" pitchFamily="34" charset="0"/>
              </a:rPr>
              <a:t>the future </a:t>
            </a:r>
            <a:r>
              <a:rPr lang="en-US" sz="3600" dirty="0" smtClean="0">
                <a:solidFill>
                  <a:schemeClr val="tx1"/>
                </a:solidFill>
                <a:latin typeface="Century Gothic" pitchFamily="34" charset="0"/>
              </a:rPr>
              <a:t>of Afghanistan</a:t>
            </a:r>
            <a:r>
              <a:rPr lang="en-US" altLang="en-US" sz="3600" dirty="0" smtClean="0">
                <a:solidFill>
                  <a:schemeClr val="tx1"/>
                </a:solidFill>
                <a:latin typeface="Century Gothic" pitchFamily="34" charset="0"/>
              </a:rPr>
              <a:t>’</a:t>
            </a:r>
            <a:r>
              <a:rPr lang="en-US" altLang="ja-JP" sz="3600" dirty="0" smtClean="0">
                <a:solidFill>
                  <a:schemeClr val="tx1"/>
                </a:solidFill>
                <a:latin typeface="Century Gothic" pitchFamily="34" charset="0"/>
              </a:rPr>
              <a:t>s</a:t>
            </a:r>
            <a:r>
              <a:rPr lang="en-US" altLang="ja-JP" sz="3600" dirty="0" smtClean="0">
                <a:latin typeface="Century Gothic" pitchFamily="34" charset="0"/>
              </a:rPr>
              <a:t> next </a:t>
            </a:r>
            <a:r>
              <a:rPr lang="en-US" altLang="ja-JP" dirty="0" smtClean="0">
                <a:solidFill>
                  <a:srgbClr val="1D4F80"/>
                </a:solidFill>
                <a:latin typeface="Century Gothic" pitchFamily="34" charset="0"/>
              </a:rPr>
              <a:t>generation</a:t>
            </a:r>
            <a:endParaRPr lang="en-US" sz="3200" dirty="0" smtClean="0">
              <a:latin typeface="Myriad Pro"/>
            </a:endParaRPr>
          </a:p>
        </p:txBody>
      </p:sp>
      <p:pic>
        <p:nvPicPr>
          <p:cNvPr id="2" name="Picture 1" descr="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9222" y="2667000"/>
            <a:ext cx="4648200" cy="271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1524000" y="2057400"/>
            <a:ext cx="5791200" cy="990600"/>
          </a:xfrm>
        </p:spPr>
        <p:txBody>
          <a:bodyPr/>
          <a:lstStyle/>
          <a:p>
            <a:r>
              <a:rPr lang="en-US" smtClean="0">
                <a:solidFill>
                  <a:srgbClr val="1D4F80"/>
                </a:solidFill>
                <a:latin typeface="Century Gothic" pitchFamily="34" charset="0"/>
              </a:rPr>
              <a:t>Thank</a:t>
            </a:r>
            <a:r>
              <a:rPr lang="en-US" smtClean="0">
                <a:latin typeface="Century Gothic" pitchFamily="34" charset="0"/>
              </a:rPr>
              <a:t> You</a:t>
            </a:r>
          </a:p>
        </p:txBody>
      </p:sp>
      <p:pic>
        <p:nvPicPr>
          <p:cNvPr id="48130" name="Picture 3" descr="DFW_LogoRGB_forWe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762000"/>
            <a:ext cx="3200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4" descr="Tagline with Spoon_Brow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140864"/>
            <a:ext cx="4267200" cy="28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TextBox 5"/>
          <p:cNvSpPr txBox="1">
            <a:spLocks noChangeArrowheads="1"/>
          </p:cNvSpPr>
          <p:nvPr/>
        </p:nvSpPr>
        <p:spPr bwMode="auto">
          <a:xfrm>
            <a:off x="1219200" y="3200400"/>
            <a:ext cx="6781800" cy="1881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latin typeface="Myriad Pro"/>
              </a:rPr>
              <a:t>Afghan Friends Network thanks </a:t>
            </a:r>
            <a:r>
              <a:rPr lang="en-US" sz="2000" dirty="0">
                <a:solidFill>
                  <a:srgbClr val="1D4F80"/>
                </a:solidFill>
                <a:latin typeface="Myriad Pro"/>
              </a:rPr>
              <a:t>Dining for Women </a:t>
            </a:r>
            <a:r>
              <a:rPr lang="en-US" sz="2000" dirty="0">
                <a:latin typeface="Myriad Pro"/>
              </a:rPr>
              <a:t>for all you do to </a:t>
            </a:r>
            <a:r>
              <a:rPr lang="en-US" sz="2000" dirty="0">
                <a:solidFill>
                  <a:srgbClr val="1D4F80"/>
                </a:solidFill>
                <a:latin typeface="Myriad Pro"/>
              </a:rPr>
              <a:t>empower women</a:t>
            </a:r>
            <a:r>
              <a:rPr lang="en-US" sz="2000" dirty="0">
                <a:latin typeface="Myriad Pro"/>
              </a:rPr>
              <a:t> </a:t>
            </a:r>
            <a:r>
              <a:rPr lang="en-US" sz="2000" dirty="0">
                <a:solidFill>
                  <a:srgbClr val="1D4F80"/>
                </a:solidFill>
                <a:latin typeface="Myriad Pro"/>
              </a:rPr>
              <a:t>and girls </a:t>
            </a:r>
            <a:r>
              <a:rPr lang="en-US" sz="2000" dirty="0">
                <a:latin typeface="Myriad Pro"/>
              </a:rPr>
              <a:t>globally and for supporting us as we work to </a:t>
            </a:r>
            <a:r>
              <a:rPr lang="en-US" sz="2000" dirty="0">
                <a:solidFill>
                  <a:srgbClr val="1D4F80"/>
                </a:solidFill>
                <a:latin typeface="Myriad Pro"/>
              </a:rPr>
              <a:t>educate</a:t>
            </a:r>
            <a:r>
              <a:rPr lang="en-US" sz="2000" dirty="0">
                <a:latin typeface="Myriad Pro"/>
              </a:rPr>
              <a:t> the girls and women of Afghanistan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382000" cy="1524000"/>
          </a:xfrm>
        </p:spPr>
        <p:txBody>
          <a:bodyPr/>
          <a:lstStyle/>
          <a:p>
            <a:pPr algn="r" eaLnBrk="1" hangingPunct="1">
              <a:spcAft>
                <a:spcPts val="600"/>
              </a:spcAft>
            </a:pPr>
            <a:r>
              <a:rPr lang="en-US" sz="2400" b="1" smtClean="0"/>
              <a:t/>
            </a:r>
            <a:br>
              <a:rPr lang="en-US" sz="2400" b="1" smtClean="0"/>
            </a:br>
            <a:r>
              <a:rPr lang="en-US" sz="2800" smtClean="0">
                <a:solidFill>
                  <a:srgbClr val="1D4F80"/>
                </a:solidFill>
                <a:latin typeface="Century Gothic" pitchFamily="34" charset="0"/>
              </a:rPr>
              <a:t>Educating Children and Empowering Women</a:t>
            </a:r>
            <a:r>
              <a:rPr lang="en-US" sz="1800" smtClean="0">
                <a:solidFill>
                  <a:srgbClr val="1D4F80"/>
                </a:solidFill>
                <a:latin typeface="Century Gothic" pitchFamily="34" charset="0"/>
              </a:rPr>
              <a:t/>
            </a:r>
            <a:br>
              <a:rPr lang="en-US" sz="1800" smtClean="0">
                <a:solidFill>
                  <a:srgbClr val="1D4F80"/>
                </a:solidFill>
                <a:latin typeface="Century Gothic" pitchFamily="34" charset="0"/>
              </a:rPr>
            </a:br>
            <a:r>
              <a:rPr lang="en-US" sz="2400" smtClean="0">
                <a:solidFill>
                  <a:srgbClr val="404040"/>
                </a:solidFill>
                <a:latin typeface="Myriad Pro Semibold It"/>
              </a:rPr>
              <a:t>Growing the Future of Afghanistan</a:t>
            </a:r>
            <a:r>
              <a:rPr lang="en-US" altLang="en-US" sz="2400" smtClean="0">
                <a:solidFill>
                  <a:srgbClr val="404040"/>
                </a:solidFill>
                <a:latin typeface="Myriad Pro Semibold It"/>
              </a:rPr>
              <a:t>’</a:t>
            </a:r>
            <a:r>
              <a:rPr lang="en-US" altLang="ja-JP" sz="2400" smtClean="0">
                <a:solidFill>
                  <a:srgbClr val="404040"/>
                </a:solidFill>
                <a:latin typeface="Myriad Pro Semibold It"/>
              </a:rPr>
              <a:t>s Next Generation</a:t>
            </a:r>
            <a:r>
              <a:rPr lang="en-US" altLang="ja-JP" sz="1800" smtClean="0">
                <a:solidFill>
                  <a:srgbClr val="404040"/>
                </a:solidFill>
                <a:latin typeface="Myriad Pro Semibold It"/>
              </a:rPr>
              <a:t/>
            </a:r>
            <a:br>
              <a:rPr lang="en-US" altLang="ja-JP" sz="1800" smtClean="0">
                <a:solidFill>
                  <a:srgbClr val="404040"/>
                </a:solidFill>
                <a:latin typeface="Myriad Pro Semibold It"/>
              </a:rPr>
            </a:br>
            <a:r>
              <a:rPr lang="en-US" altLang="ja-JP" sz="1800" smtClean="0">
                <a:solidFill>
                  <a:srgbClr val="404040"/>
                </a:solidFill>
                <a:latin typeface="Myriad Pro Semibold It"/>
              </a:rPr>
              <a:t/>
            </a:r>
            <a:br>
              <a:rPr lang="en-US" altLang="ja-JP" sz="1800" smtClean="0">
                <a:solidFill>
                  <a:srgbClr val="404040"/>
                </a:solidFill>
                <a:latin typeface="Myriad Pro Semibold It"/>
              </a:rPr>
            </a:br>
            <a:endParaRPr lang="en-US" sz="2400" smtClean="0">
              <a:solidFill>
                <a:srgbClr val="404040"/>
              </a:solidFill>
              <a:latin typeface="Myriad Pro Semibold I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6200" y="1600200"/>
            <a:ext cx="4903788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ja-JP" sz="1800" b="1" dirty="0">
                <a:solidFill>
                  <a:srgbClr val="404040"/>
                </a:solidFill>
                <a:latin typeface="Century Gothic" pitchFamily="34" charset="0"/>
              </a:rPr>
              <a:t>John Bortner, </a:t>
            </a:r>
            <a:r>
              <a:rPr lang="en-US" altLang="ja-JP" sz="1800" i="1" dirty="0" smtClean="0">
                <a:solidFill>
                  <a:srgbClr val="404040"/>
                </a:solidFill>
                <a:latin typeface="Century Gothic" pitchFamily="34" charset="0"/>
              </a:rPr>
              <a:t>President, </a:t>
            </a:r>
            <a:r>
              <a:rPr lang="en-US" altLang="ja-JP" sz="1800" i="1" dirty="0">
                <a:solidFill>
                  <a:srgbClr val="404040"/>
                </a:solidFill>
                <a:latin typeface="Century Gothic" pitchFamily="34" charset="0"/>
              </a:rPr>
              <a:t>Board of Directors</a:t>
            </a:r>
            <a:br>
              <a:rPr lang="en-US" altLang="ja-JP" sz="1800" i="1" dirty="0">
                <a:solidFill>
                  <a:srgbClr val="404040"/>
                </a:solidFill>
                <a:latin typeface="Century Gothic" pitchFamily="34" charset="0"/>
              </a:rPr>
            </a:br>
            <a:endParaRPr lang="en-US" sz="1800" i="1" dirty="0">
              <a:solidFill>
                <a:srgbClr val="1D4F80"/>
              </a:solidFill>
              <a:latin typeface="Century Gothic" pitchFamily="34" charset="0"/>
            </a:endParaRPr>
          </a:p>
        </p:txBody>
      </p:sp>
      <p:pic>
        <p:nvPicPr>
          <p:cNvPr id="29702" name="Picture 10" descr="1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1242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2286000"/>
            <a:ext cx="1600200" cy="1524000"/>
          </a:xfrm>
          <a:prstGeom prst="rect">
            <a:avLst/>
          </a:prstGeom>
        </p:spPr>
      </p:pic>
      <p:pic>
        <p:nvPicPr>
          <p:cNvPr id="4" name="Picture 3" descr="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4000671"/>
            <a:ext cx="1600200" cy="1600200"/>
          </a:xfrm>
          <a:prstGeom prst="rect">
            <a:avLst/>
          </a:prstGeom>
        </p:spPr>
      </p:pic>
      <p:pic>
        <p:nvPicPr>
          <p:cNvPr id="5" name="Picture 4" descr="3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8600" y="2308577"/>
            <a:ext cx="5105400" cy="32922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Century Gothic" pitchFamily="34" charset="0"/>
              </a:rPr>
              <a:t>What </a:t>
            </a:r>
            <a:r>
              <a:rPr lang="en-US" dirty="0" smtClean="0">
                <a:solidFill>
                  <a:srgbClr val="1D4F80"/>
                </a:solidFill>
                <a:latin typeface="Century Gothic" pitchFamily="34" charset="0"/>
              </a:rPr>
              <a:t>We</a:t>
            </a:r>
            <a:r>
              <a:rPr lang="en-US" dirty="0" smtClean="0">
                <a:solidFill>
                  <a:schemeClr val="tx1"/>
                </a:solidFill>
                <a:latin typeface="Century Gothic" pitchFamily="34" charset="0"/>
              </a:rPr>
              <a:t> Do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970528" y="1034704"/>
            <a:ext cx="8173472" cy="5442296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ts val="1400"/>
              </a:spcAft>
              <a:buFontTx/>
              <a:buNone/>
            </a:pPr>
            <a:r>
              <a:rPr lang="en-US" sz="1600" b="1" dirty="0" smtClean="0">
                <a:solidFill>
                  <a:srgbClr val="1D4F80"/>
                </a:solidFill>
                <a:latin typeface="Myriad Pro"/>
              </a:rPr>
              <a:t>Afghan Friends Network (AFN) </a:t>
            </a:r>
            <a:r>
              <a:rPr lang="en-US" sz="1600" dirty="0" smtClean="0">
                <a:latin typeface="Myriad Pro"/>
              </a:rPr>
              <a:t>delivers sustainable programs in education </a:t>
            </a:r>
            <a:br>
              <a:rPr lang="en-US" sz="1600" dirty="0" smtClean="0">
                <a:latin typeface="Myriad Pro"/>
              </a:rPr>
            </a:br>
            <a:r>
              <a:rPr lang="en-US" sz="1600" dirty="0" smtClean="0">
                <a:latin typeface="Myriad Pro"/>
              </a:rPr>
              <a:t>and cultural exchange that promote self-sufficiency and empower Afghans, </a:t>
            </a:r>
            <a:br>
              <a:rPr lang="en-US" sz="1600" dirty="0" smtClean="0">
                <a:latin typeface="Myriad Pro"/>
              </a:rPr>
            </a:br>
            <a:r>
              <a:rPr lang="en-US" sz="1600" dirty="0" smtClean="0">
                <a:latin typeface="Myriad Pro"/>
              </a:rPr>
              <a:t>in particular women and girls</a:t>
            </a:r>
          </a:p>
          <a:p>
            <a:pPr marL="0" indent="0">
              <a:spcBef>
                <a:spcPct val="0"/>
              </a:spcBef>
              <a:spcAft>
                <a:spcPts val="1100"/>
              </a:spcAft>
              <a:buFontTx/>
              <a:buNone/>
            </a:pPr>
            <a:r>
              <a:rPr lang="en-US" sz="1600" b="1" dirty="0" smtClean="0">
                <a:latin typeface="Myriad Pro"/>
              </a:rPr>
              <a:t>Through education </a:t>
            </a:r>
            <a:r>
              <a:rPr lang="en-US" sz="1600" b="1" dirty="0" smtClean="0">
                <a:solidFill>
                  <a:srgbClr val="1D4F80"/>
                </a:solidFill>
                <a:latin typeface="Myriad Pro"/>
              </a:rPr>
              <a:t>AFN</a:t>
            </a:r>
            <a:r>
              <a:rPr lang="en-US" sz="1600" dirty="0" smtClean="0">
                <a:latin typeface="Myriad Pro"/>
              </a:rPr>
              <a:t> empowers the current and future generations of Afghans</a:t>
            </a:r>
          </a:p>
          <a:p>
            <a:pPr marL="0" indent="0">
              <a:spcBef>
                <a:spcPct val="0"/>
              </a:spcBef>
              <a:spcAft>
                <a:spcPts val="1100"/>
              </a:spcAft>
              <a:buFontTx/>
              <a:buNone/>
            </a:pPr>
            <a:r>
              <a:rPr lang="en-US" sz="1600" b="1" dirty="0" smtClean="0">
                <a:latin typeface="Myriad Pro"/>
              </a:rPr>
              <a:t>Founded in 2002 </a:t>
            </a:r>
            <a:r>
              <a:rPr lang="en-US" sz="1600" dirty="0" smtClean="0">
                <a:latin typeface="Myriad Pro"/>
              </a:rPr>
              <a:t>to extend a hand of friendship to Afghans who had already been </a:t>
            </a:r>
            <a:br>
              <a:rPr lang="en-US" sz="1600" dirty="0" smtClean="0">
                <a:latin typeface="Myriad Pro"/>
              </a:rPr>
            </a:br>
            <a:r>
              <a:rPr lang="en-US" sz="1600" dirty="0" smtClean="0">
                <a:latin typeface="Myriad Pro"/>
              </a:rPr>
              <a:t>through 22 years of war and were still suffering with continued unrest</a:t>
            </a:r>
          </a:p>
          <a:p>
            <a:pPr marL="400050" lvl="1" indent="0">
              <a:spcBef>
                <a:spcPct val="0"/>
              </a:spcBef>
              <a:spcAft>
                <a:spcPts val="1400"/>
              </a:spcAft>
              <a:buNone/>
            </a:pPr>
            <a:r>
              <a:rPr lang="en-US" sz="1400" b="1" dirty="0" smtClean="0">
                <a:latin typeface="Myriad Pro"/>
              </a:rPr>
              <a:t>—  Co-founders</a:t>
            </a:r>
            <a:r>
              <a:rPr lang="en-US" sz="1400" dirty="0" smtClean="0">
                <a:latin typeface="Myriad Pro"/>
              </a:rPr>
              <a:t> Carol Ruth Silver and Humaira Ghilzai knew the support was imperative</a:t>
            </a:r>
          </a:p>
          <a:p>
            <a:pPr marL="0" indent="0">
              <a:spcBef>
                <a:spcPct val="0"/>
              </a:spcBef>
              <a:spcAft>
                <a:spcPts val="1100"/>
              </a:spcAft>
              <a:buFontTx/>
              <a:buNone/>
            </a:pPr>
            <a:r>
              <a:rPr lang="en-US" sz="1600" b="1" dirty="0" smtClean="0">
                <a:solidFill>
                  <a:srgbClr val="1D4F80"/>
                </a:solidFill>
                <a:latin typeface="Myriad Pro"/>
              </a:rPr>
              <a:t>AFN</a:t>
            </a:r>
            <a:r>
              <a:rPr lang="en-US" sz="1600" dirty="0" smtClean="0">
                <a:latin typeface="Myriad Pro"/>
              </a:rPr>
              <a:t> </a:t>
            </a:r>
            <a:r>
              <a:rPr lang="en-US" sz="1600" b="1" dirty="0" smtClean="0">
                <a:latin typeface="Myriad Pro"/>
              </a:rPr>
              <a:t>has low overhead</a:t>
            </a:r>
            <a:r>
              <a:rPr lang="en-US" sz="1600" dirty="0" smtClean="0">
                <a:latin typeface="Myriad Pro"/>
              </a:rPr>
              <a:t> as an all-volunteer, grass-roots organization</a:t>
            </a:r>
          </a:p>
          <a:p>
            <a:pPr marL="0" indent="0">
              <a:spcBef>
                <a:spcPct val="0"/>
              </a:spcBef>
              <a:spcAft>
                <a:spcPts val="1100"/>
              </a:spcAft>
              <a:buFontTx/>
              <a:buNone/>
            </a:pPr>
            <a:r>
              <a:rPr lang="en-US" sz="1600" b="1" dirty="0" smtClean="0">
                <a:latin typeface="Myriad Pro"/>
              </a:rPr>
              <a:t>Funds raised </a:t>
            </a:r>
            <a:r>
              <a:rPr lang="en-US" sz="1600" dirty="0" smtClean="0">
                <a:latin typeface="Myriad Pro"/>
              </a:rPr>
              <a:t>go directly to programs in Afghanistan</a:t>
            </a:r>
            <a:endParaRPr lang="en-US" sz="1600" dirty="0" smtClean="0">
              <a:solidFill>
                <a:srgbClr val="FF0000"/>
              </a:solidFill>
              <a:latin typeface="Myriad Pro"/>
            </a:endParaRPr>
          </a:p>
          <a:p>
            <a:pPr marL="400050" lvl="1" indent="0">
              <a:spcBef>
                <a:spcPct val="0"/>
              </a:spcBef>
              <a:spcAft>
                <a:spcPts val="1100"/>
              </a:spcAft>
              <a:buFontTx/>
              <a:buNone/>
            </a:pPr>
            <a:r>
              <a:rPr lang="en-US" sz="1400" b="1" dirty="0" smtClean="0">
                <a:latin typeface="Myriad Pro"/>
              </a:rPr>
              <a:t>— </a:t>
            </a:r>
            <a:r>
              <a:rPr lang="en-US" sz="1400" b="1" dirty="0" smtClean="0">
                <a:solidFill>
                  <a:srgbClr val="1D4F80"/>
                </a:solidFill>
                <a:latin typeface="Myriad Pro"/>
              </a:rPr>
              <a:t>AFN</a:t>
            </a:r>
            <a:r>
              <a:rPr lang="en-US" sz="1400" dirty="0" smtClean="0">
                <a:latin typeface="Myriad Pro"/>
              </a:rPr>
              <a:t> </a:t>
            </a:r>
            <a:r>
              <a:rPr lang="en-US" sz="1400" b="1" dirty="0" smtClean="0">
                <a:latin typeface="Myriad Pro"/>
              </a:rPr>
              <a:t>provides</a:t>
            </a:r>
            <a:r>
              <a:rPr lang="en-US" sz="1400" dirty="0" smtClean="0">
                <a:latin typeface="Myriad Pro"/>
              </a:rPr>
              <a:t> </a:t>
            </a:r>
            <a:r>
              <a:rPr lang="en-US" sz="1400" b="1" dirty="0" smtClean="0">
                <a:latin typeface="Myriad Pro"/>
              </a:rPr>
              <a:t>support</a:t>
            </a:r>
            <a:r>
              <a:rPr lang="en-US" sz="1400" dirty="0" smtClean="0">
                <a:latin typeface="Myriad Pro"/>
              </a:rPr>
              <a:t> directly to the people who need it most in Afghanistan</a:t>
            </a:r>
          </a:p>
          <a:p>
            <a:pPr marL="0" indent="0"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sz="1600" b="1" dirty="0" smtClean="0">
                <a:latin typeface="Myriad Pro"/>
              </a:rPr>
              <a:t>Afghan locals in Ghazni </a:t>
            </a:r>
            <a:r>
              <a:rPr lang="en-US" sz="1600" dirty="0" smtClean="0">
                <a:latin typeface="Myriad Pro"/>
              </a:rPr>
              <a:t>define and execute the projects based on real needs</a:t>
            </a:r>
          </a:p>
          <a:p>
            <a:pPr marL="400050" lvl="1" indent="0">
              <a:spcBef>
                <a:spcPct val="0"/>
              </a:spcBef>
              <a:spcAft>
                <a:spcPts val="1100"/>
              </a:spcAft>
              <a:buFontTx/>
              <a:buNone/>
            </a:pPr>
            <a:r>
              <a:rPr lang="en-US" sz="1400" b="1" dirty="0" smtClean="0">
                <a:latin typeface="Myriad Pro"/>
              </a:rPr>
              <a:t>—  </a:t>
            </a:r>
            <a:r>
              <a:rPr lang="en-US" sz="1400" b="1" dirty="0" smtClean="0">
                <a:solidFill>
                  <a:srgbClr val="1D4F80"/>
                </a:solidFill>
                <a:latin typeface="Myriad Pro"/>
              </a:rPr>
              <a:t>AFN</a:t>
            </a:r>
            <a:r>
              <a:rPr lang="en-US" sz="1400" dirty="0" smtClean="0">
                <a:latin typeface="Myriad Pro"/>
              </a:rPr>
              <a:t> helps locals achieve their dreams</a:t>
            </a:r>
          </a:p>
          <a:p>
            <a:pPr marL="0" indent="0">
              <a:spcBef>
                <a:spcPct val="0"/>
              </a:spcBef>
              <a:spcAft>
                <a:spcPts val="1400"/>
              </a:spcAft>
              <a:buFontTx/>
              <a:buNone/>
            </a:pPr>
            <a:r>
              <a:rPr lang="en-US" sz="1600" b="1" dirty="0" smtClean="0">
                <a:solidFill>
                  <a:srgbClr val="1D4F80"/>
                </a:solidFill>
                <a:latin typeface="Myriad Pro"/>
              </a:rPr>
              <a:t>AFN</a:t>
            </a:r>
            <a:r>
              <a:rPr lang="en-US" sz="1600" b="1" dirty="0" smtClean="0">
                <a:latin typeface="Myriad Pro"/>
              </a:rPr>
              <a:t> board </a:t>
            </a:r>
            <a:r>
              <a:rPr lang="en-US" sz="1600" dirty="0" smtClean="0">
                <a:latin typeface="Myriad Pro"/>
              </a:rPr>
              <a:t>sets a high standard for fiscal responsibility and program excellence</a:t>
            </a:r>
          </a:p>
          <a:p>
            <a:pPr marL="400050" lvl="1" indent="0">
              <a:spcBef>
                <a:spcPct val="0"/>
              </a:spcBef>
              <a:spcAft>
                <a:spcPts val="1400"/>
              </a:spcAft>
              <a:buNone/>
            </a:pPr>
            <a:r>
              <a:rPr lang="en-US" sz="1400" b="1" dirty="0" smtClean="0">
                <a:latin typeface="Myriad Pro"/>
              </a:rPr>
              <a:t>— Financial checks and balances</a:t>
            </a:r>
            <a:r>
              <a:rPr lang="en-US" sz="1400" dirty="0" smtClean="0">
                <a:latin typeface="Myriad Pro"/>
              </a:rPr>
              <a:t> with professional book keeping firm</a:t>
            </a:r>
          </a:p>
          <a:p>
            <a:pPr marL="400050" lvl="1" indent="0">
              <a:spcBef>
                <a:spcPct val="0"/>
              </a:spcBef>
              <a:spcAft>
                <a:spcPts val="1400"/>
              </a:spcAft>
              <a:buNone/>
            </a:pPr>
            <a:r>
              <a:rPr lang="en-US" sz="1400" b="1" dirty="0" smtClean="0">
                <a:latin typeface="Myriad Pro"/>
              </a:rPr>
              <a:t>— Ongoing program reviews</a:t>
            </a:r>
          </a:p>
          <a:p>
            <a:pPr marL="400050" lvl="1" indent="0">
              <a:spcBef>
                <a:spcPct val="0"/>
              </a:spcBef>
              <a:spcAft>
                <a:spcPts val="1400"/>
              </a:spcAft>
              <a:buFontTx/>
              <a:buNone/>
            </a:pPr>
            <a:endParaRPr lang="en-US" sz="1200" dirty="0" smtClean="0">
              <a:latin typeface="Myriad Pro"/>
            </a:endParaRPr>
          </a:p>
          <a:p>
            <a:pPr marL="0" indent="0">
              <a:spcBef>
                <a:spcPct val="0"/>
              </a:spcBef>
              <a:spcAft>
                <a:spcPts val="1400"/>
              </a:spcAft>
              <a:buFontTx/>
              <a:buNone/>
            </a:pPr>
            <a:endParaRPr lang="en-US" sz="1600" dirty="0" smtClean="0">
              <a:latin typeface="Myriad Pro"/>
            </a:endParaRPr>
          </a:p>
        </p:txBody>
      </p:sp>
      <p:pic>
        <p:nvPicPr>
          <p:cNvPr id="30724" name="Picture 1028" descr="D:\Personal\AFN\images\AFN cir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528" y="1026680"/>
            <a:ext cx="762000" cy="746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924800" cy="9144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1D4F80"/>
                </a:solidFill>
                <a:latin typeface="Century Gothic" pitchFamily="34" charset="0"/>
              </a:rPr>
              <a:t>Why </a:t>
            </a:r>
            <a:r>
              <a:rPr lang="en-US" dirty="0" smtClean="0">
                <a:solidFill>
                  <a:srgbClr val="404040"/>
                </a:solidFill>
                <a:latin typeface="Century Gothic" pitchFamily="34" charset="0"/>
              </a:rPr>
              <a:t>Afghanistan?</a:t>
            </a:r>
            <a:endParaRPr lang="en-US" dirty="0" smtClean="0">
              <a:solidFill>
                <a:srgbClr val="404040"/>
              </a:solidFill>
            </a:endParaRP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1371600" y="1066800"/>
            <a:ext cx="7543800" cy="4953000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sz="1800" b="1" dirty="0" smtClean="0">
                <a:latin typeface="Myriad Pro"/>
              </a:rPr>
              <a:t>Afghanistan</a:t>
            </a:r>
            <a:r>
              <a:rPr lang="en-US" sz="1800" dirty="0" smtClean="0">
                <a:latin typeface="Myriad Pro"/>
              </a:rPr>
              <a:t> has been ravaged by 33 years of war</a:t>
            </a:r>
          </a:p>
          <a:p>
            <a:pPr marL="801688" lvl="1" indent="-166688">
              <a:spcBef>
                <a:spcPct val="0"/>
              </a:spcBef>
              <a:spcAft>
                <a:spcPts val="1400"/>
              </a:spcAft>
            </a:pPr>
            <a:r>
              <a:rPr lang="en-US" sz="1800" dirty="0" smtClean="0">
                <a:latin typeface="Myriad Pro"/>
              </a:rPr>
              <a:t>Women and children have suffered the most during the turmoil</a:t>
            </a:r>
          </a:p>
          <a:p>
            <a:pPr marL="0" indent="0"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sz="1800" b="1" dirty="0" smtClean="0">
                <a:latin typeface="Myriad Pro"/>
              </a:rPr>
              <a:t>In the past decade, </a:t>
            </a:r>
            <a:r>
              <a:rPr lang="en-US" sz="1800" dirty="0" smtClean="0">
                <a:latin typeface="Myriad Pro"/>
              </a:rPr>
              <a:t>the country is still lacking basic essentials based on </a:t>
            </a:r>
            <a:br>
              <a:rPr lang="en-US" sz="1800" dirty="0" smtClean="0">
                <a:latin typeface="Myriad Pro"/>
              </a:rPr>
            </a:br>
            <a:r>
              <a:rPr lang="en-US" sz="1800" dirty="0" smtClean="0">
                <a:latin typeface="Myriad Pro"/>
              </a:rPr>
              <a:t>US State Department  guidelines</a:t>
            </a:r>
          </a:p>
          <a:p>
            <a:pPr marL="801688" lvl="1" indent="-166688">
              <a:spcBef>
                <a:spcPct val="0"/>
              </a:spcBef>
              <a:spcAft>
                <a:spcPts val="1400"/>
              </a:spcAft>
            </a:pPr>
            <a:r>
              <a:rPr lang="en-US" sz="1800" dirty="0" smtClean="0">
                <a:latin typeface="Myriad Pro"/>
              </a:rPr>
              <a:t>Security, basic education, adequate healthcare, clean water, </a:t>
            </a:r>
            <a:br>
              <a:rPr lang="en-US" sz="1800" dirty="0" smtClean="0">
                <a:latin typeface="Myriad Pro"/>
              </a:rPr>
            </a:br>
            <a:r>
              <a:rPr lang="en-US" sz="1800" dirty="0" smtClean="0">
                <a:latin typeface="Myriad Pro"/>
              </a:rPr>
              <a:t>and basic infrastructure</a:t>
            </a:r>
          </a:p>
          <a:p>
            <a:pPr marL="0" indent="0">
              <a:spcBef>
                <a:spcPct val="0"/>
              </a:spcBef>
              <a:spcAft>
                <a:spcPts val="1400"/>
              </a:spcAft>
              <a:buFontTx/>
              <a:buNone/>
            </a:pPr>
            <a:r>
              <a:rPr lang="en-US" sz="1800" b="1" dirty="0" smtClean="0">
                <a:latin typeface="Myriad Pro"/>
              </a:rPr>
              <a:t>40% of Afghans </a:t>
            </a:r>
            <a:r>
              <a:rPr lang="en-US" sz="1800" dirty="0" smtClean="0">
                <a:latin typeface="Myriad Pro"/>
              </a:rPr>
              <a:t>live below the poverty line</a:t>
            </a:r>
          </a:p>
          <a:p>
            <a:pPr marL="0" indent="0">
              <a:spcBef>
                <a:spcPct val="0"/>
              </a:spcBef>
              <a:spcAft>
                <a:spcPts val="1400"/>
              </a:spcAft>
              <a:buFontTx/>
              <a:buNone/>
            </a:pPr>
            <a:r>
              <a:rPr lang="en-US" sz="1800" b="1" dirty="0" smtClean="0">
                <a:latin typeface="Myriad Pro"/>
              </a:rPr>
              <a:t>Female literacy </a:t>
            </a:r>
            <a:r>
              <a:rPr lang="en-US" sz="1800" dirty="0" smtClean="0">
                <a:latin typeface="Myriad Pro"/>
              </a:rPr>
              <a:t>is at a mere 16%; male literacy is only moderately </a:t>
            </a:r>
            <a:br>
              <a:rPr lang="en-US" sz="1800" dirty="0" smtClean="0">
                <a:latin typeface="Myriad Pro"/>
              </a:rPr>
            </a:br>
            <a:r>
              <a:rPr lang="en-US" sz="1800" dirty="0" smtClean="0">
                <a:latin typeface="Myriad Pro"/>
              </a:rPr>
              <a:t>higher at 34%</a:t>
            </a:r>
          </a:p>
          <a:p>
            <a:pPr marL="0" indent="0">
              <a:spcBef>
                <a:spcPct val="0"/>
              </a:spcBef>
              <a:spcAft>
                <a:spcPts val="1400"/>
              </a:spcAft>
              <a:buFontTx/>
              <a:buNone/>
            </a:pPr>
            <a:r>
              <a:rPr lang="en-US" sz="1800" b="1" dirty="0" smtClean="0">
                <a:latin typeface="Myriad Pro"/>
              </a:rPr>
              <a:t>8 out of 10 </a:t>
            </a:r>
            <a:r>
              <a:rPr lang="en-US" sz="1800" dirty="0" smtClean="0">
                <a:latin typeface="Myriad Pro"/>
              </a:rPr>
              <a:t>Afghan females lack access to education</a:t>
            </a:r>
          </a:p>
          <a:p>
            <a:pPr marL="0" indent="0">
              <a:spcBef>
                <a:spcPct val="0"/>
              </a:spcBef>
              <a:spcAft>
                <a:spcPts val="1400"/>
              </a:spcAft>
              <a:buFontTx/>
              <a:buNone/>
            </a:pPr>
            <a:r>
              <a:rPr lang="en-US" sz="1800" b="1" dirty="0" smtClean="0">
                <a:solidFill>
                  <a:srgbClr val="1D4F80"/>
                </a:solidFill>
                <a:latin typeface="Myriad Pro"/>
              </a:rPr>
              <a:t>AFN</a:t>
            </a:r>
            <a:r>
              <a:rPr lang="en-US" sz="1800" dirty="0" smtClean="0">
                <a:latin typeface="Myriad Pro"/>
              </a:rPr>
              <a:t> </a:t>
            </a:r>
            <a:r>
              <a:rPr lang="en-US" sz="1800" b="1" dirty="0" smtClean="0">
                <a:latin typeface="Myriad Pro"/>
              </a:rPr>
              <a:t>focuses</a:t>
            </a:r>
            <a:r>
              <a:rPr lang="en-US" sz="1800" dirty="0" smtClean="0">
                <a:latin typeface="Myriad Pro"/>
              </a:rPr>
              <a:t> on regional educational programs that promote self sufficiency</a:t>
            </a:r>
          </a:p>
          <a:p>
            <a:pPr marL="0" indent="0">
              <a:spcBef>
                <a:spcPct val="0"/>
              </a:spcBef>
              <a:spcAft>
                <a:spcPts val="1400"/>
              </a:spcAft>
              <a:buFontTx/>
              <a:buNone/>
            </a:pPr>
            <a:r>
              <a:rPr lang="en-US" sz="1800" b="1" dirty="0" smtClean="0">
                <a:solidFill>
                  <a:srgbClr val="1D4F80"/>
                </a:solidFill>
                <a:latin typeface="Myriad Pro"/>
              </a:rPr>
              <a:t>AFN</a:t>
            </a:r>
            <a:r>
              <a:rPr lang="en-US" sz="1800" dirty="0" smtClean="0">
                <a:latin typeface="Myriad Pro"/>
              </a:rPr>
              <a:t> </a:t>
            </a:r>
            <a:r>
              <a:rPr lang="en-US" sz="1800" b="1" dirty="0" smtClean="0">
                <a:latin typeface="Myriad Pro"/>
              </a:rPr>
              <a:t>empowers Afghans</a:t>
            </a:r>
            <a:r>
              <a:rPr lang="en-US" sz="1800" dirty="0" smtClean="0">
                <a:latin typeface="Myriad Pro"/>
              </a:rPr>
              <a:t> to raise above the horrifying statistics</a:t>
            </a:r>
          </a:p>
        </p:txBody>
      </p:sp>
      <p:pic>
        <p:nvPicPr>
          <p:cNvPr id="31749" name="Picture 1029" descr="D:\Personal\AFN\images\AFN cir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040" y="998600"/>
            <a:ext cx="762000" cy="746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Content Placeholder 2"/>
          <p:cNvSpPr>
            <a:spLocks noGrp="1"/>
          </p:cNvSpPr>
          <p:nvPr>
            <p:ph idx="1"/>
          </p:nvPr>
        </p:nvSpPr>
        <p:spPr>
          <a:xfrm>
            <a:off x="1524000" y="1676400"/>
            <a:ext cx="7620000" cy="4495800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sz="1600" b="1" dirty="0" smtClean="0">
                <a:solidFill>
                  <a:srgbClr val="1D4F80"/>
                </a:solidFill>
                <a:latin typeface="Myriad Pro"/>
              </a:rPr>
              <a:t>AFN </a:t>
            </a:r>
            <a:r>
              <a:rPr lang="en-US" sz="1600" b="1" dirty="0" smtClean="0">
                <a:latin typeface="Myriad Pro"/>
              </a:rPr>
              <a:t>projects</a:t>
            </a:r>
            <a:r>
              <a:rPr lang="en-US" sz="1600" dirty="0" smtClean="0">
                <a:latin typeface="Myriad Pro"/>
              </a:rPr>
              <a:t> are in Ghazni Province</a:t>
            </a:r>
          </a:p>
          <a:p>
            <a:pPr marL="635000" lvl="1" indent="-177800">
              <a:spcBef>
                <a:spcPct val="0"/>
              </a:spcBef>
              <a:spcAft>
                <a:spcPts val="400"/>
              </a:spcAft>
            </a:pPr>
            <a:r>
              <a:rPr lang="en-US" sz="1600" b="1" dirty="0" smtClean="0">
                <a:latin typeface="Myriad Pro"/>
              </a:rPr>
              <a:t>Afghanistan</a:t>
            </a:r>
            <a:r>
              <a:rPr lang="ja-JP" altLang="en-US" sz="1600" b="1" dirty="0" smtClean="0"/>
              <a:t>’</a:t>
            </a:r>
            <a:r>
              <a:rPr lang="en-US" altLang="ja-JP" sz="1600" b="1" dirty="0" smtClean="0">
                <a:latin typeface="Myriad Pro"/>
              </a:rPr>
              <a:t>s 2</a:t>
            </a:r>
            <a:r>
              <a:rPr lang="en-US" altLang="ja-JP" sz="1600" b="1" baseline="30000" dirty="0" smtClean="0">
                <a:latin typeface="Myriad Pro"/>
              </a:rPr>
              <a:t>nd</a:t>
            </a:r>
            <a:r>
              <a:rPr lang="en-US" altLang="ja-JP" sz="1600" b="1" dirty="0" smtClean="0">
                <a:latin typeface="Myriad Pro"/>
              </a:rPr>
              <a:t> largest province,</a:t>
            </a:r>
            <a:r>
              <a:rPr lang="en-US" altLang="ja-JP" sz="1600" dirty="0" smtClean="0">
                <a:latin typeface="Myriad Pro"/>
              </a:rPr>
              <a:t> 60 miles southwest of Kabul </a:t>
            </a:r>
          </a:p>
          <a:p>
            <a:pPr marL="635000" lvl="1" indent="-177800">
              <a:spcBef>
                <a:spcPct val="0"/>
              </a:spcBef>
              <a:spcAft>
                <a:spcPts val="1400"/>
              </a:spcAft>
            </a:pPr>
            <a:r>
              <a:rPr lang="en-US" sz="1600" dirty="0" smtClean="0">
                <a:latin typeface="Myriad Pro"/>
              </a:rPr>
              <a:t>Historically Ghazni has had </a:t>
            </a:r>
            <a:r>
              <a:rPr lang="en-US" sz="1600" b="1" dirty="0" smtClean="0">
                <a:latin typeface="Myriad Pro"/>
              </a:rPr>
              <a:t>little support</a:t>
            </a:r>
            <a:r>
              <a:rPr lang="en-US" sz="1600" dirty="0" smtClean="0">
                <a:latin typeface="Myriad Pro"/>
              </a:rPr>
              <a:t> from the international community</a:t>
            </a:r>
          </a:p>
          <a:p>
            <a:pPr marL="0" indent="0">
              <a:spcBef>
                <a:spcPct val="0"/>
              </a:spcBef>
              <a:spcAft>
                <a:spcPts val="1400"/>
              </a:spcAft>
              <a:buFontTx/>
              <a:buNone/>
            </a:pPr>
            <a:r>
              <a:rPr lang="en-US" sz="1600" b="1" dirty="0" smtClean="0">
                <a:latin typeface="Myriad Pro"/>
              </a:rPr>
              <a:t>According</a:t>
            </a:r>
            <a:r>
              <a:rPr lang="en-US" sz="1600" dirty="0" smtClean="0">
                <a:latin typeface="Myriad Pro"/>
              </a:rPr>
              <a:t> </a:t>
            </a:r>
            <a:r>
              <a:rPr lang="en-US" sz="1600" b="1" dirty="0" smtClean="0">
                <a:latin typeface="Myriad Pro"/>
              </a:rPr>
              <a:t>to NATO forces, </a:t>
            </a:r>
            <a:r>
              <a:rPr lang="en-US" sz="1600" dirty="0" smtClean="0">
                <a:latin typeface="Myriad Pro"/>
              </a:rPr>
              <a:t>Ghazni is the second most dangerous province in </a:t>
            </a:r>
            <a:br>
              <a:rPr lang="en-US" sz="1600" dirty="0" smtClean="0">
                <a:latin typeface="Myriad Pro"/>
              </a:rPr>
            </a:br>
            <a:r>
              <a:rPr lang="en-US" sz="1600" dirty="0" smtClean="0">
                <a:latin typeface="Myriad Pro"/>
              </a:rPr>
              <a:t>Afghanistan but also a very important province right in the center of  Afghanistan</a:t>
            </a:r>
          </a:p>
          <a:p>
            <a:pPr marL="0" indent="0">
              <a:spcBef>
                <a:spcPct val="0"/>
              </a:spcBef>
              <a:spcAft>
                <a:spcPts val="1400"/>
              </a:spcAft>
              <a:buFontTx/>
              <a:buNone/>
            </a:pPr>
            <a:r>
              <a:rPr lang="en-US" sz="1600" b="1" dirty="0" smtClean="0">
                <a:latin typeface="Myriad Pro"/>
              </a:rPr>
              <a:t>Most aid goes to Kabul </a:t>
            </a:r>
            <a:r>
              <a:rPr lang="en-US" sz="1600" dirty="0" smtClean="0">
                <a:latin typeface="Myriad Pro"/>
              </a:rPr>
              <a:t>or other famous cities; </a:t>
            </a:r>
            <a:r>
              <a:rPr lang="en-US" sz="1600" b="1" dirty="0" smtClean="0">
                <a:solidFill>
                  <a:srgbClr val="1D4F80"/>
                </a:solidFill>
                <a:latin typeface="Myriad Pro"/>
              </a:rPr>
              <a:t>AFN</a:t>
            </a:r>
            <a:r>
              <a:rPr lang="en-US" sz="1600" dirty="0" smtClean="0">
                <a:latin typeface="Myriad Pro"/>
              </a:rPr>
              <a:t> can make a difference </a:t>
            </a:r>
            <a:br>
              <a:rPr lang="en-US" sz="1600" dirty="0" smtClean="0">
                <a:latin typeface="Myriad Pro"/>
              </a:rPr>
            </a:br>
            <a:r>
              <a:rPr lang="en-US" sz="1600" dirty="0" smtClean="0">
                <a:latin typeface="Myriad Pro"/>
              </a:rPr>
              <a:t>in Ghazni with our support</a:t>
            </a:r>
          </a:p>
          <a:p>
            <a:pPr marL="0" indent="0">
              <a:spcBef>
                <a:spcPct val="0"/>
              </a:spcBef>
              <a:spcAft>
                <a:spcPts val="1400"/>
              </a:spcAft>
              <a:buFontTx/>
              <a:buNone/>
            </a:pPr>
            <a:r>
              <a:rPr lang="en-US" sz="1600" b="1" dirty="0" smtClean="0">
                <a:latin typeface="Myriad Pro"/>
              </a:rPr>
              <a:t>We work with Ghazni locals </a:t>
            </a:r>
            <a:r>
              <a:rPr lang="en-US" sz="1600" dirty="0" smtClean="0">
                <a:latin typeface="Myriad Pro"/>
              </a:rPr>
              <a:t>and have the support of the community</a:t>
            </a:r>
          </a:p>
          <a:p>
            <a:pPr marL="0" indent="0">
              <a:spcBef>
                <a:spcPct val="0"/>
              </a:spcBef>
              <a:spcAft>
                <a:spcPts val="1400"/>
              </a:spcAft>
              <a:buFontTx/>
              <a:buNone/>
            </a:pPr>
            <a:r>
              <a:rPr lang="en-US" sz="1600" b="1" dirty="0" smtClean="0">
                <a:latin typeface="Myriad Pro"/>
              </a:rPr>
              <a:t>Ghazni Province residents</a:t>
            </a:r>
            <a:r>
              <a:rPr lang="en-US" sz="1600" dirty="0" smtClean="0">
                <a:latin typeface="Myriad Pro"/>
              </a:rPr>
              <a:t> have advocated for improved education for both </a:t>
            </a:r>
            <a:br>
              <a:rPr lang="en-US" sz="1600" dirty="0" smtClean="0">
                <a:latin typeface="Myriad Pro"/>
              </a:rPr>
            </a:br>
            <a:r>
              <a:rPr lang="en-US" sz="1600" dirty="0" smtClean="0">
                <a:latin typeface="Myriad Pro"/>
              </a:rPr>
              <a:t>girls and boys.</a:t>
            </a:r>
          </a:p>
          <a:p>
            <a:pPr marL="0" indent="0">
              <a:spcBef>
                <a:spcPct val="0"/>
              </a:spcBef>
              <a:spcAft>
                <a:spcPts val="1400"/>
              </a:spcAft>
              <a:buFontTx/>
              <a:buNone/>
            </a:pPr>
            <a:r>
              <a:rPr lang="en-US" sz="1600" b="1" dirty="0" smtClean="0">
                <a:solidFill>
                  <a:srgbClr val="1D4F80"/>
                </a:solidFill>
                <a:latin typeface="Myriad Pro"/>
              </a:rPr>
              <a:t>AFN</a:t>
            </a:r>
            <a:r>
              <a:rPr lang="en-US" sz="1600" dirty="0" smtClean="0">
                <a:latin typeface="Myriad Pro"/>
              </a:rPr>
              <a:t> </a:t>
            </a:r>
            <a:r>
              <a:rPr lang="en-US" sz="1600" b="1" dirty="0" smtClean="0">
                <a:latin typeface="Myriad Pro"/>
              </a:rPr>
              <a:t>has established strong ties </a:t>
            </a:r>
            <a:r>
              <a:rPr lang="en-US" sz="1600" dirty="0" smtClean="0">
                <a:latin typeface="Myriad Pro"/>
              </a:rPr>
              <a:t>with local leaders, educators and NATO forces </a:t>
            </a:r>
            <a:br>
              <a:rPr lang="en-US" sz="1600" dirty="0" smtClean="0">
                <a:latin typeface="Myriad Pro"/>
              </a:rPr>
            </a:br>
            <a:r>
              <a:rPr lang="en-US" sz="1600" dirty="0" smtClean="0">
                <a:latin typeface="Myriad Pro"/>
              </a:rPr>
              <a:t>in Ghazni which enables us to effectively execute projects. </a:t>
            </a:r>
          </a:p>
          <a:p>
            <a:pPr marL="0" indent="0">
              <a:buFontTx/>
              <a:buNone/>
            </a:pPr>
            <a:endParaRPr lang="en-US" sz="2000" dirty="0" smtClean="0"/>
          </a:p>
        </p:txBody>
      </p:sp>
      <p:sp>
        <p:nvSpPr>
          <p:cNvPr id="32770" name="Title 1"/>
          <p:cNvSpPr txBox="1">
            <a:spLocks/>
          </p:cNvSpPr>
          <p:nvPr/>
        </p:nvSpPr>
        <p:spPr bwMode="auto">
          <a:xfrm>
            <a:off x="457200" y="228600"/>
            <a:ext cx="8077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4400" dirty="0">
                <a:solidFill>
                  <a:srgbClr val="1D4F80"/>
                </a:solidFill>
                <a:latin typeface="Century Gothic" pitchFamily="34" charset="0"/>
              </a:rPr>
              <a:t>We Focus</a:t>
            </a:r>
            <a:r>
              <a:rPr lang="en-US" sz="4400" dirty="0">
                <a:latin typeface="Century Gothic" pitchFamily="34" charset="0"/>
              </a:rPr>
              <a:t> on Underserved </a:t>
            </a:r>
            <a:r>
              <a:rPr lang="en-US" sz="4400" dirty="0" smtClean="0">
                <a:latin typeface="Century Gothic" pitchFamily="34" charset="0"/>
              </a:rPr>
              <a:t>Communities</a:t>
            </a:r>
            <a:endParaRPr lang="en-US" sz="4400" dirty="0"/>
          </a:p>
        </p:txBody>
      </p:sp>
      <p:pic>
        <p:nvPicPr>
          <p:cNvPr id="32772" name="Picture 1028" descr="D:\Personal\AFN\images\AFN cir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762000" cy="746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/>
          <a:lstStyle/>
          <a:p>
            <a:pPr algn="l"/>
            <a:r>
              <a:rPr lang="ja-JP" altLang="en-US" sz="3600" smtClean="0">
                <a:solidFill>
                  <a:srgbClr val="404040"/>
                </a:solidFill>
                <a:latin typeface="Century Gothic" pitchFamily="34" charset="0"/>
              </a:rPr>
              <a:t>“</a:t>
            </a:r>
            <a:r>
              <a:rPr lang="en-US" altLang="ja-JP" sz="4000" dirty="0" smtClean="0">
                <a:solidFill>
                  <a:srgbClr val="1D4F80"/>
                </a:solidFill>
                <a:latin typeface="Century Gothic" pitchFamily="34" charset="0"/>
              </a:rPr>
              <a:t>Education</a:t>
            </a:r>
            <a:r>
              <a:rPr lang="en-US" altLang="ja-JP" dirty="0" smtClean="0">
                <a:solidFill>
                  <a:srgbClr val="1D4F80"/>
                </a:solidFill>
                <a:latin typeface="Century Gothic" pitchFamily="34" charset="0"/>
              </a:rPr>
              <a:t> </a:t>
            </a:r>
            <a:r>
              <a:rPr lang="en-US" altLang="ja-JP" sz="2800" dirty="0" smtClean="0">
                <a:solidFill>
                  <a:srgbClr val="404040"/>
                </a:solidFill>
                <a:latin typeface="Century Gothic" pitchFamily="34" charset="0"/>
              </a:rPr>
              <a:t>is the most powerful weapon which you can use to change the world.</a:t>
            </a:r>
            <a:r>
              <a:rPr lang="ja-JP" altLang="en-US" sz="2800" smtClean="0">
                <a:solidFill>
                  <a:srgbClr val="404040"/>
                </a:solidFill>
                <a:latin typeface="Century Gothic" pitchFamily="34" charset="0"/>
              </a:rPr>
              <a:t>”</a:t>
            </a:r>
            <a:r>
              <a:rPr lang="en-US" altLang="ja-JP" sz="1600" dirty="0" smtClean="0">
                <a:solidFill>
                  <a:srgbClr val="404040"/>
                </a:solidFill>
                <a:latin typeface="Century Gothic" pitchFamily="34" charset="0"/>
              </a:rPr>
              <a:t> </a:t>
            </a:r>
            <a:br>
              <a:rPr lang="en-US" altLang="ja-JP" sz="1600" dirty="0" smtClean="0">
                <a:solidFill>
                  <a:srgbClr val="404040"/>
                </a:solidFill>
                <a:latin typeface="Century Gothic" pitchFamily="34" charset="0"/>
              </a:rPr>
            </a:br>
            <a:r>
              <a:rPr lang="en-US" altLang="ja-JP" sz="1600" dirty="0" smtClean="0">
                <a:solidFill>
                  <a:srgbClr val="404040"/>
                </a:solidFill>
                <a:latin typeface="Century Gothic" pitchFamily="34" charset="0"/>
              </a:rPr>
              <a:t>                                                                                                      </a:t>
            </a:r>
            <a:r>
              <a:rPr lang="en-US" altLang="ja-JP" sz="1600" b="1" i="1" dirty="0" smtClean="0">
                <a:solidFill>
                  <a:schemeClr val="tx1"/>
                </a:solidFill>
                <a:latin typeface="Myriad Pro"/>
              </a:rPr>
              <a:t>― Nelson Mandela</a:t>
            </a:r>
            <a:endParaRPr lang="en-US" sz="1600" b="1" i="1" dirty="0" smtClean="0">
              <a:solidFill>
                <a:schemeClr val="tx1"/>
              </a:solidFill>
              <a:latin typeface="Myriad Pro"/>
            </a:endParaRP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1143000" y="1584160"/>
            <a:ext cx="7696200" cy="4267200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ts val="1400"/>
              </a:spcAft>
              <a:buFontTx/>
              <a:buNone/>
            </a:pPr>
            <a:r>
              <a:rPr lang="en-US" sz="1600" b="1" dirty="0" smtClean="0">
                <a:latin typeface="Myriad Pro"/>
              </a:rPr>
              <a:t>There is deep desire</a:t>
            </a:r>
            <a:r>
              <a:rPr lang="en-US" sz="1600" dirty="0" smtClean="0">
                <a:latin typeface="Myriad Pro"/>
              </a:rPr>
              <a:t> among Afghans to become educated, especially among girls  </a:t>
            </a:r>
          </a:p>
          <a:p>
            <a:pPr marL="0" indent="0">
              <a:spcBef>
                <a:spcPct val="0"/>
              </a:spcBef>
              <a:spcAft>
                <a:spcPts val="1400"/>
              </a:spcAft>
              <a:buFontTx/>
              <a:buNone/>
            </a:pPr>
            <a:r>
              <a:rPr lang="en-US" sz="1600" b="1" dirty="0" smtClean="0">
                <a:latin typeface="Myriad Pro"/>
              </a:rPr>
              <a:t>Many Afghan fathers, </a:t>
            </a:r>
            <a:r>
              <a:rPr lang="en-US" sz="1600" dirty="0" smtClean="0">
                <a:latin typeface="Myriad Pro"/>
              </a:rPr>
              <a:t>who have spoken to our board, want their daughters </a:t>
            </a:r>
            <a:br>
              <a:rPr lang="en-US" sz="1600" dirty="0" smtClean="0">
                <a:latin typeface="Myriad Pro"/>
              </a:rPr>
            </a:br>
            <a:r>
              <a:rPr lang="en-US" sz="1600" dirty="0" smtClean="0">
                <a:latin typeface="Myriad Pro"/>
              </a:rPr>
              <a:t>to be educated</a:t>
            </a:r>
          </a:p>
          <a:p>
            <a:pPr marL="0" indent="0">
              <a:spcBef>
                <a:spcPct val="0"/>
              </a:spcBef>
              <a:spcAft>
                <a:spcPts val="1400"/>
              </a:spcAft>
              <a:buFontTx/>
              <a:buNone/>
            </a:pPr>
            <a:r>
              <a:rPr lang="en-US" sz="1600" b="1" dirty="0" smtClean="0">
                <a:latin typeface="Myriad Pro"/>
              </a:rPr>
              <a:t>In the 33 years of war, </a:t>
            </a:r>
            <a:r>
              <a:rPr lang="en-US" sz="1600" dirty="0" smtClean="0">
                <a:latin typeface="Myriad Pro"/>
              </a:rPr>
              <a:t>the Afghan education system has suffered</a:t>
            </a:r>
            <a:r>
              <a:rPr lang="en-US" sz="1600" dirty="0" smtClean="0">
                <a:solidFill>
                  <a:srgbClr val="FF0000"/>
                </a:solidFill>
                <a:latin typeface="Myriad Pro"/>
              </a:rPr>
              <a:t> </a:t>
            </a:r>
            <a:r>
              <a:rPr lang="en-US" sz="1600" dirty="0" smtClean="0">
                <a:latin typeface="Myriad Pro"/>
              </a:rPr>
              <a:t>from lack of funding, administrators, competent teachers, and security</a:t>
            </a:r>
          </a:p>
          <a:p>
            <a:pPr marL="0" indent="0">
              <a:spcBef>
                <a:spcPct val="0"/>
              </a:spcBef>
              <a:spcAft>
                <a:spcPts val="1400"/>
              </a:spcAft>
              <a:buFontTx/>
              <a:buNone/>
            </a:pPr>
            <a:r>
              <a:rPr lang="en-US" sz="1600" b="1" dirty="0" smtClean="0">
                <a:latin typeface="Myriad Pro"/>
              </a:rPr>
              <a:t>In the past decade, </a:t>
            </a:r>
            <a:r>
              <a:rPr lang="en-US" sz="1600" dirty="0" smtClean="0">
                <a:latin typeface="Myriad Pro"/>
              </a:rPr>
              <a:t>more than 4.5 million children have re-entered school, </a:t>
            </a:r>
            <a:br>
              <a:rPr lang="en-US" sz="1600" dirty="0" smtClean="0">
                <a:latin typeface="Myriad Pro"/>
              </a:rPr>
            </a:br>
            <a:r>
              <a:rPr lang="en-US" sz="1600" dirty="0" smtClean="0">
                <a:latin typeface="Myriad Pro"/>
              </a:rPr>
              <a:t>40% of which are girls</a:t>
            </a:r>
          </a:p>
          <a:p>
            <a:pPr marL="0" indent="0"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sz="1600" b="1" dirty="0" smtClean="0">
                <a:latin typeface="Myriad Pro"/>
              </a:rPr>
              <a:t>The Afghan government </a:t>
            </a:r>
            <a:r>
              <a:rPr lang="en-US" sz="1600" dirty="0" smtClean="0">
                <a:latin typeface="Myriad Pro"/>
              </a:rPr>
              <a:t>is not able to keep up with the demand </a:t>
            </a:r>
          </a:p>
          <a:p>
            <a:pPr marL="457200" lvl="1" indent="0"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sz="1600" b="1" dirty="0" smtClean="0">
                <a:latin typeface="Myriad Pro"/>
              </a:rPr>
              <a:t>— </a:t>
            </a:r>
            <a:r>
              <a:rPr lang="en-US" sz="1600" dirty="0" smtClean="0">
                <a:latin typeface="Myriad Pro"/>
              </a:rPr>
              <a:t>School hours are reduced by 40%; school days are divided into 2 to 3 shifts </a:t>
            </a:r>
          </a:p>
          <a:p>
            <a:pPr marL="457200" lvl="1" indent="0">
              <a:spcBef>
                <a:spcPct val="0"/>
              </a:spcBef>
              <a:spcAft>
                <a:spcPts val="1400"/>
              </a:spcAft>
              <a:buFontTx/>
              <a:buNone/>
            </a:pPr>
            <a:r>
              <a:rPr lang="en-US" sz="1600" b="1" dirty="0" smtClean="0">
                <a:latin typeface="Myriad Pro"/>
              </a:rPr>
              <a:t>— </a:t>
            </a:r>
            <a:r>
              <a:rPr lang="en-US" sz="1600" dirty="0" smtClean="0">
                <a:latin typeface="Myriad Pro"/>
              </a:rPr>
              <a:t>Teacher to student ratio is 1: 90</a:t>
            </a:r>
          </a:p>
          <a:p>
            <a:pPr marL="0" indent="0">
              <a:spcBef>
                <a:spcPct val="0"/>
              </a:spcBef>
              <a:spcAft>
                <a:spcPts val="1400"/>
              </a:spcAft>
              <a:buFontTx/>
              <a:buNone/>
            </a:pPr>
            <a:r>
              <a:rPr lang="en-US" sz="1600" b="1" dirty="0" smtClean="0">
                <a:solidFill>
                  <a:srgbClr val="1D4F80"/>
                </a:solidFill>
                <a:latin typeface="Myriad Pro"/>
              </a:rPr>
              <a:t>AFN </a:t>
            </a:r>
            <a:r>
              <a:rPr lang="en-US" sz="1600" b="1" dirty="0" smtClean="0">
                <a:latin typeface="Myriad Pro"/>
              </a:rPr>
              <a:t>works with local educators</a:t>
            </a:r>
            <a:r>
              <a:rPr lang="en-US" sz="1600" dirty="0" smtClean="0">
                <a:latin typeface="Myriad Pro"/>
              </a:rPr>
              <a:t> to improve education opportunities</a:t>
            </a:r>
          </a:p>
          <a:p>
            <a:pPr marL="0" indent="0">
              <a:spcBef>
                <a:spcPct val="0"/>
              </a:spcBef>
              <a:spcAft>
                <a:spcPts val="1400"/>
              </a:spcAft>
              <a:buFontTx/>
              <a:buNone/>
            </a:pPr>
            <a:endParaRPr lang="en-US" sz="1600" dirty="0" smtClean="0">
              <a:latin typeface="Myriad Pro"/>
            </a:endParaRPr>
          </a:p>
        </p:txBody>
      </p:sp>
      <p:pic>
        <p:nvPicPr>
          <p:cNvPr id="33796" name="Picture 1028" descr="D:\Personal\AFN\images\AFN cir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904" y="1560096"/>
            <a:ext cx="762000" cy="746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763000" cy="4800600"/>
          </a:xfrm>
        </p:spPr>
        <p:txBody>
          <a:bodyPr/>
          <a:lstStyle/>
          <a:p>
            <a:pPr marL="687388" indent="-687388" defTabSz="1138238">
              <a:buSzPct val="200000"/>
              <a:buFontTx/>
              <a:buBlip>
                <a:blip r:embed="rId2"/>
              </a:buBlip>
            </a:pPr>
            <a:r>
              <a:rPr lang="en-US" sz="2800" dirty="0" smtClean="0">
                <a:solidFill>
                  <a:srgbClr val="1D4F80"/>
                </a:solidFill>
                <a:latin typeface="Myriad Pro"/>
              </a:rPr>
              <a:t>Khurasan </a:t>
            </a:r>
            <a:r>
              <a:rPr lang="en-US" sz="2800" dirty="0" smtClean="0">
                <a:solidFill>
                  <a:srgbClr val="404040"/>
                </a:solidFill>
                <a:latin typeface="Myriad Pro"/>
              </a:rPr>
              <a:t>Learning Centers</a:t>
            </a:r>
          </a:p>
          <a:p>
            <a:pPr marL="1309688" lvl="1" indent="-277813" defTabSz="1138238"/>
            <a:r>
              <a:rPr lang="en-US" sz="1600" dirty="0" smtClean="0">
                <a:latin typeface="Myriad Pro"/>
              </a:rPr>
              <a:t>Provides math, science, English, and college prep courses for 7th-12</a:t>
            </a:r>
            <a:r>
              <a:rPr lang="en-US" sz="1600" baseline="30000" dirty="0" smtClean="0">
                <a:latin typeface="Myriad Pro"/>
              </a:rPr>
              <a:t>th</a:t>
            </a:r>
            <a:r>
              <a:rPr lang="en-US" sz="1600" dirty="0" smtClean="0">
                <a:latin typeface="Myriad Pro"/>
              </a:rPr>
              <a:t> graders</a:t>
            </a:r>
          </a:p>
          <a:p>
            <a:pPr marL="1309688" lvl="1" indent="-277813" defTabSz="1138238">
              <a:spcAft>
                <a:spcPts val="1200"/>
              </a:spcAft>
            </a:pPr>
            <a:r>
              <a:rPr lang="en-US" sz="1600" dirty="0" smtClean="0">
                <a:latin typeface="Myriad Pro"/>
              </a:rPr>
              <a:t>Combined, our learning centers annually serve nearly 500 girls and 250 boys</a:t>
            </a:r>
          </a:p>
          <a:p>
            <a:pPr marL="687388" indent="-687388" defTabSz="1138238">
              <a:buSzPct val="200000"/>
              <a:buFontTx/>
              <a:buBlip>
                <a:blip r:embed="rId2"/>
              </a:buBlip>
            </a:pPr>
            <a:r>
              <a:rPr lang="en-US" sz="2800" dirty="0" smtClean="0">
                <a:solidFill>
                  <a:srgbClr val="1D4F80"/>
                </a:solidFill>
                <a:latin typeface="Myriad Pro"/>
              </a:rPr>
              <a:t>Women</a:t>
            </a:r>
            <a:r>
              <a:rPr lang="en-US" altLang="en-US" sz="2800" dirty="0" smtClean="0">
                <a:solidFill>
                  <a:srgbClr val="1D4F80"/>
                </a:solidFill>
                <a:latin typeface="Myriad Pro"/>
              </a:rPr>
              <a:t>’</a:t>
            </a:r>
            <a:r>
              <a:rPr lang="en-US" altLang="ja-JP" sz="2800" dirty="0" smtClean="0">
                <a:solidFill>
                  <a:srgbClr val="1D4F80"/>
                </a:solidFill>
                <a:latin typeface="Myriad Pro"/>
              </a:rPr>
              <a:t>s </a:t>
            </a:r>
            <a:r>
              <a:rPr lang="en-US" altLang="ja-JP" sz="2800" dirty="0" smtClean="0">
                <a:solidFill>
                  <a:srgbClr val="404040"/>
                </a:solidFill>
                <a:latin typeface="Myriad Pro"/>
              </a:rPr>
              <a:t>Literacy Classes</a:t>
            </a:r>
          </a:p>
          <a:p>
            <a:pPr marL="1309688" lvl="1" indent="-277813" defTabSz="1138238"/>
            <a:r>
              <a:rPr lang="en-US" sz="1600" dirty="0" smtClean="0">
                <a:latin typeface="Myriad Pro"/>
              </a:rPr>
              <a:t>Designed to help women—especially widows—learn reading, writing, basic math</a:t>
            </a:r>
          </a:p>
          <a:p>
            <a:pPr marL="1309688" lvl="1" indent="-277813" defTabSz="1138238"/>
            <a:r>
              <a:rPr lang="en-US" sz="1600" dirty="0" smtClean="0">
                <a:latin typeface="Myriad Pro"/>
              </a:rPr>
              <a:t>They create handicrafts which generate funds that are used to buy rice, flour, oil, sugar, and other household items that support their families</a:t>
            </a:r>
          </a:p>
          <a:p>
            <a:pPr marL="1309688" lvl="1" indent="-277813" defTabSz="1138238">
              <a:spcAft>
                <a:spcPts val="1200"/>
              </a:spcAft>
            </a:pPr>
            <a:r>
              <a:rPr lang="en-US" sz="1600" dirty="0" smtClean="0">
                <a:latin typeface="Myriad Pro"/>
              </a:rPr>
              <a:t>80 women participate each year in the program held at two locations</a:t>
            </a:r>
          </a:p>
          <a:p>
            <a:pPr marL="687388" indent="-687388" defTabSz="1138238">
              <a:buSzPct val="200000"/>
              <a:buFontTx/>
              <a:buBlip>
                <a:blip r:embed="rId2"/>
              </a:buBlip>
            </a:pPr>
            <a:r>
              <a:rPr lang="en-US" sz="2800" dirty="0" smtClean="0">
                <a:solidFill>
                  <a:srgbClr val="1D4F80"/>
                </a:solidFill>
                <a:latin typeface="Myriad Pro"/>
              </a:rPr>
              <a:t>Scholarship </a:t>
            </a:r>
            <a:r>
              <a:rPr lang="en-US" sz="2800" dirty="0" smtClean="0">
                <a:solidFill>
                  <a:srgbClr val="404040"/>
                </a:solidFill>
                <a:latin typeface="Myriad Pro"/>
              </a:rPr>
              <a:t>Program</a:t>
            </a:r>
          </a:p>
          <a:p>
            <a:pPr marL="1309688" lvl="1" indent="-277813" defTabSz="1138238"/>
            <a:r>
              <a:rPr lang="en-US" sz="1600" dirty="0" smtClean="0">
                <a:latin typeface="Myriad Pro"/>
              </a:rPr>
              <a:t>University education is just a </a:t>
            </a:r>
            <a:r>
              <a:rPr lang="en-US" altLang="ja-JP" sz="1600" dirty="0" smtClean="0">
                <a:latin typeface="Myriad Pro"/>
              </a:rPr>
              <a:t>dream for most Afghan youth</a:t>
            </a:r>
          </a:p>
          <a:p>
            <a:pPr marL="1309688" lvl="1" indent="-277813" defTabSz="1138238"/>
            <a:r>
              <a:rPr lang="en-US" sz="1600" dirty="0" smtClean="0">
                <a:latin typeface="Myriad Pro"/>
              </a:rPr>
              <a:t>AFN provides scholarship to achieve these dreams</a:t>
            </a:r>
          </a:p>
          <a:p>
            <a:pPr marL="1309688" lvl="1" indent="-277813" defTabSz="1138238"/>
            <a:r>
              <a:rPr lang="en-US" sz="1600" dirty="0" smtClean="0">
                <a:latin typeface="Myriad Pro"/>
              </a:rPr>
              <a:t>We currently have 16 girls and 4 boys receiving the financial support they need </a:t>
            </a:r>
            <a:br>
              <a:rPr lang="en-US" sz="1600" dirty="0" smtClean="0">
                <a:latin typeface="Myriad Pro"/>
              </a:rPr>
            </a:br>
            <a:r>
              <a:rPr lang="en-US" sz="1600" dirty="0" smtClean="0">
                <a:latin typeface="Myriad Pro"/>
              </a:rPr>
              <a:t>to attend university to reach their goal of becoming educated and successful</a:t>
            </a:r>
          </a:p>
          <a:p>
            <a:pPr marL="1309688" lvl="1" indent="-277813" defTabSz="1138238">
              <a:buFontTx/>
              <a:buNone/>
            </a:pPr>
            <a:endParaRPr lang="en-US" sz="2400" dirty="0" smtClean="0">
              <a:latin typeface="Myriad Pro"/>
            </a:endParaRPr>
          </a:p>
          <a:p>
            <a:pPr marL="687388" indent="-687388" defTabSz="1138238">
              <a:buFontTx/>
              <a:buNone/>
            </a:pPr>
            <a:r>
              <a:rPr lang="en-US" sz="2800" dirty="0" smtClean="0">
                <a:latin typeface="Myriad Pro"/>
              </a:rPr>
              <a:t>	</a:t>
            </a:r>
          </a:p>
          <a:p>
            <a:pPr marL="687388" indent="-687388" defTabSz="1138238">
              <a:buFontTx/>
              <a:buNone/>
            </a:pPr>
            <a:endParaRPr lang="en-US" dirty="0" smtClean="0">
              <a:latin typeface="Myriad Pro"/>
            </a:endParaRPr>
          </a:p>
        </p:txBody>
      </p:sp>
      <p:sp>
        <p:nvSpPr>
          <p:cNvPr id="34818" name="Title 1"/>
          <p:cNvSpPr txBox="1">
            <a:spLocks/>
          </p:cNvSpPr>
          <p:nvPr/>
        </p:nvSpPr>
        <p:spPr bwMode="auto">
          <a:xfrm>
            <a:off x="533400" y="228600"/>
            <a:ext cx="838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sz="4400" dirty="0">
                <a:solidFill>
                  <a:srgbClr val="1D4F80"/>
                </a:solidFill>
                <a:latin typeface="Century Gothic" pitchFamily="34" charset="0"/>
              </a:rPr>
              <a:t>AFN </a:t>
            </a:r>
            <a:r>
              <a:rPr lang="en-US" sz="4400" dirty="0">
                <a:solidFill>
                  <a:srgbClr val="404040"/>
                </a:solidFill>
                <a:latin typeface="Century Gothic" pitchFamily="34" charset="0"/>
              </a:rPr>
              <a:t>Educational Programs</a:t>
            </a:r>
            <a:endParaRPr lang="en-US" sz="4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763000" cy="1066800"/>
          </a:xfrm>
        </p:spPr>
        <p:txBody>
          <a:bodyPr/>
          <a:lstStyle/>
          <a:p>
            <a:pPr eaLnBrk="1" hangingPunct="1"/>
            <a:r>
              <a:rPr lang="en-US" sz="3800" dirty="0" smtClean="0">
                <a:solidFill>
                  <a:srgbClr val="1D4F80"/>
                </a:solidFill>
                <a:latin typeface="Century Gothic" pitchFamily="34" charset="0"/>
              </a:rPr>
              <a:t>Khurasan</a:t>
            </a:r>
            <a:r>
              <a:rPr lang="en-US" sz="3800" dirty="0" smtClean="0">
                <a:latin typeface="Century Gothic" pitchFamily="34" charset="0"/>
              </a:rPr>
              <a:t> Learning Centers for Girls</a:t>
            </a:r>
          </a:p>
        </p:txBody>
      </p:sp>
      <p:sp>
        <p:nvSpPr>
          <p:cNvPr id="35843" name="Rectangle 1"/>
          <p:cNvSpPr>
            <a:spLocks noChangeArrowheads="1"/>
          </p:cNvSpPr>
          <p:nvPr/>
        </p:nvSpPr>
        <p:spPr bwMode="auto">
          <a:xfrm>
            <a:off x="4419600" y="1412875"/>
            <a:ext cx="45720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b="1" dirty="0">
                <a:latin typeface="Myriad Pro"/>
              </a:rPr>
              <a:t>In 2006, </a:t>
            </a:r>
            <a:r>
              <a:rPr lang="en-US" sz="1600" dirty="0">
                <a:latin typeface="Myriad Pro"/>
              </a:rPr>
              <a:t>the year before the first KLC opened, </a:t>
            </a:r>
            <a:br>
              <a:rPr lang="en-US" sz="1600" dirty="0">
                <a:latin typeface="Myriad Pro"/>
              </a:rPr>
            </a:br>
            <a:r>
              <a:rPr lang="en-US" sz="1600" dirty="0">
                <a:latin typeface="Myriad Pro"/>
              </a:rPr>
              <a:t>only one girl in our district of Ghazni was accepted to university</a:t>
            </a:r>
          </a:p>
          <a:p>
            <a:pPr>
              <a:spcAft>
                <a:spcPts val="1200"/>
              </a:spcAft>
            </a:pPr>
            <a:r>
              <a:rPr lang="en-US" sz="1600" b="1" dirty="0">
                <a:latin typeface="Myriad Pro"/>
              </a:rPr>
              <a:t>In 2011, </a:t>
            </a:r>
            <a:r>
              <a:rPr lang="en-US" sz="1600" dirty="0">
                <a:latin typeface="Myriad Pro"/>
              </a:rPr>
              <a:t>all 84 senior girls from the KLC passed </a:t>
            </a:r>
            <a:r>
              <a:rPr lang="en-US" sz="1600" dirty="0" smtClean="0">
                <a:latin typeface="Myriad Pro"/>
              </a:rPr>
              <a:t/>
            </a:r>
            <a:br>
              <a:rPr lang="en-US" sz="1600" dirty="0" smtClean="0">
                <a:latin typeface="Myriad Pro"/>
              </a:rPr>
            </a:br>
            <a:r>
              <a:rPr lang="en-US" sz="1600" dirty="0" smtClean="0">
                <a:latin typeface="Myriad Pro"/>
              </a:rPr>
              <a:t>the </a:t>
            </a:r>
            <a:r>
              <a:rPr lang="en-US" sz="1600" dirty="0">
                <a:latin typeface="Myriad Pro"/>
              </a:rPr>
              <a:t>university entrance exam</a:t>
            </a:r>
          </a:p>
          <a:p>
            <a:pPr>
              <a:spcAft>
                <a:spcPts val="1200"/>
              </a:spcAft>
            </a:pPr>
            <a:r>
              <a:rPr lang="en-US" sz="1600" b="1" dirty="0">
                <a:latin typeface="Myriad Pro"/>
              </a:rPr>
              <a:t>KLC centers </a:t>
            </a:r>
            <a:r>
              <a:rPr lang="en-US" sz="1600" dirty="0">
                <a:latin typeface="Myriad Pro"/>
              </a:rPr>
              <a:t>are open 6 days a week, year round</a:t>
            </a:r>
          </a:p>
          <a:p>
            <a:r>
              <a:rPr lang="en-US" sz="1600" b="1" dirty="0">
                <a:latin typeface="Myriad Pro"/>
              </a:rPr>
              <a:t>Learning centers </a:t>
            </a:r>
            <a:r>
              <a:rPr lang="en-US" sz="1600" dirty="0">
                <a:latin typeface="Myriad Pro"/>
              </a:rPr>
              <a:t>are well established and are supported by the community</a:t>
            </a:r>
          </a:p>
          <a:p>
            <a:pPr marL="635000" lvl="1" indent="-290513">
              <a:buFontTx/>
              <a:buChar char="–"/>
            </a:pPr>
            <a:r>
              <a:rPr lang="en-US" sz="1400" dirty="0">
                <a:latin typeface="Myriad Pro"/>
              </a:rPr>
              <a:t>Teachers donate personal time</a:t>
            </a:r>
          </a:p>
          <a:p>
            <a:pPr marL="635000" lvl="1" indent="-290513">
              <a:buFontTx/>
              <a:buChar char="–"/>
            </a:pPr>
            <a:r>
              <a:rPr lang="en-US" sz="1400" dirty="0">
                <a:latin typeface="Myriad Pro"/>
              </a:rPr>
              <a:t>Community members donate resources</a:t>
            </a:r>
          </a:p>
          <a:p>
            <a:pPr marL="635000" lvl="1" indent="-290513">
              <a:spcAft>
                <a:spcPts val="1200"/>
              </a:spcAft>
              <a:buFontTx/>
              <a:buChar char="–"/>
            </a:pPr>
            <a:r>
              <a:rPr lang="en-US" sz="1400" dirty="0">
                <a:latin typeface="Myriad Pro"/>
              </a:rPr>
              <a:t>Parents help with fixing the roof or buying  </a:t>
            </a:r>
            <a:r>
              <a:rPr lang="en-US" sz="1400" dirty="0" smtClean="0">
                <a:latin typeface="Myriad Pro"/>
              </a:rPr>
              <a:t/>
            </a:r>
            <a:br>
              <a:rPr lang="en-US" sz="1400" dirty="0" smtClean="0">
                <a:latin typeface="Myriad Pro"/>
              </a:rPr>
            </a:br>
            <a:r>
              <a:rPr lang="en-US" sz="1400" dirty="0" smtClean="0">
                <a:latin typeface="Myriad Pro"/>
              </a:rPr>
              <a:t>extra </a:t>
            </a:r>
            <a:r>
              <a:rPr lang="en-US" sz="1400" dirty="0">
                <a:latin typeface="Myriad Pro"/>
              </a:rPr>
              <a:t>wood for heaters</a:t>
            </a:r>
          </a:p>
          <a:p>
            <a:r>
              <a:rPr lang="en-US" sz="1600" b="1" dirty="0">
                <a:latin typeface="Myriad Pro"/>
              </a:rPr>
              <a:t>Dedicated to their education,</a:t>
            </a:r>
            <a:r>
              <a:rPr lang="en-US" sz="1600" dirty="0">
                <a:latin typeface="Myriad Pro"/>
              </a:rPr>
              <a:t> some girls walk up to 1.5 hours each way to get to our centers</a:t>
            </a:r>
          </a:p>
        </p:txBody>
      </p:sp>
      <p:pic>
        <p:nvPicPr>
          <p:cNvPr id="2" name="Picture 1" descr="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800" y="1489909"/>
            <a:ext cx="3632200" cy="293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Rectangle 1030"/>
          <p:cNvSpPr>
            <a:spLocks noChangeArrowheads="1"/>
          </p:cNvSpPr>
          <p:nvPr/>
        </p:nvSpPr>
        <p:spPr bwMode="auto">
          <a:xfrm>
            <a:off x="609600" y="1295400"/>
            <a:ext cx="3276600" cy="4459288"/>
          </a:xfrm>
          <a:prstGeom prst="rect">
            <a:avLst/>
          </a:prstGeom>
          <a:gradFill rotWithShape="0">
            <a:gsLst>
              <a:gs pos="0">
                <a:srgbClr val="6CA5DE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788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06513"/>
            <a:ext cx="3276600" cy="310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38600" y="1295400"/>
            <a:ext cx="4724400" cy="5029200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ts val="1400"/>
              </a:spcAft>
              <a:buFontTx/>
              <a:buNone/>
            </a:pPr>
            <a:r>
              <a:rPr lang="en-US" sz="2800" dirty="0" smtClean="0">
                <a:solidFill>
                  <a:srgbClr val="1D4F80"/>
                </a:solidFill>
                <a:latin typeface="Myriad Pro"/>
                <a:ea typeface="Myriad Pro"/>
                <a:cs typeface="Myriad Pro"/>
              </a:rPr>
              <a:t>Why Boys?</a:t>
            </a:r>
          </a:p>
          <a:p>
            <a:pPr marL="0" indent="0"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sz="1600" b="1" dirty="0" smtClean="0">
                <a:latin typeface="Myriad Pro"/>
                <a:ea typeface="Myriad Pro"/>
                <a:cs typeface="Myriad Pro"/>
              </a:rPr>
              <a:t>Parents of the girls </a:t>
            </a:r>
            <a:r>
              <a:rPr lang="en-US" sz="1600" dirty="0" smtClean="0">
                <a:latin typeface="Myriad Pro"/>
                <a:ea typeface="Myriad Pro"/>
                <a:cs typeface="Myriad Pro"/>
              </a:rPr>
              <a:t>who attend the KLC, asked us to create a learning center for boys too</a:t>
            </a:r>
          </a:p>
          <a:p>
            <a:pPr marL="0" indent="0">
              <a:spcBef>
                <a:spcPct val="0"/>
              </a:spcBef>
              <a:spcAft>
                <a:spcPts val="1400"/>
              </a:spcAft>
              <a:buFontTx/>
              <a:buNone/>
            </a:pPr>
            <a:r>
              <a:rPr lang="en-US" sz="1600" b="1" dirty="0" smtClean="0">
                <a:latin typeface="Myriad Pro"/>
                <a:ea typeface="Myriad Pro"/>
                <a:cs typeface="Myriad Pro"/>
              </a:rPr>
              <a:t>In a nation</a:t>
            </a:r>
            <a:r>
              <a:rPr lang="en-US" sz="1600" dirty="0" smtClean="0">
                <a:latin typeface="Myriad Pro"/>
                <a:ea typeface="Myriad Pro"/>
                <a:cs typeface="Myriad Pro"/>
              </a:rPr>
              <a:t> with 40% of the populations under the age of 14, boys can’t be ignored</a:t>
            </a:r>
          </a:p>
          <a:p>
            <a:pPr marL="0" indent="0">
              <a:spcBef>
                <a:spcPct val="0"/>
              </a:spcBef>
              <a:spcAft>
                <a:spcPts val="1400"/>
              </a:spcAft>
              <a:buFontTx/>
              <a:buNone/>
            </a:pPr>
            <a:r>
              <a:rPr lang="en-US" sz="1600" b="1" dirty="0" smtClean="0">
                <a:solidFill>
                  <a:srgbClr val="1D4F80"/>
                </a:solidFill>
                <a:latin typeface="Myriad Pro"/>
                <a:ea typeface="Myriad Pro"/>
                <a:cs typeface="Myriad Pro"/>
              </a:rPr>
              <a:t>AFN</a:t>
            </a:r>
            <a:r>
              <a:rPr lang="en-US" sz="1600" dirty="0" smtClean="0">
                <a:latin typeface="Myriad Pro"/>
                <a:ea typeface="Myriad Pro"/>
                <a:cs typeface="Myriad Pro"/>
              </a:rPr>
              <a:t> is one of the few organizations who is also helping Afghan boys</a:t>
            </a:r>
          </a:p>
          <a:p>
            <a:pPr marL="0" indent="0">
              <a:spcBef>
                <a:spcPct val="0"/>
              </a:spcBef>
              <a:spcAft>
                <a:spcPts val="1400"/>
              </a:spcAft>
              <a:buFontTx/>
              <a:buNone/>
            </a:pPr>
            <a:r>
              <a:rPr lang="en-US" sz="1600" b="1" dirty="0" smtClean="0">
                <a:latin typeface="Myriad Pro"/>
                <a:ea typeface="Myriad Pro"/>
                <a:cs typeface="Myriad Pro"/>
              </a:rPr>
              <a:t>Established in April 2010,  </a:t>
            </a:r>
            <a:r>
              <a:rPr lang="en-US" sz="1600" dirty="0" smtClean="0">
                <a:latin typeface="Myriad Pro"/>
                <a:ea typeface="Myriad Pro"/>
                <a:cs typeface="Myriad Pro"/>
              </a:rPr>
              <a:t>the boys learning center was immediately filled to capacity</a:t>
            </a:r>
          </a:p>
          <a:p>
            <a:pPr marL="0" indent="0">
              <a:spcBef>
                <a:spcPct val="0"/>
              </a:spcBef>
              <a:spcAft>
                <a:spcPts val="1400"/>
              </a:spcAft>
              <a:buFontTx/>
              <a:buNone/>
            </a:pPr>
            <a:r>
              <a:rPr lang="en-US" sz="1600" b="1" dirty="0" smtClean="0">
                <a:latin typeface="Myriad Pro"/>
                <a:ea typeface="Myriad Pro"/>
                <a:cs typeface="Myriad Pro"/>
              </a:rPr>
              <a:t>In 2011, </a:t>
            </a:r>
            <a:r>
              <a:rPr lang="en-US" sz="1600" dirty="0" smtClean="0">
                <a:latin typeface="Myriad Pro"/>
                <a:ea typeface="Myriad Pro"/>
                <a:cs typeface="Myriad Pro"/>
              </a:rPr>
              <a:t>all 35 senior boys from the KLC passed the university entrance exams </a:t>
            </a:r>
          </a:p>
          <a:p>
            <a:pPr marL="0" indent="0">
              <a:spcBef>
                <a:spcPct val="0"/>
              </a:spcBef>
              <a:spcAft>
                <a:spcPts val="1400"/>
              </a:spcAft>
              <a:buFontTx/>
              <a:buNone/>
            </a:pPr>
            <a:endParaRPr lang="en-US" sz="1600" dirty="0" smtClean="0">
              <a:latin typeface="Myriad Pro"/>
              <a:ea typeface="Myriad Pro"/>
              <a:cs typeface="Myriad Pro"/>
            </a:endParaRPr>
          </a:p>
          <a:p>
            <a:pPr marL="0" indent="0">
              <a:spcBef>
                <a:spcPct val="0"/>
              </a:spcBef>
              <a:spcAft>
                <a:spcPts val="1400"/>
              </a:spcAft>
              <a:buFontTx/>
              <a:buNone/>
            </a:pPr>
            <a:endParaRPr lang="en-US" sz="1600" dirty="0" smtClean="0">
              <a:latin typeface="Myriad Pro"/>
              <a:ea typeface="Myriad Pro"/>
              <a:cs typeface="Myriad Pro"/>
            </a:endParaRPr>
          </a:p>
          <a:p>
            <a:pPr marL="0" indent="0">
              <a:spcBef>
                <a:spcPct val="0"/>
              </a:spcBef>
              <a:spcAft>
                <a:spcPts val="1400"/>
              </a:spcAft>
              <a:buFontTx/>
              <a:buNone/>
            </a:pPr>
            <a:endParaRPr lang="en-US" sz="1600" dirty="0" smtClean="0">
              <a:latin typeface="Myriad Pro"/>
              <a:ea typeface="Myriad Pro"/>
              <a:cs typeface="Myriad Pro"/>
            </a:endParaRPr>
          </a:p>
          <a:p>
            <a:pPr marL="0" indent="0">
              <a:spcBef>
                <a:spcPct val="0"/>
              </a:spcBef>
              <a:spcAft>
                <a:spcPts val="1400"/>
              </a:spcAft>
              <a:buFontTx/>
              <a:buNone/>
            </a:pPr>
            <a:endParaRPr lang="en-US" sz="1600" dirty="0" smtClean="0">
              <a:latin typeface="Myriad Pro"/>
              <a:ea typeface="Myriad Pro"/>
              <a:cs typeface="Myriad Pro"/>
            </a:endParaRPr>
          </a:p>
        </p:txBody>
      </p:sp>
      <p:sp>
        <p:nvSpPr>
          <p:cNvPr id="37891" name="Rectangle 2"/>
          <p:cNvSpPr txBox="1">
            <a:spLocks noChangeArrowheads="1"/>
          </p:cNvSpPr>
          <p:nvPr/>
        </p:nvSpPr>
        <p:spPr bwMode="auto">
          <a:xfrm>
            <a:off x="381000" y="304800"/>
            <a:ext cx="876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800" dirty="0">
                <a:solidFill>
                  <a:srgbClr val="1D4F80"/>
                </a:solidFill>
                <a:latin typeface="Century Gothic" pitchFamily="34" charset="0"/>
              </a:rPr>
              <a:t>Khurasan</a:t>
            </a:r>
            <a:r>
              <a:rPr lang="en-US" sz="3800" dirty="0">
                <a:solidFill>
                  <a:schemeClr val="tx2"/>
                </a:solidFill>
                <a:latin typeface="Century Gothic" pitchFamily="34" charset="0"/>
              </a:rPr>
              <a:t> Learning Centers for Boys</a:t>
            </a:r>
          </a:p>
        </p:txBody>
      </p:sp>
      <p:sp>
        <p:nvSpPr>
          <p:cNvPr id="37893" name="Text Box 1029"/>
          <p:cNvSpPr txBox="1">
            <a:spLocks noChangeArrowheads="1"/>
          </p:cNvSpPr>
          <p:nvPr/>
        </p:nvSpPr>
        <p:spPr bwMode="auto">
          <a:xfrm>
            <a:off x="381000" y="4413250"/>
            <a:ext cx="3657600" cy="136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30000"/>
              </a:lnSpc>
              <a:spcAft>
                <a:spcPts val="500"/>
              </a:spcAft>
            </a:pPr>
            <a:r>
              <a:rPr lang="en-US" sz="1600" dirty="0">
                <a:latin typeface="Myanmar MN"/>
              </a:rPr>
              <a:t>“Only educated men with jobs and self-esteem will rise to support their women and girls</a:t>
            </a:r>
            <a:r>
              <a:rPr lang="en-US" sz="1600" dirty="0" smtClean="0">
                <a:latin typeface="Myanmar MN"/>
              </a:rPr>
              <a:t>.</a:t>
            </a:r>
            <a:r>
              <a:rPr lang="en-US" sz="1600" i="1" dirty="0" smtClean="0">
                <a:latin typeface="Myanmar MN"/>
              </a:rPr>
              <a:t>”</a:t>
            </a:r>
            <a:br>
              <a:rPr lang="en-US" sz="1600" i="1" dirty="0" smtClean="0">
                <a:latin typeface="Myanmar MN"/>
              </a:rPr>
            </a:br>
            <a:r>
              <a:rPr lang="en-US" sz="1600" i="1" dirty="0" smtClean="0">
                <a:latin typeface="Myanmar MN"/>
              </a:rPr>
              <a:t> </a:t>
            </a:r>
            <a:r>
              <a:rPr lang="en-US" sz="1600" i="1" dirty="0" err="1">
                <a:latin typeface="Myanmar MN"/>
              </a:rPr>
              <a:t>Humaira</a:t>
            </a:r>
            <a:r>
              <a:rPr lang="en-US" sz="1600" i="1" dirty="0">
                <a:latin typeface="Myanmar MN"/>
              </a:rPr>
              <a:t> </a:t>
            </a:r>
            <a:r>
              <a:rPr lang="en-US" sz="1600" i="1" dirty="0" err="1">
                <a:latin typeface="Myanmar MN"/>
              </a:rPr>
              <a:t>Ghilzai</a:t>
            </a:r>
            <a:r>
              <a:rPr lang="en-US" sz="1600" i="1" dirty="0">
                <a:latin typeface="Myanmar MN"/>
              </a:rPr>
              <a:t>, AFN Co-</a:t>
            </a:r>
            <a:r>
              <a:rPr lang="en-US" sz="1600" i="1" dirty="0" smtClean="0">
                <a:latin typeface="Myanmar MN"/>
              </a:rPr>
              <a:t>founder</a:t>
            </a:r>
            <a:endParaRPr lang="en-US" sz="1600" i="1" dirty="0">
              <a:latin typeface="Myanmar M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18242</TotalTime>
  <Words>727</Words>
  <Application>Microsoft Office PowerPoint</Application>
  <PresentationFormat>On-screen Show (4:3)</PresentationFormat>
  <Paragraphs>127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Default Design</vt:lpstr>
      <vt:lpstr>Custom Design</vt:lpstr>
      <vt:lpstr>Slide 1</vt:lpstr>
      <vt:lpstr> Educating Children and Empowering Women Growing the Future of Afghanistan’s Next Generation  </vt:lpstr>
      <vt:lpstr>What We Do</vt:lpstr>
      <vt:lpstr>Why Afghanistan?</vt:lpstr>
      <vt:lpstr>Slide 5</vt:lpstr>
      <vt:lpstr>“Education is the most powerful weapon which you can use to change the world.”                                                                                                        ― Nelson Mandela</vt:lpstr>
      <vt:lpstr>Slide 7</vt:lpstr>
      <vt:lpstr>Khurasan Learning Centers for Girls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Our students are the seeds that will grow the future of Afghanistan’s next generation</vt:lpstr>
      <vt:lpstr>Thank You</vt:lpstr>
    </vt:vector>
  </TitlesOfParts>
  <Company>AlterEgo Networks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Afghanistan Past, Present and Future</dc:title>
  <dc:creator>Administrator</dc:creator>
  <cp:lastModifiedBy>John Bortner</cp:lastModifiedBy>
  <cp:revision>345</cp:revision>
  <dcterms:created xsi:type="dcterms:W3CDTF">2009-05-26T16:30:00Z</dcterms:created>
  <dcterms:modified xsi:type="dcterms:W3CDTF">2012-03-01T15:12:36Z</dcterms:modified>
</cp:coreProperties>
</file>