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49" r:id="rId1"/>
  </p:sldMasterIdLst>
  <p:notesMasterIdLst>
    <p:notesMasterId r:id="rId39"/>
  </p:notesMasterIdLst>
  <p:handoutMasterIdLst>
    <p:handoutMasterId r:id="rId40"/>
  </p:handoutMasterIdLst>
  <p:sldIdLst>
    <p:sldId id="288" r:id="rId2"/>
    <p:sldId id="256" r:id="rId3"/>
    <p:sldId id="261" r:id="rId4"/>
    <p:sldId id="257" r:id="rId5"/>
    <p:sldId id="312" r:id="rId6"/>
    <p:sldId id="313" r:id="rId7"/>
    <p:sldId id="315" r:id="rId8"/>
    <p:sldId id="258" r:id="rId9"/>
    <p:sldId id="266" r:id="rId10"/>
    <p:sldId id="268" r:id="rId11"/>
    <p:sldId id="271" r:id="rId12"/>
    <p:sldId id="273" r:id="rId13"/>
    <p:sldId id="275" r:id="rId14"/>
    <p:sldId id="269" r:id="rId15"/>
    <p:sldId id="270" r:id="rId16"/>
    <p:sldId id="265" r:id="rId17"/>
    <p:sldId id="274" r:id="rId18"/>
    <p:sldId id="279" r:id="rId19"/>
    <p:sldId id="283" r:id="rId20"/>
    <p:sldId id="282" r:id="rId21"/>
    <p:sldId id="322" r:id="rId22"/>
    <p:sldId id="316" r:id="rId23"/>
    <p:sldId id="284" r:id="rId24"/>
    <p:sldId id="278" r:id="rId25"/>
    <p:sldId id="285" r:id="rId26"/>
    <p:sldId id="281" r:id="rId27"/>
    <p:sldId id="291" r:id="rId28"/>
    <p:sldId id="300" r:id="rId29"/>
    <p:sldId id="321" r:id="rId30"/>
    <p:sldId id="319" r:id="rId31"/>
    <p:sldId id="317" r:id="rId32"/>
    <p:sldId id="318" r:id="rId33"/>
    <p:sldId id="323" r:id="rId34"/>
    <p:sldId id="325" r:id="rId35"/>
    <p:sldId id="324" r:id="rId36"/>
    <p:sldId id="311" r:id="rId37"/>
    <p:sldId id="289"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828"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F094703-FB66-49B5-A924-F72CBD5CD6E0}" type="datetime1">
              <a:rPr lang="en-US"/>
              <a:pPr/>
              <a:t>6/21/2013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7F423FB-64C0-44EF-B701-F769199270B9}" type="slidenum">
              <a:rPr lang="en-US"/>
              <a:pPr/>
              <a:t>‹#›</a:t>
            </a:fld>
            <a:endParaRPr lang="en-US"/>
          </a:p>
        </p:txBody>
      </p:sp>
    </p:spTree>
    <p:extLst>
      <p:ext uri="{BB962C8B-B14F-4D97-AF65-F5344CB8AC3E}">
        <p14:creationId xmlns:p14="http://schemas.microsoft.com/office/powerpoint/2010/main" val="3298000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defRPr>
            </a:lvl1pPr>
          </a:lstStyle>
          <a:p>
            <a:fld id="{922F9EBB-6530-452F-82C2-7C94A02E0C0B}" type="datetime1">
              <a:rPr lang="en-US"/>
              <a:pPr/>
              <a:t>6/21/2013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defRPr>
            </a:lvl1pPr>
          </a:lstStyle>
          <a:p>
            <a:fld id="{00AE15E0-9FF7-4357-A8A1-5187FD0CAECC}" type="slidenum">
              <a:rPr lang="en-US"/>
              <a:pPr/>
              <a:t>‹#›</a:t>
            </a:fld>
            <a:endParaRPr lang="en-US"/>
          </a:p>
        </p:txBody>
      </p:sp>
    </p:spTree>
    <p:extLst>
      <p:ext uri="{BB962C8B-B14F-4D97-AF65-F5344CB8AC3E}">
        <p14:creationId xmlns:p14="http://schemas.microsoft.com/office/powerpoint/2010/main" val="24553443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thomas.loc.gov/cgi-bin/bdquery/?&amp;Db=d112&amp;querybd=@FIELD(FLD004+@4((@1(Rep+Berman++Howard+L.))+0008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wand.org/our-work/women-and-security/national-action-plan-on-women-peace-and-security/"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en.wikipedia.org/wiki/Jirga" TargetMode="External"/><Relationship Id="rId5" Type="http://schemas.openxmlformats.org/officeDocument/2006/relationships/hyperlink" Target="http://schott.blogs.nytimes.com/2009/01/26/khooni-chowk/" TargetMode="External"/><Relationship Id="rId4" Type="http://schemas.openxmlformats.org/officeDocument/2006/relationships/hyperlink" Target="http://pncp.net/"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Good Afternoon! My name is Tanya Henderson, I am the new WPS Public Policy Director for WAND.  The policy area of Women, Peace and Security is rapidly growing around the globe, and over the past year, the U.S, has taken huge steps to ensuring that women are equal partners in all aspects of peace-building and conflict resolution. So I am so happy to have you all here today to discuss this critically important topic to establishing sustainable and just peace.</a:t>
            </a:r>
          </a:p>
          <a:p>
            <a:pPr eaLnBrk="1" hangingPunct="1"/>
            <a:endParaRPr lang="en-US" smtClean="0"/>
          </a:p>
          <a:p>
            <a:pPr eaLnBrk="1" hangingPunct="1"/>
            <a:r>
              <a:rPr lang="en-US" smtClean="0"/>
              <a:t>Before we begin, however, I would like to note that today is the 11</a:t>
            </a:r>
            <a:r>
              <a:rPr lang="en-US" baseline="30000" smtClean="0"/>
              <a:t>th</a:t>
            </a:r>
            <a:r>
              <a:rPr lang="en-US" smtClean="0"/>
              <a:t> Anniversary of 9/11…..</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72494CC6-D002-4F05-A706-5109A845D02C}" type="slidenum">
              <a:rPr lang="en-US" sz="1200">
                <a:latin typeface="Calibri" pitchFamily="-1" charset="0"/>
              </a:rPr>
              <a:pPr eaLnBrk="1" hangingPunct="1"/>
              <a:t>2</a:t>
            </a:fld>
            <a:endParaRPr lang="en-US" sz="1200">
              <a:latin typeface="Calibri"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Despite the crucial role women were playing to prevent and resolve conflict, they continued to be systematically marginalized during most peace negotiations. In the last two decades, women were less than 8% of the participants in key peace negotiations and less than 3% of the signatories of the resulting accords. Only 16 percent of agreements during this period mentioned women at all. Interestingly, in the 1990’s 50% of negotiated peace agreements  didn’t make it to their 5</a:t>
            </a:r>
            <a:r>
              <a:rPr lang="en-US" baseline="30000" smtClean="0"/>
              <a:t>th</a:t>
            </a:r>
            <a:r>
              <a:rPr lang="en-US" smtClean="0"/>
              <a:t> Anniversary, and of the 39 conflicts in the last decade, 31 represent repeated cycles of violence with a disproportionate impact on women and children. </a:t>
            </a:r>
          </a:p>
          <a:p>
            <a:r>
              <a:rPr lang="en-US" smtClean="0"/>
              <a:t>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80AA5FF7-8B14-4535-9172-6FB3E78A91D6}" type="slidenum">
              <a:rPr lang="en-US" sz="1200">
                <a:latin typeface="Calibri" pitchFamily="-1" charset="0"/>
              </a:rPr>
              <a:pPr eaLnBrk="1" hangingPunct="1"/>
              <a:t>18</a:t>
            </a:fld>
            <a:endParaRPr lang="en-US" sz="1200">
              <a:latin typeface="Calibri"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**For example:</a:t>
            </a:r>
          </a:p>
          <a:p>
            <a:pPr eaLnBrk="1" hangingPunct="1">
              <a:spcBef>
                <a:spcPct val="0"/>
              </a:spcBef>
            </a:pPr>
            <a:endParaRPr lang="en-US" smtClean="0"/>
          </a:p>
          <a:p>
            <a:pPr eaLnBrk="1" hangingPunct="1">
              <a:spcBef>
                <a:spcPct val="0"/>
              </a:spcBef>
            </a:pPr>
            <a:r>
              <a:rPr lang="en-US" smtClean="0"/>
              <a:t>In Kosovo, women observed the growth of arms caches, but had no one to whom they could report their concerns. Similarly, women in Sierra Leone knew of plans to attack UN peacekeepers, but threats to their personal safety prevented them from relaying that information.</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E9DF941D-2491-4481-92E8-1F2772206BEA}" type="slidenum">
              <a:rPr lang="en-US" sz="1200">
                <a:latin typeface="Calibri" pitchFamily="-1" charset="0"/>
              </a:rPr>
              <a:pPr eaLnBrk="1" hangingPunct="1"/>
              <a:t>19</a:t>
            </a:fld>
            <a:endParaRPr lang="en-US" sz="1200">
              <a:latin typeface="Calibri"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49313" lvl="1" indent="-457200" eaLnBrk="1" hangingPunct="1">
              <a:spcBef>
                <a:spcPct val="0"/>
              </a:spcBef>
              <a:buFont typeface="Calibri" pitchFamily="-1" charset="0"/>
              <a:buAutoNum type="arabicPeriod"/>
            </a:pPr>
            <a:r>
              <a:rPr lang="en-US" smtClean="0"/>
              <a:t>**For example,</a:t>
            </a:r>
          </a:p>
          <a:p>
            <a:pPr marL="849313" lvl="1" indent="-457200" eaLnBrk="1" hangingPunct="1">
              <a:spcBef>
                <a:spcPct val="0"/>
              </a:spcBef>
              <a:buFontTx/>
              <a:buChar char="•"/>
            </a:pPr>
            <a:r>
              <a:rPr lang="en-US" smtClean="0"/>
              <a:t> In Northern Ireland,  women negotiators secured commitments in the 1998 Good Friday Agreement to involve young people and victims of violence in reconciliation; to accelerate the release and reintegration of political prisoners; and to ensure an integrated education system and integrated housing.</a:t>
            </a:r>
          </a:p>
          <a:p>
            <a:pPr marL="849313" lvl="1" indent="-457200" eaLnBrk="1" hangingPunct="1">
              <a:spcBef>
                <a:spcPct val="0"/>
              </a:spcBef>
              <a:buFontTx/>
              <a:buChar char="•"/>
            </a:pPr>
            <a:endParaRPr lang="en-US" smtClean="0"/>
          </a:p>
          <a:p>
            <a:pPr marL="849313" lvl="1" indent="-457200" eaLnBrk="1" hangingPunct="1">
              <a:spcBef>
                <a:spcPct val="0"/>
              </a:spcBef>
              <a:buFontTx/>
              <a:buChar char="•"/>
            </a:pPr>
            <a:r>
              <a:rPr lang="en-US" smtClean="0"/>
              <a:t> In the 1990s, Guatemalan women involved in negotiations to end a 36-year civil war secured important protections for labor and indigenous rights as well as guarantees of a balance in civilian and military power. They also enshrined commitments to women’s equal rights and participation in the peace accords.</a:t>
            </a:r>
          </a:p>
          <a:p>
            <a:pPr marL="849313" lvl="1" indent="-457200" eaLnBrk="1" hangingPunct="1">
              <a:spcBef>
                <a:spcPct val="0"/>
              </a:spcBef>
              <a:buFontTx/>
              <a:buChar char="•"/>
            </a:pPr>
            <a:endParaRPr lang="en-US" smtClean="0"/>
          </a:p>
          <a:p>
            <a:pPr marL="849313" lvl="1" indent="-457200" eaLnBrk="1" hangingPunct="1">
              <a:spcBef>
                <a:spcPct val="0"/>
              </a:spcBef>
              <a:buFontTx/>
              <a:buChar char="•"/>
            </a:pPr>
            <a:r>
              <a:rPr lang="en-US" smtClean="0"/>
              <a:t>Darfurian women, who provided gender expertise to African Union-mediated talks in 2005, shined a spotlight on the need to provide protection for the vulnerable and displaced and highlighted a wide range of critical gender concerns related to land rights and physical security. These women inserted critical issues into the talks that negotiators had previously ignored.</a:t>
            </a:r>
          </a:p>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93BD13DB-4B15-4D51-81A7-8CF12160967C}" type="slidenum">
              <a:rPr lang="en-US" sz="1200">
                <a:latin typeface="Calibri" pitchFamily="-1" charset="0"/>
              </a:rPr>
              <a:pPr eaLnBrk="1" hangingPunct="1"/>
              <a:t>20</a:t>
            </a:fld>
            <a:endParaRPr lang="en-US" sz="1200">
              <a:latin typeface="Calibri"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227B5D86-5922-4DF4-B03D-0EBD79744C60}" type="slidenum">
              <a:rPr lang="en-US" sz="1200">
                <a:latin typeface="Calibri" pitchFamily="-1" charset="0"/>
              </a:rPr>
              <a:pPr eaLnBrk="1" hangingPunct="1"/>
              <a:t>21</a:t>
            </a:fld>
            <a:endParaRPr lang="en-US" sz="1200">
              <a:latin typeface="Calibri"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sz="900" smtClean="0"/>
          </a:p>
          <a:p>
            <a:pPr eaLnBrk="1" hangingPunct="1">
              <a:lnSpc>
                <a:spcPct val="80000"/>
              </a:lnSpc>
              <a:spcBef>
                <a:spcPct val="0"/>
              </a:spcBef>
            </a:pPr>
            <a:r>
              <a:rPr lang="en-US" sz="900" b="1" smtClean="0"/>
              <a:t>Resolution 1820?</a:t>
            </a:r>
            <a:r>
              <a:rPr lang="en-US" sz="900" smtClean="0"/>
              <a:t/>
            </a:r>
            <a:br>
              <a:rPr lang="en-US" sz="900" smtClean="0"/>
            </a:br>
            <a:r>
              <a:rPr lang="en-US" sz="900" smtClean="0"/>
              <a:t>Passed in 2008, Resolution 1820 recognizes that conflict-related sexual violence is a tactic of warfare, and calls for the training of troops on preventing and responding to sexual violence, deployment of more women to peace operations, and enforcement of zero-tolerance policies for peacekeepers with regards to acts of sexual exploitation or abuse.</a:t>
            </a:r>
          </a:p>
          <a:p>
            <a:pPr eaLnBrk="1" hangingPunct="1">
              <a:lnSpc>
                <a:spcPct val="80000"/>
              </a:lnSpc>
              <a:spcBef>
                <a:spcPct val="0"/>
              </a:spcBef>
            </a:pPr>
            <a:r>
              <a:rPr lang="en-US" sz="900" b="1" smtClean="0"/>
              <a:t>Resolution 1888?</a:t>
            </a:r>
            <a:r>
              <a:rPr lang="en-US" sz="900" smtClean="0"/>
              <a:t/>
            </a:r>
            <a:br>
              <a:rPr lang="en-US" sz="900" smtClean="0"/>
            </a:br>
            <a:r>
              <a:rPr lang="en-US" sz="900" smtClean="0"/>
              <a:t>Passed in 2009, Resolution 1888 strengthens the implementation of Resolution 1820 by calling for leadership to address conflict-related sexual violence, deployment of teams (military and gender experts) to critical conflict areas, and improved monitoring and reporting on conflict trends and perpetrators.</a:t>
            </a:r>
          </a:p>
          <a:p>
            <a:pPr eaLnBrk="1" hangingPunct="1">
              <a:lnSpc>
                <a:spcPct val="80000"/>
              </a:lnSpc>
              <a:spcBef>
                <a:spcPct val="0"/>
              </a:spcBef>
            </a:pPr>
            <a:r>
              <a:rPr lang="en-US" sz="900" smtClean="0"/>
              <a:t> </a:t>
            </a:r>
          </a:p>
          <a:p>
            <a:pPr eaLnBrk="1" hangingPunct="1">
              <a:lnSpc>
                <a:spcPct val="80000"/>
              </a:lnSpc>
              <a:spcBef>
                <a:spcPct val="0"/>
              </a:spcBef>
            </a:pPr>
            <a:r>
              <a:rPr lang="en-US" sz="900" b="1" smtClean="0"/>
              <a:t>Resolution 1960?</a:t>
            </a:r>
            <a:r>
              <a:rPr lang="en-US" sz="900" smtClean="0"/>
              <a:t/>
            </a:r>
            <a:br>
              <a:rPr lang="en-US" sz="900" smtClean="0"/>
            </a:br>
            <a:r>
              <a:rPr lang="en-US" sz="900" smtClean="0"/>
              <a:t>Passed in December 2010, Resolution 1960 calls for an end to sexual violence in armed conflict, particularly against women and girls, and provides measures aimed at ending impunity for perpetrators of sexual violence, including through sanctions and reporting measures.</a:t>
            </a:r>
          </a:p>
          <a:p>
            <a:pPr eaLnBrk="1" hangingPunct="1">
              <a:lnSpc>
                <a:spcPct val="80000"/>
              </a:lnSpc>
              <a:spcBef>
                <a:spcPct val="0"/>
              </a:spcBef>
            </a:pPr>
            <a:r>
              <a:rPr lang="en-US" sz="900" smtClean="0"/>
              <a:t> </a:t>
            </a:r>
          </a:p>
          <a:p>
            <a:pPr eaLnBrk="1" hangingPunct="1">
              <a:lnSpc>
                <a:spcPct val="80000"/>
              </a:lnSpc>
              <a:spcBef>
                <a:spcPct val="0"/>
              </a:spcBef>
            </a:pPr>
            <a:endParaRPr lang="en-US" sz="900" smtClean="0"/>
          </a:p>
          <a:p>
            <a:pPr eaLnBrk="1" hangingPunct="1">
              <a:lnSpc>
                <a:spcPct val="80000"/>
              </a:lnSpc>
              <a:spcBef>
                <a:spcPct val="0"/>
              </a:spcBef>
            </a:pPr>
            <a:r>
              <a:rPr lang="en-US" sz="900" b="1" smtClean="0"/>
              <a:t>The United States , As a major donor </a:t>
            </a:r>
            <a:r>
              <a:rPr lang="en-US" sz="900" smtClean="0"/>
              <a:t>to conflict affected countries, as a contributor of armed forces, and as a mediator and stakeholder in international peace and conflict negotiations, the U.S. holds a leadership role under SCR1325.</a:t>
            </a:r>
          </a:p>
          <a:p>
            <a:pPr eaLnBrk="1" hangingPunct="1">
              <a:lnSpc>
                <a:spcPct val="80000"/>
              </a:lnSpc>
              <a:spcBef>
                <a:spcPct val="0"/>
              </a:spcBef>
            </a:pPr>
            <a:endParaRPr lang="en-US" sz="900" smtClean="0"/>
          </a:p>
          <a:p>
            <a:pPr eaLnBrk="1" hangingPunct="1">
              <a:lnSpc>
                <a:spcPct val="80000"/>
              </a:lnSpc>
              <a:spcBef>
                <a:spcPct val="0"/>
              </a:spcBef>
            </a:pPr>
            <a:endParaRPr lang="en-US" sz="900" smtClean="0"/>
          </a:p>
          <a:p>
            <a:pPr eaLnBrk="1" hangingPunct="1">
              <a:lnSpc>
                <a:spcPct val="80000"/>
              </a:lnSpc>
              <a:spcBef>
                <a:spcPct val="0"/>
              </a:spcBef>
            </a:pPr>
            <a:r>
              <a:rPr lang="en-US" sz="900" smtClean="0"/>
              <a:t>**</a:t>
            </a:r>
            <a:r>
              <a:rPr lang="en-US" sz="900" b="1" smtClean="0">
                <a:solidFill>
                  <a:srgbClr val="8EB4E3"/>
                </a:solidFill>
              </a:rPr>
              <a:t>Resolution 1889?</a:t>
            </a:r>
            <a:r>
              <a:rPr lang="en-US" sz="900" smtClean="0">
                <a:solidFill>
                  <a:srgbClr val="8EB4E3"/>
                </a:solidFill>
              </a:rPr>
              <a:t/>
            </a:r>
            <a:br>
              <a:rPr lang="en-US" sz="900" smtClean="0">
                <a:solidFill>
                  <a:srgbClr val="8EB4E3"/>
                </a:solidFill>
              </a:rPr>
            </a:br>
            <a:r>
              <a:rPr lang="en-US" sz="900" smtClean="0">
                <a:solidFill>
                  <a:srgbClr val="8EB4E3"/>
                </a:solidFill>
              </a:rPr>
              <a:t>Passed in 2009, Resolution 1889 addresses obstacles to women’s participation in peace processes and calls for development of global indicators to track the implementation of Resolution 1325, and improvement of international and national responses to the needs of women in conflict and post-conflict settings.</a:t>
            </a:r>
          </a:p>
          <a:p>
            <a:pPr eaLnBrk="1" hangingPunct="1">
              <a:lnSpc>
                <a:spcPct val="80000"/>
              </a:lnSpc>
              <a:spcBef>
                <a:spcPct val="0"/>
              </a:spcBef>
            </a:pPr>
            <a:r>
              <a:rPr lang="en-US" sz="900" smtClean="0"/>
              <a:t> </a:t>
            </a:r>
          </a:p>
          <a:p>
            <a:pPr eaLnBrk="1" hangingPunct="1">
              <a:lnSpc>
                <a:spcPct val="80000"/>
              </a:lnSpc>
              <a:spcBef>
                <a:spcPct val="0"/>
              </a:spcBef>
            </a:pPr>
            <a:endParaRPr lang="en-US" sz="900" smtClean="0"/>
          </a:p>
          <a:p>
            <a:pPr eaLnBrk="1" hangingPunct="1">
              <a:lnSpc>
                <a:spcPct val="80000"/>
              </a:lnSpc>
              <a:spcBef>
                <a:spcPct val="0"/>
              </a:spcBef>
            </a:pPr>
            <a:endParaRPr lang="en-US" sz="90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B3C22554-AF79-4AA6-B74D-C9BBB984261E}" type="slidenum">
              <a:rPr lang="en-US" sz="1200">
                <a:latin typeface="Calibri" pitchFamily="-1" charset="0"/>
              </a:rPr>
              <a:pPr eaLnBrk="1" hangingPunct="1"/>
              <a:t>22</a:t>
            </a:fld>
            <a:endParaRPr lang="en-US" sz="1200">
              <a:latin typeface="Calibri"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39AC15DA-4719-4018-ADDF-831315C09C2E}" type="slidenum">
              <a:rPr lang="en-US" sz="1200">
                <a:latin typeface="Calibri" pitchFamily="-1" charset="0"/>
              </a:rPr>
              <a:pPr eaLnBrk="1" hangingPunct="1"/>
              <a:t>24</a:t>
            </a:fld>
            <a:endParaRPr lang="en-US" sz="1200">
              <a:latin typeface="Calibri"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There are now 42 countries in the world that have a National Action Plan</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A03619FD-E665-46F9-AA0A-37FE1F4C84F7}" type="slidenum">
              <a:rPr lang="en-US" sz="1200">
                <a:latin typeface="Calibri" pitchFamily="-1" charset="0"/>
              </a:rPr>
              <a:pPr eaLnBrk="1" hangingPunct="1"/>
              <a:t>25</a:t>
            </a:fld>
            <a:endParaRPr lang="en-US" sz="1200">
              <a:latin typeface="Calibri"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engagement and protection of women as agents of peace and stability will be </a:t>
            </a:r>
            <a:r>
              <a:rPr lang="en-US" b="1" smtClean="0"/>
              <a:t>central to the United States’ efforts to promote security, prevent, respond to, and resolve conflict, and rebuild societies.</a:t>
            </a:r>
          </a:p>
          <a:p>
            <a:pPr eaLnBrk="1" hangingPunct="1"/>
            <a:endParaRPr lang="en-US" b="1" smtClean="0"/>
          </a:p>
          <a:p>
            <a:pPr eaLnBrk="1" hangingPunct="1"/>
            <a:r>
              <a:rPr lang="en-US" smtClean="0"/>
              <a:t>1. By building on the goals for gender integration described in the United States National Security Strategy and the Quadrennial Diplomacy and Development Review, the United States’ efforts on Women, Peace, and Security will </a:t>
            </a:r>
            <a:r>
              <a:rPr lang="en-US" b="1" smtClean="0"/>
              <a:t>complement and enhance existing initiatives to advance gender equality and women’s empowerment, ensure respect for human rights, and address the needs of vulnerable populations in crisis and conflict environments.</a:t>
            </a:r>
            <a:endParaRPr lang="en-US" smtClean="0"/>
          </a:p>
          <a:p>
            <a:pPr eaLnBrk="1" hangingPunct="1"/>
            <a:endParaRPr lang="en-US" b="1" smtClean="0"/>
          </a:p>
          <a:p>
            <a:pPr eaLnBrk="1" hangingPunct="1"/>
            <a:r>
              <a:rPr lang="en-US" b="1" smtClean="0"/>
              <a:t>2.  Marginialized groups identified in the NAP include:  youth, ethnic, racial or religious minorities, persons with disabilities, displaced persons and indigenous peoples, lesbian, gay, bisexual and transgender (LGBT) individuals, and people from all socioeconomic strata.</a:t>
            </a:r>
          </a:p>
          <a:p>
            <a:pPr eaLnBrk="1" hangingPunct="1"/>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75C0D66B-61E2-4DA9-9137-4D4F7CD4427B}" type="slidenum">
              <a:rPr lang="en-US" sz="1200">
                <a:latin typeface="Calibri" pitchFamily="-1" charset="0"/>
              </a:rPr>
              <a:pPr eaLnBrk="1" hangingPunct="1"/>
              <a:t>26</a:t>
            </a:fld>
            <a:endParaRPr lang="en-US" sz="1200">
              <a:latin typeface="Calibri"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CEEC614E-C9FE-4CBC-8F39-5BACBE5EA76F}" type="slidenum">
              <a:rPr lang="en-US" sz="1200">
                <a:latin typeface="Calibri" pitchFamily="-1" charset="0"/>
              </a:rPr>
              <a:pPr eaLnBrk="1" hangingPunct="1"/>
              <a:t>27</a:t>
            </a:fld>
            <a:endParaRPr lang="en-US" sz="1200">
              <a:latin typeface="Calibri" pitchFamily="-1" charset="0"/>
            </a:endParaRPr>
          </a:p>
        </p:txBody>
      </p:sp>
      <p:sp>
        <p:nvSpPr>
          <p:cNvPr id="6041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p:txBody>
          <a:bodyPr wrap="square" numCol="1" anchor="t" anchorCtr="0" compatLnSpc="1">
            <a:prstTxWarp prst="textNoShape">
              <a:avLst/>
            </a:prstTxWarp>
          </a:bodyPr>
          <a:lstStyle/>
          <a:p>
            <a:pPr marL="228600" indent="-228600" eaLnBrk="1" hangingPunct="1">
              <a:spcBef>
                <a:spcPct val="0"/>
              </a:spcBef>
            </a:pPr>
            <a:r>
              <a:rPr lang="en-US" sz="800" b="1" smtClean="0">
                <a:latin typeface="Verdana" pitchFamily="-1" charset="0"/>
              </a:rPr>
              <a:t>A. National Integration and Institutionalization: </a:t>
            </a:r>
            <a:r>
              <a:rPr lang="en-US" sz="800" b="1" smtClean="0">
                <a:solidFill>
                  <a:srgbClr val="FF0000"/>
                </a:solidFill>
              </a:rPr>
              <a:t>Outcomes include: </a:t>
            </a:r>
          </a:p>
          <a:p>
            <a:pPr marL="228600" indent="-228600" eaLnBrk="1" hangingPunct="1">
              <a:lnSpc>
                <a:spcPct val="80000"/>
              </a:lnSpc>
              <a:buFont typeface="Lucida Sans Unicode" pitchFamily="-1" charset="0"/>
              <a:buAutoNum type="arabicPeriod"/>
            </a:pPr>
            <a:r>
              <a:rPr lang="en-US" sz="800" smtClean="0"/>
              <a:t>Establish policy frameworks to achieve gender equality and empowerment in ALL diplomatic, development and defense work</a:t>
            </a:r>
          </a:p>
          <a:p>
            <a:pPr marL="228600" indent="-228600" eaLnBrk="1" hangingPunct="1">
              <a:lnSpc>
                <a:spcPct val="80000"/>
              </a:lnSpc>
              <a:buFont typeface="Lucida Sans Unicode" pitchFamily="-1" charset="0"/>
              <a:buAutoNum type="arabicPeriod"/>
            </a:pPr>
            <a:r>
              <a:rPr lang="en-US" sz="800" smtClean="0"/>
              <a:t>Through gender sensitivity trainings, enhance staff capacity for applying gender responsive approach at ALL levels.</a:t>
            </a:r>
          </a:p>
          <a:p>
            <a:pPr marL="228600" indent="-228600" eaLnBrk="1" hangingPunct="1">
              <a:lnSpc>
                <a:spcPct val="80000"/>
              </a:lnSpc>
              <a:buFont typeface="Lucida Sans Unicode" pitchFamily="-1" charset="0"/>
              <a:buAutoNum type="arabicPeriod"/>
            </a:pPr>
            <a:r>
              <a:rPr lang="en-US" sz="800" smtClean="0"/>
              <a:t>Establish mechanisms for accountability and implementation of gender-related policies.</a:t>
            </a:r>
          </a:p>
          <a:p>
            <a:pPr marL="228600" indent="-228600" eaLnBrk="1" hangingPunct="1">
              <a:lnSpc>
                <a:spcPct val="80000"/>
              </a:lnSpc>
              <a:buFont typeface="Lucida Sans Unicode" pitchFamily="-1" charset="0"/>
              <a:buAutoNum type="arabicPeriod"/>
            </a:pPr>
            <a:r>
              <a:rPr lang="en-US" sz="800" smtClean="0"/>
              <a:t>Establish processes to evaluate and learn from WPS initiatives. </a:t>
            </a:r>
          </a:p>
          <a:p>
            <a:pPr marL="228600" indent="-228600" eaLnBrk="1" hangingPunct="1">
              <a:lnSpc>
                <a:spcPct val="80000"/>
              </a:lnSpc>
              <a:buFont typeface="Lucida Sans Unicode" pitchFamily="-1" charset="0"/>
              <a:buAutoNum type="arabicPeriod"/>
            </a:pPr>
            <a:endParaRPr lang="en-US" sz="800" smtClean="0"/>
          </a:p>
          <a:p>
            <a:pPr marL="228600" indent="-228600" eaLnBrk="1" hangingPunct="1">
              <a:lnSpc>
                <a:spcPct val="80000"/>
              </a:lnSpc>
              <a:buFont typeface="Lucida Sans Unicode" pitchFamily="-1" charset="0"/>
              <a:buNone/>
            </a:pPr>
            <a:r>
              <a:rPr lang="en-US" sz="800" b="1" smtClean="0"/>
              <a:t>B. Participation: Outcomes include:</a:t>
            </a:r>
            <a:endParaRPr lang="en-US" sz="800" b="1" smtClean="0">
              <a:solidFill>
                <a:srgbClr val="FF0000"/>
              </a:solidFill>
            </a:endParaRPr>
          </a:p>
          <a:p>
            <a:pPr marL="228600" indent="-228600" eaLnBrk="1" hangingPunct="1">
              <a:lnSpc>
                <a:spcPct val="90000"/>
              </a:lnSpc>
              <a:buFont typeface="Lucida Sans Unicode" pitchFamily="-1" charset="0"/>
              <a:buAutoNum type="arabicPeriod"/>
            </a:pPr>
            <a:r>
              <a:rPr lang="en-US" sz="800" smtClean="0"/>
              <a:t>More women are effectively engaged in peace negotiations, security initiatives, conflict prevention, peace-building (including formal and informal processes) and decision making during all phases of conflict prevention and resolution, and transition.</a:t>
            </a:r>
          </a:p>
          <a:p>
            <a:pPr marL="228600" indent="-228600" eaLnBrk="1" hangingPunct="1">
              <a:lnSpc>
                <a:spcPct val="90000"/>
              </a:lnSpc>
              <a:buFont typeface="Lucida Sans Unicode" pitchFamily="-1" charset="0"/>
              <a:buAutoNum type="arabicPeriod"/>
            </a:pPr>
            <a:r>
              <a:rPr lang="en-US" sz="800" smtClean="0"/>
              <a:t>Laws, policies and practices in partner nations promote and strengthen gender equality at national and local levels.</a:t>
            </a:r>
          </a:p>
          <a:p>
            <a:pPr marL="228600" indent="-228600" eaLnBrk="1" hangingPunct="1">
              <a:lnSpc>
                <a:spcPct val="80000"/>
              </a:lnSpc>
              <a:buFont typeface="Lucida Sans Unicode" pitchFamily="-1" charset="0"/>
              <a:buNone/>
            </a:pPr>
            <a:endParaRPr lang="en-US" sz="800" smtClean="0"/>
          </a:p>
          <a:p>
            <a:pPr marL="228600" indent="-228600" eaLnBrk="1" hangingPunct="1">
              <a:spcBef>
                <a:spcPct val="0"/>
              </a:spcBef>
            </a:pPr>
            <a:r>
              <a:rPr lang="en-US" sz="800" smtClean="0">
                <a:latin typeface="Verdana" pitchFamily="-1" charset="0"/>
              </a:rPr>
              <a:t>C</a:t>
            </a:r>
            <a:r>
              <a:rPr lang="en-US" sz="800" b="1" smtClean="0">
                <a:latin typeface="Verdana" pitchFamily="-1" charset="0"/>
              </a:rPr>
              <a:t>. Protection From Violence: Outcomes include:</a:t>
            </a:r>
          </a:p>
          <a:p>
            <a:pPr marL="228600" indent="-228600" eaLnBrk="1" hangingPunct="1">
              <a:lnSpc>
                <a:spcPct val="80000"/>
              </a:lnSpc>
              <a:buFont typeface="Lucida Sans Unicode" pitchFamily="-1" charset="0"/>
              <a:buAutoNum type="arabicPeriod"/>
            </a:pPr>
            <a:r>
              <a:rPr lang="en-US" sz="800" smtClean="0"/>
              <a:t>Risks  of sexual and gender based violence (SGBV) in conflict-affected environments are </a:t>
            </a:r>
            <a:r>
              <a:rPr lang="en-US" sz="800" u="sng" smtClean="0"/>
              <a:t>decreased</a:t>
            </a:r>
            <a:r>
              <a:rPr lang="en-US" sz="800" smtClean="0"/>
              <a:t> through the </a:t>
            </a:r>
            <a:r>
              <a:rPr lang="en-US" sz="800" u="sng" smtClean="0"/>
              <a:t>increased capacity </a:t>
            </a:r>
            <a:r>
              <a:rPr lang="en-US" sz="800" smtClean="0"/>
              <a:t>of individuals, communities, and protection actors (peace-keeping forces, security personnel, ect.) to address the threats and vulnerability associated with SGBV.</a:t>
            </a:r>
          </a:p>
          <a:p>
            <a:pPr marL="228600" indent="-228600" eaLnBrk="1" hangingPunct="1">
              <a:lnSpc>
                <a:spcPct val="80000"/>
              </a:lnSpc>
              <a:buFont typeface="Lucida Sans Unicode" pitchFamily="-1" charset="0"/>
              <a:buAutoNum type="arabicPeriod"/>
            </a:pPr>
            <a:r>
              <a:rPr lang="en-US" sz="800" smtClean="0"/>
              <a:t>Laws, policies, and transitional justice and accountability mechanisms are implemented to combat exploitation, abuse, discrimination and violence against women and girls at national and local levels. </a:t>
            </a:r>
          </a:p>
          <a:p>
            <a:pPr marL="228600" indent="-228600" eaLnBrk="1" hangingPunct="1">
              <a:lnSpc>
                <a:spcPct val="80000"/>
              </a:lnSpc>
              <a:buFont typeface="Lucida Sans Unicode" pitchFamily="-1" charset="0"/>
              <a:buAutoNum type="arabicPeriod"/>
            </a:pPr>
            <a:r>
              <a:rPr lang="en-US" sz="800" smtClean="0">
                <a:solidFill>
                  <a:srgbClr val="000000"/>
                </a:solidFill>
              </a:rPr>
              <a:t> Interventions are improved to prevent and protect human trafficking victims and survivors, in conflict-affected areas.</a:t>
            </a:r>
          </a:p>
          <a:p>
            <a:pPr marL="228600" indent="-228600" eaLnBrk="1" hangingPunct="1">
              <a:buFont typeface="Wingdings 3" pitchFamily="-1" charset="2"/>
              <a:buNone/>
            </a:pPr>
            <a:r>
              <a:rPr lang="en-US" sz="800" smtClean="0">
                <a:solidFill>
                  <a:srgbClr val="000000"/>
                </a:solidFill>
              </a:rPr>
              <a:t>4.  Men and boys are better protected from SGBV, and are mobilized as partners in the prevention of SGBV. </a:t>
            </a:r>
          </a:p>
          <a:p>
            <a:pPr marL="228600" indent="-228600" eaLnBrk="1" hangingPunct="1">
              <a:spcBef>
                <a:spcPct val="0"/>
              </a:spcBef>
            </a:pPr>
            <a:endParaRPr lang="en-US" sz="800" b="1" smtClean="0">
              <a:latin typeface="Verdana" pitchFamily="-1" charset="0"/>
            </a:endParaRPr>
          </a:p>
          <a:p>
            <a:pPr marL="228600" indent="-228600" eaLnBrk="1" hangingPunct="1">
              <a:spcBef>
                <a:spcPct val="0"/>
              </a:spcBef>
            </a:pPr>
            <a:r>
              <a:rPr lang="en-US" sz="800" b="1" smtClean="0">
                <a:latin typeface="Verdana" pitchFamily="-1" charset="0"/>
              </a:rPr>
              <a:t>D. Conflict Prevention: Outcomes include:</a:t>
            </a:r>
          </a:p>
          <a:p>
            <a:pPr marL="228600" indent="-228600" eaLnBrk="1" hangingPunct="1">
              <a:lnSpc>
                <a:spcPct val="90000"/>
              </a:lnSpc>
              <a:buFont typeface="Lucida Sans Unicode" pitchFamily="-1" charset="0"/>
              <a:buAutoNum type="arabicPeriod"/>
            </a:pPr>
            <a:r>
              <a:rPr lang="en-US" sz="800" smtClean="0">
                <a:solidFill>
                  <a:srgbClr val="000000"/>
                </a:solidFill>
              </a:rPr>
              <a:t>Conflict early warning systems; (i.) include  gender specific data; (ii.) are responsive to SGBV; and (iii.) women actively participate in early warning preparedness and response initiatives.</a:t>
            </a:r>
          </a:p>
          <a:p>
            <a:pPr marL="228600" indent="-228600" eaLnBrk="1" hangingPunct="1">
              <a:lnSpc>
                <a:spcPct val="90000"/>
              </a:lnSpc>
              <a:buFont typeface="Lucida Sans Unicode" pitchFamily="-1" charset="0"/>
              <a:buAutoNum type="arabicPeriod"/>
            </a:pPr>
            <a:r>
              <a:rPr lang="en-US" sz="800" smtClean="0">
                <a:solidFill>
                  <a:srgbClr val="000000"/>
                </a:solidFill>
              </a:rPr>
              <a:t>Women and girls participate in economic recovery, and have increased access to healthcare and education services.</a:t>
            </a:r>
          </a:p>
          <a:p>
            <a:pPr marL="228600" indent="-228600" eaLnBrk="1" hangingPunct="1">
              <a:spcBef>
                <a:spcPct val="0"/>
              </a:spcBef>
            </a:pPr>
            <a:endParaRPr lang="en-US" sz="800" b="1" smtClean="0">
              <a:latin typeface="Verdana" pitchFamily="-1" charset="0"/>
            </a:endParaRPr>
          </a:p>
          <a:p>
            <a:pPr marL="228600" indent="-228600" eaLnBrk="1" hangingPunct="1">
              <a:spcBef>
                <a:spcPct val="0"/>
              </a:spcBef>
            </a:pPr>
            <a:r>
              <a:rPr lang="en-US" sz="800" b="1" smtClean="0">
                <a:latin typeface="Verdana" pitchFamily="-1" charset="0"/>
              </a:rPr>
              <a:t>E. Access to Relief and Recovery: Outcomes include:</a:t>
            </a:r>
          </a:p>
          <a:p>
            <a:pPr marL="228600" indent="-228600" eaLnBrk="1" hangingPunct="1">
              <a:lnSpc>
                <a:spcPct val="80000"/>
              </a:lnSpc>
              <a:buFont typeface="Lucida Sans Unicode" pitchFamily="-1" charset="0"/>
              <a:buAutoNum type="arabicPeriod"/>
            </a:pPr>
            <a:r>
              <a:rPr lang="en-US" sz="800" smtClean="0">
                <a:solidFill>
                  <a:srgbClr val="000000"/>
                </a:solidFill>
              </a:rPr>
              <a:t>Gender and protection issues are explicitly and systematically integrated and evaluated as part of response to crisis and disaster.</a:t>
            </a:r>
          </a:p>
          <a:p>
            <a:pPr marL="228600" indent="-228600" eaLnBrk="1" hangingPunct="1">
              <a:lnSpc>
                <a:spcPct val="80000"/>
              </a:lnSpc>
              <a:buFont typeface="Lucida Sans Unicode" pitchFamily="-1" charset="0"/>
              <a:buAutoNum type="arabicPeriod"/>
            </a:pPr>
            <a:r>
              <a:rPr lang="en-US" sz="800" smtClean="0">
                <a:solidFill>
                  <a:srgbClr val="000000"/>
                </a:solidFill>
              </a:rPr>
              <a:t>Relief and recovery assistance includes enhanced measures to prevent and respond to SGBV in conflict and post-conflict affected environments.</a:t>
            </a:r>
          </a:p>
          <a:p>
            <a:pPr marL="228600" indent="-228600" eaLnBrk="1" hangingPunct="1">
              <a:lnSpc>
                <a:spcPct val="80000"/>
              </a:lnSpc>
              <a:buFont typeface="Lucida Sans Unicode" pitchFamily="-1" charset="0"/>
              <a:buAutoNum type="arabicPeriod"/>
            </a:pPr>
            <a:r>
              <a:rPr lang="en-US" sz="800" smtClean="0">
                <a:solidFill>
                  <a:srgbClr val="000000"/>
                </a:solidFill>
              </a:rPr>
              <a:t>Reintegration and early recovery programs address the distinct needs of women and men.</a:t>
            </a:r>
          </a:p>
          <a:p>
            <a:pPr marL="228600" indent="-228600" eaLnBrk="1" hangingPunct="1">
              <a:spcBef>
                <a:spcPct val="0"/>
              </a:spcBef>
            </a:pPr>
            <a:endParaRPr lang="en-US" sz="800" smtClean="0">
              <a:latin typeface="Verdana"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sz="1100" smtClean="0"/>
          </a:p>
          <a:p>
            <a:pPr eaLnBrk="1" hangingPunct="1"/>
            <a:r>
              <a:rPr lang="en-US" sz="1100" smtClean="0"/>
              <a:t>Making U.S. NAP and WPS Policy into law would be necessary to ensure that “The engagement and protection of women as agents of peace and stability remain </a:t>
            </a:r>
            <a:r>
              <a:rPr lang="en-US" sz="1100" u="sng" smtClean="0"/>
              <a:t>central </a:t>
            </a:r>
            <a:r>
              <a:rPr lang="en-US" sz="1100" smtClean="0"/>
              <a:t>to the United States’ efforts to promote security, prevent, respond to, and resolve conflict, and rebuild societies.</a:t>
            </a:r>
          </a:p>
          <a:p>
            <a:pPr eaLnBrk="1" hangingPunct="1"/>
            <a:endParaRPr lang="en-US" sz="1100" smtClean="0"/>
          </a:p>
          <a:p>
            <a:pPr eaLnBrk="1" hangingPunct="1"/>
            <a:r>
              <a:rPr lang="en-US" sz="1100" smtClean="0"/>
              <a:t>Without implementing laws in place, a change in administration or even a change in the role of Secretary of State, could result in superficial commitments  from Govt. agencies to adhere to the policies and practices outlined in the NAP </a:t>
            </a:r>
          </a:p>
          <a:p>
            <a:pPr eaLnBrk="1" hangingPunct="1">
              <a:lnSpc>
                <a:spcPct val="80000"/>
              </a:lnSpc>
            </a:pPr>
            <a:endParaRPr lang="en-US" sz="1100" smtClean="0"/>
          </a:p>
          <a:p>
            <a:pPr eaLnBrk="1" hangingPunct="1">
              <a:lnSpc>
                <a:spcPct val="80000"/>
              </a:lnSpc>
            </a:pPr>
            <a:endParaRPr lang="en-US" sz="1100" smtClean="0">
              <a:hlinkClick r:id="rId3"/>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F745B2B1-4C09-4FD2-A8BC-6F6A9DB2A1F6}" type="slidenum">
              <a:rPr lang="en-US" sz="1200">
                <a:latin typeface="Calibri" pitchFamily="-1" charset="0"/>
              </a:rPr>
              <a:pPr eaLnBrk="1" hangingPunct="1"/>
              <a:t>28</a:t>
            </a:fld>
            <a:endParaRPr lang="en-US" sz="1200">
              <a:latin typeface="Calibri"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625C8417-274A-44C9-84B6-5066D4676989}" type="slidenum">
              <a:rPr lang="en-US" sz="1200">
                <a:latin typeface="Calibri" pitchFamily="-1" charset="0"/>
              </a:rPr>
              <a:pPr eaLnBrk="1" hangingPunct="1"/>
              <a:t>3</a:t>
            </a:fld>
            <a:endParaRPr lang="en-US" sz="1200">
              <a:latin typeface="Calibri"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WAND believes that in order to advance sustainable and concrete change and “paradigm shifts”, activism must be engaged at both a grass roots level (civil society, mobilized NGO’s direct service actors),  and at “grass tops level” where policy and decision makers are advocating for the needs of the base.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C68112B7-946F-457F-B6E7-5A8D4448E99E}" type="slidenum">
              <a:rPr lang="en-US" sz="1200">
                <a:latin typeface="Calibri" pitchFamily="-1" charset="0"/>
              </a:rPr>
              <a:pPr eaLnBrk="1" hangingPunct="1"/>
              <a:t>29</a:t>
            </a:fld>
            <a:endParaRPr lang="en-US" sz="1200">
              <a:latin typeface="Calibri"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6E777719-9B2A-4ED8-8F36-265F914BCACF}" type="slidenum">
              <a:rPr lang="en-US" sz="1200">
                <a:latin typeface="Calibri" pitchFamily="-1" charset="0"/>
              </a:rPr>
              <a:pPr eaLnBrk="1" hangingPunct="1"/>
              <a:t>30</a:t>
            </a:fld>
            <a:endParaRPr lang="en-US" sz="1200">
              <a:latin typeface="Calibri"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sz="1100" smtClean="0"/>
              <a:t>Last month, through a joint program of </a:t>
            </a:r>
            <a:r>
              <a:rPr lang="en-US" sz="1100" u="sng" smtClean="0">
                <a:hlinkClick r:id="rId3"/>
              </a:rPr>
              <a:t>Women’s Actions for New Directions (WAND)</a:t>
            </a:r>
            <a:r>
              <a:rPr lang="en-US" sz="1100" smtClean="0"/>
              <a:t> and the </a:t>
            </a:r>
            <a:r>
              <a:rPr lang="en-US" sz="1100" u="sng" smtClean="0">
                <a:hlinkClick r:id="rId4"/>
              </a:rPr>
              <a:t>EastWest Institute’s (EWI) Parliamentarian Network for Conflict Prevention,</a:t>
            </a:r>
            <a:r>
              <a:rPr lang="en-US" sz="1100" smtClean="0"/>
              <a:t> women political leaders from the west and the east came together as a coalition of global women political leaders committed to advancing peace : 16 women from the U.S. Afghanistan, Pakistan, Morroco, Tunisia, and Turkey met gathered in Ankara, Turkey to participate in a peer-to-peer exchange focused on dialogue, information sharing, and capacity building.  The purpose of this ongoing exchange program is to strengthen and promote the role of women as agents of change in political life, conflict prevention, and peace-building in the U.S. and around the world. Among the women, powerful stories were shared, policy goals were identified, and concrete outcomes were realized .</a:t>
            </a:r>
          </a:p>
          <a:p>
            <a:pPr>
              <a:lnSpc>
                <a:spcPct val="90000"/>
              </a:lnSpc>
            </a:pPr>
            <a:endParaRPr lang="en-US" sz="1100" smtClean="0"/>
          </a:p>
          <a:p>
            <a:pPr>
              <a:lnSpc>
                <a:spcPct val="90000"/>
              </a:lnSpc>
            </a:pPr>
            <a:r>
              <a:rPr lang="en-US" sz="1100" smtClean="0"/>
              <a:t>Outcomes include:</a:t>
            </a:r>
          </a:p>
          <a:p>
            <a:pPr>
              <a:lnSpc>
                <a:spcPct val="90000"/>
              </a:lnSpc>
            </a:pPr>
            <a:r>
              <a:rPr lang="en-US" sz="1100" smtClean="0"/>
              <a:t>All participants filled out a 15 page skills assessment identifying needs and areas of weakness in political leadership and capacity for the purpose of future training.</a:t>
            </a:r>
          </a:p>
          <a:p>
            <a:pPr>
              <a:lnSpc>
                <a:spcPct val="90000"/>
              </a:lnSpc>
            </a:pPr>
            <a:r>
              <a:rPr lang="en-US" sz="1100" smtClean="0"/>
              <a:t>Commitment to develop a 2-year strategic plan for the coalition.</a:t>
            </a:r>
          </a:p>
          <a:p>
            <a:pPr>
              <a:lnSpc>
                <a:spcPct val="90000"/>
              </a:lnSpc>
            </a:pPr>
            <a:r>
              <a:rPr lang="en-US" sz="1100" smtClean="0"/>
              <a:t>Identified key policy goals:</a:t>
            </a:r>
          </a:p>
          <a:p>
            <a:pPr lvl="1">
              <a:lnSpc>
                <a:spcPct val="90000"/>
              </a:lnSpc>
            </a:pPr>
            <a:r>
              <a:rPr lang="en-US" sz="1100" smtClean="0"/>
              <a:t>Protection of Afghan women following the 2014 withdrawal of U.S. troops.</a:t>
            </a:r>
          </a:p>
          <a:p>
            <a:pPr lvl="1">
              <a:lnSpc>
                <a:spcPct val="90000"/>
              </a:lnSpc>
            </a:pPr>
            <a:r>
              <a:rPr lang="en-US" sz="1100" smtClean="0"/>
              <a:t>Develop a Legislation Exchange between women Parliamentarains – specifically those drafting legislation within Sharia legal systems.</a:t>
            </a:r>
          </a:p>
          <a:p>
            <a:pPr>
              <a:lnSpc>
                <a:spcPct val="90000"/>
              </a:lnSpc>
            </a:pPr>
            <a:endParaRPr lang="en-US" sz="1100" smtClean="0"/>
          </a:p>
          <a:p>
            <a:pPr>
              <a:lnSpc>
                <a:spcPct val="90000"/>
              </a:lnSpc>
            </a:pPr>
            <a:r>
              <a:rPr lang="en-US" sz="1100" smtClean="0"/>
              <a:t>Most significantly was the heart-to-heart dialogue and understanding that was forged among the women. Exemplifying the importance of women in resolving conflict and building sustainable peace, former Pakistani Parliamentarian, Bushra Gohar, told the story of a 2009 incident in the Swat Valley region, where, Grain Chowk, one of the busiest community squares was renamed by the shopkeepers </a:t>
            </a:r>
            <a:r>
              <a:rPr lang="en-US" sz="1100" u="sng" smtClean="0">
                <a:hlinkClick r:id="rId5"/>
              </a:rPr>
              <a:t> Khooni Chowk</a:t>
            </a:r>
            <a:r>
              <a:rPr lang="en-US" sz="1100" smtClean="0"/>
              <a:t> (bloody square) because each day residents found four to five dead bodies, hung from poles or trees, butchered by the Taliban. When the local provincial government organized a peace </a:t>
            </a:r>
            <a:r>
              <a:rPr lang="en-US" sz="1100" u="sng" smtClean="0">
                <a:hlinkClick r:id="rId6"/>
              </a:rPr>
              <a:t>Jirga</a:t>
            </a:r>
            <a:r>
              <a:rPr lang="en-US" sz="1100" smtClean="0"/>
              <a:t> to address the violence, women political leaders were asked not to attend to avoid objections from religious leaders and Taliban supporters.  In response, the women leaders convened their own peace Jirga and demanded women’s participation in the decision making process and sought “an independent humanitarian commission to analyze the extent of devastation as a result of militancy and military operations in Swat” and recommended adequate compensation to the victims of violence. Over 600 women from throughout the Province participated in the Jirga despite death threats and threats of violence. The event was widely highlighted in the local newspapers and electronic media.  Political leaders took notice of women’s demands and the Women’s Parliamentary Caucus brought a resolution on the Swat Peace Process in the National Assembly which was passed unanimously. </a:t>
            </a:r>
          </a:p>
          <a:p>
            <a:pPr>
              <a:lnSpc>
                <a:spcPct val="90000"/>
              </a:lnSpc>
            </a:pPr>
            <a:endParaRPr lang="en-US" sz="1100" smtClean="0"/>
          </a:p>
          <a:p>
            <a:pPr>
              <a:lnSpc>
                <a:spcPct val="90000"/>
              </a:lnSpc>
            </a:pPr>
            <a:endParaRPr lang="en-US" sz="110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C428C581-B84C-4A64-996A-37CF02435BA0}" type="slidenum">
              <a:rPr lang="en-US" sz="1200">
                <a:latin typeface="Calibri" pitchFamily="-1" charset="0"/>
              </a:rPr>
              <a:pPr eaLnBrk="1" hangingPunct="1"/>
              <a:t>33</a:t>
            </a:fld>
            <a:endParaRPr lang="en-US" sz="1200">
              <a:latin typeface="Calibri"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700" smtClean="0"/>
              <a:t>WAND aims to comprehensively address the critical work needed to promote women’s security and rights in Afghanistan specifically following the expedited withdrawal of U.S. and international security forces.</a:t>
            </a:r>
          </a:p>
          <a:p>
            <a:pPr>
              <a:lnSpc>
                <a:spcPct val="80000"/>
              </a:lnSpc>
            </a:pPr>
            <a:r>
              <a:rPr lang="en-US" sz="700" b="1" smtClean="0"/>
              <a:t>The goals of WAND’s work to promote women’s security and rights in Afghanistan are:</a:t>
            </a:r>
            <a:endParaRPr lang="en-US" sz="700" smtClean="0"/>
          </a:p>
          <a:p>
            <a:pPr>
              <a:lnSpc>
                <a:spcPct val="80000"/>
              </a:lnSpc>
            </a:pPr>
            <a:r>
              <a:rPr lang="en-US" sz="700" smtClean="0"/>
              <a:t>Strengthen the role of women as agents of change in political life, conflict prevention, and peace-building in Afghanistan</a:t>
            </a:r>
          </a:p>
          <a:p>
            <a:pPr>
              <a:lnSpc>
                <a:spcPct val="80000"/>
              </a:lnSpc>
            </a:pPr>
            <a:r>
              <a:rPr lang="en-US" sz="700" smtClean="0"/>
              <a:t>Safeguard ongoing support and protection of the political, economic, and social gains made by Afghan women since the U.S. intervention in 2002</a:t>
            </a:r>
          </a:p>
          <a:p>
            <a:pPr>
              <a:lnSpc>
                <a:spcPct val="80000"/>
              </a:lnSpc>
            </a:pPr>
            <a:r>
              <a:rPr lang="en-US" sz="700" smtClean="0"/>
              <a:t>Ensure effective implementation of the United States’ National Action Plan on Women, Peace, and Security in all policies and programs relevant to U.S. / Afghan relations</a:t>
            </a:r>
          </a:p>
          <a:p>
            <a:pPr>
              <a:lnSpc>
                <a:spcPct val="80000"/>
              </a:lnSpc>
            </a:pPr>
            <a:r>
              <a:rPr lang="en-US" sz="700" smtClean="0"/>
              <a:t>Promote application of United Nations Security Council Resolution 1325 in Afghanistan</a:t>
            </a:r>
          </a:p>
          <a:p>
            <a:pPr>
              <a:lnSpc>
                <a:spcPct val="80000"/>
              </a:lnSpc>
            </a:pPr>
            <a:r>
              <a:rPr lang="en-US" sz="700" smtClean="0"/>
              <a:t>Identify and seek to build support for a comprehensive peace-building transition strategy in Afghanistan, with an emphasis on the impact on women, based on: (1) gradual demilitarization, (2) political reconciliation (3) an interim peacekeeping force, (4) sustained support for community-based development and human rights, and (5) a UN-managed diplomatic compact among neighboring states.  </a:t>
            </a:r>
          </a:p>
          <a:p>
            <a:pPr>
              <a:lnSpc>
                <a:spcPct val="80000"/>
              </a:lnSpc>
            </a:pPr>
            <a:r>
              <a:rPr lang="en-US" sz="700" smtClean="0"/>
              <a:t> </a:t>
            </a:r>
          </a:p>
          <a:p>
            <a:pPr>
              <a:lnSpc>
                <a:spcPct val="80000"/>
              </a:lnSpc>
            </a:pPr>
            <a:r>
              <a:rPr lang="en-US" sz="700" b="1" u="sng" smtClean="0"/>
              <a:t>Promoting Women’s Security and Rights in Afghanistan Project:</a:t>
            </a:r>
            <a:endParaRPr lang="en-US" sz="700" smtClean="0"/>
          </a:p>
          <a:p>
            <a:pPr>
              <a:lnSpc>
                <a:spcPct val="80000"/>
              </a:lnSpc>
            </a:pPr>
            <a:r>
              <a:rPr lang="en-US" sz="700" b="1" smtClean="0"/>
              <a:t> </a:t>
            </a:r>
            <a:endParaRPr lang="en-US" sz="600" smtClean="0"/>
          </a:p>
          <a:p>
            <a:pPr>
              <a:lnSpc>
                <a:spcPct val="80000"/>
              </a:lnSpc>
            </a:pPr>
            <a:r>
              <a:rPr lang="en-US" sz="700" b="1" u="sng" smtClean="0"/>
              <a:t>Dialogue, Information Exchange, and Trainings through Technology</a:t>
            </a:r>
            <a:r>
              <a:rPr lang="en-US" sz="700" b="1" smtClean="0"/>
              <a:t>:</a:t>
            </a:r>
            <a:endParaRPr lang="en-US" sz="700" smtClean="0"/>
          </a:p>
          <a:p>
            <a:pPr>
              <a:lnSpc>
                <a:spcPct val="80000"/>
              </a:lnSpc>
            </a:pPr>
            <a:r>
              <a:rPr lang="en-US" sz="700" smtClean="0"/>
              <a:t>WAND will use technology to hold </a:t>
            </a:r>
          </a:p>
          <a:p>
            <a:pPr>
              <a:lnSpc>
                <a:spcPct val="80000"/>
              </a:lnSpc>
            </a:pPr>
            <a:r>
              <a:rPr lang="en-US" sz="700" smtClean="0"/>
              <a:t>“face-to-face” dialogues between women lawmakers in the U.S. and women political leaders in conflict affected regions to nurture ongoing friendships and information exchange. Additionally, WAND will provide educational opportunities for activists, funders and community leaders through webinars, conference calls and other virtual tools, to broaden awareness and understanding of relevant WPS issues.</a:t>
            </a:r>
          </a:p>
          <a:p>
            <a:pPr>
              <a:lnSpc>
                <a:spcPct val="80000"/>
              </a:lnSpc>
            </a:pPr>
            <a:r>
              <a:rPr lang="en-US" sz="700" b="1" u="sng" smtClean="0"/>
              <a:t>WPS Clearing House -</a:t>
            </a:r>
            <a:r>
              <a:rPr lang="en-US" sz="700" u="sng" smtClean="0"/>
              <a:t> </a:t>
            </a:r>
            <a:r>
              <a:rPr lang="en-US" sz="700" b="1" u="sng" smtClean="0"/>
              <a:t>Toolkits and Policy Resources</a:t>
            </a:r>
            <a:r>
              <a:rPr lang="en-US" sz="700" b="1" smtClean="0"/>
              <a:t>:</a:t>
            </a:r>
            <a:r>
              <a:rPr lang="en-US" sz="700" smtClean="0"/>
              <a:t> </a:t>
            </a:r>
          </a:p>
          <a:p>
            <a:pPr>
              <a:lnSpc>
                <a:spcPct val="80000"/>
              </a:lnSpc>
            </a:pPr>
            <a:r>
              <a:rPr lang="en-US" sz="700" smtClean="0"/>
              <a:t>WAND will partner with leading research and policy institutions that work on WPS policy issues to disseminate critical research and data and create usable resources (toolkits) for congressional and administration leaders and WPS advocates.</a:t>
            </a:r>
          </a:p>
          <a:p>
            <a:pPr>
              <a:lnSpc>
                <a:spcPct val="80000"/>
              </a:lnSpc>
            </a:pPr>
            <a:r>
              <a:rPr lang="en-US" sz="700" smtClean="0"/>
              <a:t> </a:t>
            </a:r>
          </a:p>
          <a:p>
            <a:pPr lvl="1">
              <a:lnSpc>
                <a:spcPct val="80000"/>
              </a:lnSpc>
            </a:pPr>
            <a:r>
              <a:rPr lang="en-US" sz="700" b="1" smtClean="0"/>
              <a:t>WAND/EastWest Institute (EWI) Partnership: Advancing Women’s Global Leadership:  </a:t>
            </a:r>
            <a:r>
              <a:rPr lang="en-US" sz="700" smtClean="0"/>
              <a:t>Through 2013-2014, WAND will partner with EWI’s Parliamentarian Network for Conflict Prevention and/or  other similar situated NGO’s to host 2 peer-to-peer exchanges, one in the U.S. and one in the Western / Central Asian region, between U.S. women legislators (10-12) and women Parliamentarians  from Afghanistan (5-7), Pakistan (2-3), and the larger MENA region(3-4) for the purposes of: </a:t>
            </a:r>
            <a:r>
              <a:rPr lang="en-US" sz="600" smtClean="0"/>
              <a:t>Increasing the skills and leadership capacity of Afghan women Parliamentarians on matters of peace and security, including implementation of SCR1325; women and human rights; and democracy and governance.</a:t>
            </a:r>
          </a:p>
          <a:p>
            <a:pPr lvl="1">
              <a:lnSpc>
                <a:spcPct val="80000"/>
              </a:lnSpc>
            </a:pPr>
            <a:r>
              <a:rPr lang="en-US" sz="700" smtClean="0"/>
              <a:t>Expanding the network of global women political leaders who are fully informed and committed to promoting Afghan women’s security and rights within their own countries and governments.</a:t>
            </a:r>
          </a:p>
          <a:p>
            <a:pPr lvl="1">
              <a:lnSpc>
                <a:spcPct val="80000"/>
              </a:lnSpc>
            </a:pPr>
            <a:r>
              <a:rPr lang="en-US" sz="700" smtClean="0"/>
              <a:t>Developing advocacy goals for the group in relation to promoting and protecting the rights of women in Afghanistan.</a:t>
            </a:r>
          </a:p>
          <a:p>
            <a:pPr>
              <a:lnSpc>
                <a:spcPct val="80000"/>
              </a:lnSpc>
            </a:pPr>
            <a:endParaRPr lang="en-US" sz="70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A52122E6-37C8-4BC9-9CA8-25DF43D63AE4}" type="slidenum">
              <a:rPr lang="en-US" sz="1200">
                <a:latin typeface="Calibri" pitchFamily="-1" charset="0"/>
              </a:rPr>
              <a:pPr eaLnBrk="1" hangingPunct="1"/>
              <a:t>34</a:t>
            </a:fld>
            <a:endParaRPr lang="en-US" sz="1200">
              <a:latin typeface="Calibri"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U.S. women political leaders and women Parliamentarians will convene again in September 2013 as part of the WAND/WiLL  “Women At the Tables of Power” Biennial Conference. There they will participate in skill building trainings, develop a five-year strategic plan for their coalition of global women political leaders advancing peace, and bring their powerful message and political asks to the U.S. Congress.  For the women who participated in the Turkey exchange, many just articulated the great power and comfort in knowing that they were not alone in their pursuit of a safe and more peaceful world for all people.</a:t>
            </a:r>
          </a:p>
          <a:p>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FA11AFDD-4BDA-4854-A2E4-A4ECFC6D8346}" type="slidenum">
              <a:rPr lang="en-US" sz="1200">
                <a:latin typeface="Calibri" pitchFamily="-1" charset="0"/>
              </a:rPr>
              <a:pPr eaLnBrk="1" hangingPunct="1"/>
              <a:t>35</a:t>
            </a:fld>
            <a:endParaRPr lang="en-US" sz="1200">
              <a:latin typeface="Calibri"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F2A6431E-7718-4FDF-8F55-014D9E6B1BB9}" type="slidenum">
              <a:rPr lang="en-US" sz="1200">
                <a:latin typeface="Calibri" pitchFamily="-1" charset="0"/>
              </a:rPr>
              <a:pPr eaLnBrk="1" hangingPunct="1"/>
              <a:t>36</a:t>
            </a:fld>
            <a:endParaRPr lang="en-US" sz="1200">
              <a:latin typeface="Calibri"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Women, Peace and Security or “WPS” is an international policy agenda that promotes the equal participation of women in preventing conflict and securing peace, and protects women and girls from gender based violence, particularly sexual violence, during war and crisis. </a:t>
            </a:r>
          </a:p>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95330BD9-6719-4767-8AB3-EFD16329D613}" type="slidenum">
              <a:rPr lang="en-US" sz="1200">
                <a:latin typeface="Calibri" pitchFamily="-1" charset="0"/>
              </a:rPr>
              <a:pPr eaLnBrk="1" hangingPunct="1"/>
              <a:t>5</a:t>
            </a:fld>
            <a:endParaRPr lang="en-US" sz="1200">
              <a:latin typeface="Calibri"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smtClean="0"/>
              <a:t>The WPS Agenda is rooted in United Nations Security Council Resolution 1325 enacted in 2000 (UN SCR1325), and its 4 follow-up resolutions (1820, 1888, 1889, and 1960)</a:t>
            </a:r>
            <a:r>
              <a:rPr lang="en-US" b="1" smtClean="0"/>
              <a:t> </a:t>
            </a:r>
            <a:r>
              <a:rPr lang="en-US" smtClean="0"/>
              <a:t>which collectively seek to address the disproportionate impact of </a:t>
            </a:r>
            <a:r>
              <a:rPr lang="en-US" i="1" smtClean="0"/>
              <a:t>modern</a:t>
            </a:r>
            <a:r>
              <a:rPr lang="en-US" smtClean="0"/>
              <a:t> warfare on women and girls and the necessity of substantively including women, representing half the population, in all efforts to promote peace and security. </a:t>
            </a:r>
          </a:p>
          <a:p>
            <a:pPr>
              <a:lnSpc>
                <a:spcPct val="90000"/>
              </a:lnSpc>
            </a:pPr>
            <a:endParaRPr lang="en-US" smtClean="0"/>
          </a:p>
          <a:p>
            <a:pPr>
              <a:lnSpc>
                <a:spcPct val="90000"/>
              </a:lnSpc>
            </a:pPr>
            <a:r>
              <a:rPr lang="en-US" smtClean="0"/>
              <a:t>In the 1990’s, with the fall of the Soviet Union and an end to the Cold War, the nature of war began to shift. The rise in violent intra-state conflict concerning ethnic and religious identities, control of natural resources, and economic and political power resulted in systematic acts of terror against civilian populations from Bosnia to Rwanda and Latin America to Liberia. </a:t>
            </a:r>
          </a:p>
          <a:p>
            <a:pPr>
              <a:lnSpc>
                <a:spcPct val="90000"/>
              </a:lnSpc>
            </a:pPr>
            <a:r>
              <a:rPr lang="en-US" smtClean="0"/>
              <a:t> </a:t>
            </a:r>
          </a:p>
          <a:p>
            <a:pPr>
              <a:lnSpc>
                <a:spcPct val="90000"/>
              </a:lnSpc>
            </a:pPr>
            <a:r>
              <a:rPr lang="en-US" smtClean="0"/>
              <a:t>For women, the impact of this changing nature of warfare was devastatingly similar across all conflicts. According to statistics compiled by the World YWCA, 90percent of current war casualties are civilians, the majority of whom are women and children. Sexual violence, abduction for sexual slavery and for fighting, and forced displacement emerged as strategic new tactics of war.  </a:t>
            </a:r>
          </a:p>
          <a:p>
            <a:pPr>
              <a:lnSpc>
                <a:spcPct val="90000"/>
              </a:lnSpc>
            </a:pPr>
            <a:r>
              <a:rPr lang="en-US" smtClean="0"/>
              <a:t> </a:t>
            </a:r>
          </a:p>
          <a:p>
            <a:pPr>
              <a:lnSpc>
                <a:spcPct val="90000"/>
              </a:lnSpc>
            </a:pPr>
            <a:r>
              <a:rPr lang="en-US" smtClean="0"/>
              <a:t>Yet, within these same conflicts women were also emerging as critical actors of peace, mobilizing communities across religious and ethnic divides and using their social roles and networks to mitigate violence and mediate peace. </a:t>
            </a:r>
          </a:p>
          <a:p>
            <a:pPr>
              <a:lnSpc>
                <a:spcPct val="90000"/>
              </a:lnSpc>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6850D78C-2D39-46C8-A609-8F2FA8AF9F33}" type="slidenum">
              <a:rPr lang="en-US" sz="1200">
                <a:latin typeface="Calibri" pitchFamily="-1" charset="0"/>
              </a:rPr>
              <a:pPr eaLnBrk="1" hangingPunct="1"/>
              <a:t>6</a:t>
            </a:fld>
            <a:endParaRPr lang="en-US" sz="1200">
              <a:latin typeface="Calibri"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0713" lvl="1" eaLnBrk="1" hangingPunct="1">
              <a:spcBef>
                <a:spcPts val="325"/>
              </a:spcBef>
            </a:pPr>
            <a:r>
              <a:rPr lang="en-US" smtClean="0"/>
              <a:t>Therefore the </a:t>
            </a:r>
            <a:r>
              <a:rPr lang="en-US" sz="2000" smtClean="0"/>
              <a:t> </a:t>
            </a:r>
            <a:r>
              <a:rPr lang="en-US" sz="2400" b="1" smtClean="0"/>
              <a:t>Goal: </a:t>
            </a:r>
            <a:r>
              <a:rPr lang="en-US" sz="2400" b="1" i="1" smtClean="0"/>
              <a:t>Full and equal participation of women in all peace and security matters </a:t>
            </a:r>
            <a:r>
              <a:rPr lang="en-US" sz="2400" smtClean="0"/>
              <a:t>means that…</a:t>
            </a:r>
          </a:p>
          <a:p>
            <a:pPr eaLnBrk="1" hangingPunct="1"/>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83AAFDD0-3813-4233-AA76-376672D1C879}" type="slidenum">
              <a:rPr lang="en-US" sz="1200">
                <a:latin typeface="Calibri" pitchFamily="-1" charset="0"/>
              </a:rPr>
              <a:pPr eaLnBrk="1" hangingPunct="1"/>
              <a:t>8</a:t>
            </a:fld>
            <a:endParaRPr lang="en-US" sz="1200">
              <a:latin typeface="Calibri"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to elections to demobilization, disarmament, transitional justice systems and reintegration</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F8AB7366-69FB-48B6-8A10-6E7555BFB68A}" type="slidenum">
              <a:rPr lang="en-US" sz="1200">
                <a:latin typeface="Calibri" pitchFamily="-1" charset="0"/>
              </a:rPr>
              <a:pPr eaLnBrk="1" hangingPunct="1"/>
              <a:t>9</a:t>
            </a:fld>
            <a:endParaRPr lang="en-US" sz="1200">
              <a:latin typeface="Calibri"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41A753D2-51FB-4592-A2CF-D1D40BC6C115}" type="slidenum">
              <a:rPr lang="en-US" sz="1200">
                <a:latin typeface="Calibri" pitchFamily="-1" charset="0"/>
              </a:rPr>
              <a:pPr eaLnBrk="1" hangingPunct="1"/>
              <a:t>10</a:t>
            </a:fld>
            <a:endParaRPr lang="en-US" sz="1200">
              <a:latin typeface="Calibri"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Stressing that greater participation of women in post conflict reconstruction is the “sine qua non” for lasting peace and security, India has called for more deployment of females in peacekeeping forces.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BDAE4BB1-006B-4F50-B147-5D25306002DB}" type="slidenum">
              <a:rPr lang="en-US" sz="1200">
                <a:latin typeface="Calibri" pitchFamily="-1" charset="0"/>
              </a:rPr>
              <a:pPr eaLnBrk="1" hangingPunct="1"/>
              <a:t>11</a:t>
            </a:fld>
            <a:endParaRPr lang="en-US" sz="1200">
              <a:latin typeface="Calibri"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Nimroz is the only province represented by two women and the only place in Afghanistan, and one of the few places in the world, where a woman was elected outside of a quota system that reserves a certain number of legislative seats for women.</a:t>
            </a:r>
          </a:p>
          <a:p>
            <a:pPr eaLnBrk="1" hangingPunct="1">
              <a:spcBef>
                <a:spcPct val="0"/>
              </a:spcBef>
            </a:pPr>
            <a:endParaRPr lang="en-US" smtClean="0"/>
          </a:p>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844CEBE5-BDBE-4F00-9C62-93FB8CD8A1A0}" type="slidenum">
              <a:rPr lang="en-US" sz="1200">
                <a:latin typeface="Calibri" pitchFamily="-1" charset="0"/>
              </a:rPr>
              <a:pPr eaLnBrk="1" hangingPunct="1"/>
              <a:t>16</a:t>
            </a:fld>
            <a:endParaRPr lang="en-US" sz="1200">
              <a:latin typeface="Calibri"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pitchFamily="-1" charset="0"/>
                <a:cs typeface="ＭＳ Ｐゴシック" pitchFamily="-1" charset="-128"/>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latin typeface="Arial" pitchFamily="-1" charset="0"/>
                <a:cs typeface="ＭＳ Ｐゴシック" pitchFamily="-1"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8F2D25DF-1BEB-4A41-9ABB-F25F0C84F15A}" type="datetime1">
              <a:rPr lang="en-US"/>
              <a:pPr/>
              <a:t>6/21/2013</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98F5D9F6-DDA6-4353-9DA4-8C8AD9E5A487}" type="slidenum">
              <a:rPr lang="en-US"/>
              <a:pPr/>
              <a:t>‹#›</a:t>
            </a:fld>
            <a:endParaRPr lang="en-US"/>
          </a:p>
        </p:txBody>
      </p:sp>
    </p:spTree>
    <p:extLst>
      <p:ext uri="{BB962C8B-B14F-4D97-AF65-F5344CB8AC3E}">
        <p14:creationId xmlns:p14="http://schemas.microsoft.com/office/powerpoint/2010/main" val="396017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65E2972C-9F72-4FD3-88A6-74131E4529A8}" type="datetime1">
              <a:rPr lang="en-US"/>
              <a:pPr/>
              <a:t>6/21/2013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D39DA2BA-058C-4CDF-9C01-CE0E40A18096}" type="slidenum">
              <a:rPr lang="en-US"/>
              <a:pPr/>
              <a:t>‹#›</a:t>
            </a:fld>
            <a:endParaRPr lang="en-US"/>
          </a:p>
        </p:txBody>
      </p:sp>
    </p:spTree>
    <p:extLst>
      <p:ext uri="{BB962C8B-B14F-4D97-AF65-F5344CB8AC3E}">
        <p14:creationId xmlns:p14="http://schemas.microsoft.com/office/powerpoint/2010/main" val="188534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A72C4E6C-4616-4D9A-8C44-2773816E3D26}" type="datetime1">
              <a:rPr lang="en-US"/>
              <a:pPr/>
              <a:t>6/21/2013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66573C6-1156-4DCD-B82C-A86D461EC973}" type="slidenum">
              <a:rPr lang="en-US"/>
              <a:pPr/>
              <a:t>‹#›</a:t>
            </a:fld>
            <a:endParaRPr lang="en-US"/>
          </a:p>
        </p:txBody>
      </p:sp>
    </p:spTree>
    <p:extLst>
      <p:ext uri="{BB962C8B-B14F-4D97-AF65-F5344CB8AC3E}">
        <p14:creationId xmlns:p14="http://schemas.microsoft.com/office/powerpoint/2010/main" val="60446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D747DE74-3DD6-45A6-A4F8-332AD1933468}" type="datetime1">
              <a:rPr lang="en-US"/>
              <a:pPr/>
              <a:t>6/21/2013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196595A-D773-414F-A7DD-F55FFA1B984E}" type="slidenum">
              <a:rPr lang="en-US"/>
              <a:pPr/>
              <a:t>‹#›</a:t>
            </a:fld>
            <a:endParaRPr lang="en-US"/>
          </a:p>
        </p:txBody>
      </p:sp>
    </p:spTree>
    <p:extLst>
      <p:ext uri="{BB962C8B-B14F-4D97-AF65-F5344CB8AC3E}">
        <p14:creationId xmlns:p14="http://schemas.microsoft.com/office/powerpoint/2010/main" val="117416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a:solidFill>
                <a:schemeClr val="lt1"/>
              </a:solidFill>
              <a:latin typeface="+mn-lt"/>
              <a:ea typeface="+mn-ea"/>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8D85943D-8762-4001-ACC4-DCD246FF3C27}" type="datetime1">
              <a:rPr lang="en-US"/>
              <a:pPr/>
              <a:t>6/21/2013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FD53D06-751A-4ECE-BD65-948D3E8AE131}" type="slidenum">
              <a:rPr lang="en-US"/>
              <a:pPr/>
              <a:t>‹#›</a:t>
            </a:fld>
            <a:endParaRPr lang="en-US"/>
          </a:p>
        </p:txBody>
      </p:sp>
    </p:spTree>
    <p:extLst>
      <p:ext uri="{BB962C8B-B14F-4D97-AF65-F5344CB8AC3E}">
        <p14:creationId xmlns:p14="http://schemas.microsoft.com/office/powerpoint/2010/main" val="7880935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A732522D-F4DB-4E70-99B6-853167FE4407}" type="datetime1">
              <a:rPr lang="en-US"/>
              <a:pPr/>
              <a:t>6/21/2013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BDC07BC-DA6B-4185-A006-96EB5FB59CB5}" type="slidenum">
              <a:rPr lang="en-US"/>
              <a:pPr/>
              <a:t>‹#›</a:t>
            </a:fld>
            <a:endParaRPr lang="en-US"/>
          </a:p>
        </p:txBody>
      </p:sp>
    </p:spTree>
    <p:extLst>
      <p:ext uri="{BB962C8B-B14F-4D97-AF65-F5344CB8AC3E}">
        <p14:creationId xmlns:p14="http://schemas.microsoft.com/office/powerpoint/2010/main" val="213285914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0F41596-6010-44DE-BD02-6288DBBBB42C}" type="datetime1">
              <a:rPr lang="en-US"/>
              <a:pPr/>
              <a:t>6/21/2013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C7E9BA48-D3EC-4647-85E7-0CD452985010}" type="slidenum">
              <a:rPr lang="en-US"/>
              <a:pPr/>
              <a:t>‹#›</a:t>
            </a:fld>
            <a:endParaRPr lang="en-US"/>
          </a:p>
        </p:txBody>
      </p:sp>
    </p:spTree>
    <p:extLst>
      <p:ext uri="{BB962C8B-B14F-4D97-AF65-F5344CB8AC3E}">
        <p14:creationId xmlns:p14="http://schemas.microsoft.com/office/powerpoint/2010/main" val="6118307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E2F94B0-77F5-4FF6-A791-55C75FDD1EC9}" type="datetime1">
              <a:rPr lang="en-US"/>
              <a:pPr/>
              <a:t>6/21/2013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1DC41207-4C4E-4432-A732-5A96DA683315}" type="slidenum">
              <a:rPr lang="en-US"/>
              <a:pPr/>
              <a:t>‹#›</a:t>
            </a:fld>
            <a:endParaRPr lang="en-US"/>
          </a:p>
        </p:txBody>
      </p:sp>
    </p:spTree>
    <p:extLst>
      <p:ext uri="{BB962C8B-B14F-4D97-AF65-F5344CB8AC3E}">
        <p14:creationId xmlns:p14="http://schemas.microsoft.com/office/powerpoint/2010/main" val="373530393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D214EF7F-4C0B-4C7E-A025-AB2A8669A710}" type="datetime1">
              <a:rPr lang="en-US"/>
              <a:pPr/>
              <a:t>6/21/2013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1C238109-6A78-4277-AF40-F0DD90D5D785}" type="slidenum">
              <a:rPr lang="en-US"/>
              <a:pPr/>
              <a:t>‹#›</a:t>
            </a:fld>
            <a:endParaRPr lang="en-US"/>
          </a:p>
        </p:txBody>
      </p:sp>
    </p:spTree>
    <p:extLst>
      <p:ext uri="{BB962C8B-B14F-4D97-AF65-F5344CB8AC3E}">
        <p14:creationId xmlns:p14="http://schemas.microsoft.com/office/powerpoint/2010/main" val="300019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692206B-96BD-4B96-8824-F60D8630B213}" type="datetime1">
              <a:rPr lang="en-US"/>
              <a:pPr/>
              <a:t>6/21/2013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8661039-A0C8-4641-A69E-EB65C732531F}" type="slidenum">
              <a:rPr lang="en-US"/>
              <a:pPr/>
              <a:t>‹#›</a:t>
            </a:fld>
            <a:endParaRPr lang="en-US"/>
          </a:p>
        </p:txBody>
      </p:sp>
    </p:spTree>
    <p:extLst>
      <p:ext uri="{BB962C8B-B14F-4D97-AF65-F5344CB8AC3E}">
        <p14:creationId xmlns:p14="http://schemas.microsoft.com/office/powerpoint/2010/main" val="355604558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pitchFamily="-1" charset="0"/>
              <a:cs typeface="ＭＳ Ｐゴシック" pitchFamily="-1" charset="-128"/>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latin typeface="Arial" pitchFamily="-1" charset="0"/>
              <a:cs typeface="ＭＳ Ｐゴシック" pitchFamily="-1" charset="-128"/>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a:solidFill>
                <a:schemeClr val="lt1"/>
              </a:solidFill>
              <a:latin typeface="+mn-lt"/>
              <a:ea typeface="+mn-ea"/>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fld id="{5BFF06B8-26A6-4D5E-AC4A-5239358CC9B8}" type="datetime1">
              <a:rPr lang="en-US"/>
              <a:pPr/>
              <a:t>6/21/2013</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5BF758D2-8DC6-4AB4-90F8-F00AD01C8400}" type="slidenum">
              <a:rPr lang="en-US"/>
              <a:pPr/>
              <a:t>‹#›</a:t>
            </a:fld>
            <a:endParaRPr lang="en-US"/>
          </a:p>
        </p:txBody>
      </p:sp>
    </p:spTree>
    <p:extLst>
      <p:ext uri="{BB962C8B-B14F-4D97-AF65-F5344CB8AC3E}">
        <p14:creationId xmlns:p14="http://schemas.microsoft.com/office/powerpoint/2010/main" val="121262162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pitchFamily="-1" charset="0"/>
              <a:cs typeface="ＭＳ Ｐゴシック" pitchFamily="-1" charset="-128"/>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latin typeface="Arial" pitchFamily="-1" charset="0"/>
              <a:cs typeface="ＭＳ Ｐゴシック" pitchFamily="-1" charset="-128"/>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fld id="{A08751A7-0F24-46D8-B320-B189A1D8639C}" type="datetime1">
              <a:rPr lang="en-US"/>
              <a:pPr/>
              <a:t>6/21/2013</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1" charset="0"/>
                <a:cs typeface="ＭＳ Ｐゴシック" pitchFamily="-1" charset="-128"/>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0EF40008-CB0B-479B-AEA9-F63F480835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772" r:id="rId1"/>
    <p:sldLayoutId id="2147484768" r:id="rId2"/>
    <p:sldLayoutId id="2147484773" r:id="rId3"/>
    <p:sldLayoutId id="2147484774" r:id="rId4"/>
    <p:sldLayoutId id="2147484775" r:id="rId5"/>
    <p:sldLayoutId id="2147484776" r:id="rId6"/>
    <p:sldLayoutId id="2147484769" r:id="rId7"/>
    <p:sldLayoutId id="2147484777" r:id="rId8"/>
    <p:sldLayoutId id="2147484778" r:id="rId9"/>
    <p:sldLayoutId id="2147484770" r:id="rId10"/>
    <p:sldLayoutId id="2147484771" r:id="rId11"/>
  </p:sldLayoutIdLst>
  <p:hf sldNum="0"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 charset="-128"/>
          <a:cs typeface="+mj-cs"/>
        </a:defRPr>
      </a:lvl1pPr>
      <a:lvl2pPr algn="l" rtl="0" fontAlgn="base">
        <a:spcBef>
          <a:spcPct val="0"/>
        </a:spcBef>
        <a:spcAft>
          <a:spcPct val="0"/>
        </a:spcAft>
        <a:defRPr sz="4100" b="1">
          <a:solidFill>
            <a:schemeClr val="tx2"/>
          </a:solidFill>
          <a:latin typeface="Lucida Sans Unicode" pitchFamily="-1" charset="0"/>
          <a:ea typeface="ＭＳ Ｐゴシック" pitchFamily="-1" charset="-128"/>
        </a:defRPr>
      </a:lvl2pPr>
      <a:lvl3pPr algn="l" rtl="0" fontAlgn="base">
        <a:spcBef>
          <a:spcPct val="0"/>
        </a:spcBef>
        <a:spcAft>
          <a:spcPct val="0"/>
        </a:spcAft>
        <a:defRPr sz="4100" b="1">
          <a:solidFill>
            <a:schemeClr val="tx2"/>
          </a:solidFill>
          <a:latin typeface="Lucida Sans Unicode" pitchFamily="-1" charset="0"/>
          <a:ea typeface="ＭＳ Ｐゴシック" pitchFamily="-1" charset="-128"/>
        </a:defRPr>
      </a:lvl3pPr>
      <a:lvl4pPr algn="l" rtl="0" fontAlgn="base">
        <a:spcBef>
          <a:spcPct val="0"/>
        </a:spcBef>
        <a:spcAft>
          <a:spcPct val="0"/>
        </a:spcAft>
        <a:defRPr sz="4100" b="1">
          <a:solidFill>
            <a:schemeClr val="tx2"/>
          </a:solidFill>
          <a:latin typeface="Lucida Sans Unicode" pitchFamily="-1" charset="0"/>
          <a:ea typeface="ＭＳ Ｐゴシック" pitchFamily="-1" charset="-128"/>
        </a:defRPr>
      </a:lvl4pPr>
      <a:lvl5pPr algn="l" rtl="0" fontAlgn="base">
        <a:spcBef>
          <a:spcPct val="0"/>
        </a:spcBef>
        <a:spcAft>
          <a:spcPct val="0"/>
        </a:spcAft>
        <a:defRPr sz="4100" b="1">
          <a:solidFill>
            <a:schemeClr val="tx2"/>
          </a:solidFill>
          <a:latin typeface="Lucida Sans Unicode" pitchFamily="-1" charset="0"/>
          <a:ea typeface="ＭＳ Ｐゴシック" pitchFamily="-1" charset="-128"/>
        </a:defRPr>
      </a:lvl5pPr>
      <a:lvl6pPr marL="457200" algn="l" rtl="0" fontAlgn="base">
        <a:spcBef>
          <a:spcPct val="0"/>
        </a:spcBef>
        <a:spcAft>
          <a:spcPct val="0"/>
        </a:spcAft>
        <a:defRPr sz="4100" b="1">
          <a:solidFill>
            <a:schemeClr val="tx2"/>
          </a:solidFill>
          <a:latin typeface="Lucida Sans Unicode" pitchFamily="-1" charset="0"/>
          <a:ea typeface="ＭＳ Ｐゴシック" pitchFamily="-1" charset="-128"/>
        </a:defRPr>
      </a:lvl6pPr>
      <a:lvl7pPr marL="914400" algn="l" rtl="0" fontAlgn="base">
        <a:spcBef>
          <a:spcPct val="0"/>
        </a:spcBef>
        <a:spcAft>
          <a:spcPct val="0"/>
        </a:spcAft>
        <a:defRPr sz="4100" b="1">
          <a:solidFill>
            <a:schemeClr val="tx2"/>
          </a:solidFill>
          <a:latin typeface="Lucida Sans Unicode" pitchFamily="-1" charset="0"/>
          <a:ea typeface="ＭＳ Ｐゴシック" pitchFamily="-1" charset="-128"/>
        </a:defRPr>
      </a:lvl7pPr>
      <a:lvl8pPr marL="1371600" algn="l" rtl="0" fontAlgn="base">
        <a:spcBef>
          <a:spcPct val="0"/>
        </a:spcBef>
        <a:spcAft>
          <a:spcPct val="0"/>
        </a:spcAft>
        <a:defRPr sz="4100" b="1">
          <a:solidFill>
            <a:schemeClr val="tx2"/>
          </a:solidFill>
          <a:latin typeface="Lucida Sans Unicode" pitchFamily="-1" charset="0"/>
          <a:ea typeface="ＭＳ Ｐゴシック" pitchFamily="-1" charset="-128"/>
        </a:defRPr>
      </a:lvl8pPr>
      <a:lvl9pPr marL="1828800" algn="l" rtl="0" fontAlgn="base">
        <a:spcBef>
          <a:spcPct val="0"/>
        </a:spcBef>
        <a:spcAft>
          <a:spcPct val="0"/>
        </a:spcAft>
        <a:defRPr sz="4100" b="1">
          <a:solidFill>
            <a:schemeClr val="tx2"/>
          </a:solidFill>
          <a:latin typeface="Lucida Sans Unicode" pitchFamily="-1" charset="0"/>
          <a:ea typeface="ＭＳ Ｐゴシック" pitchFamily="-1" charset="-128"/>
        </a:defRPr>
      </a:lvl9pPr>
    </p:titleStyle>
    <p:bodyStyle>
      <a:lvl1pPr marL="365125" indent="-255588" algn="l" rtl="0" fontAlgn="base">
        <a:spcBef>
          <a:spcPts val="400"/>
        </a:spcBef>
        <a:spcAft>
          <a:spcPct val="0"/>
        </a:spcAft>
        <a:buClr>
          <a:schemeClr val="accent1"/>
        </a:buClr>
        <a:buSzPct val="68000"/>
        <a:buFont typeface="Wingdings 3" pitchFamily="-1" charset="2"/>
        <a:buChar char=""/>
        <a:defRPr sz="2700" kern="1200">
          <a:solidFill>
            <a:schemeClr val="tx1"/>
          </a:solidFill>
          <a:latin typeface="+mn-lt"/>
          <a:ea typeface="ＭＳ Ｐゴシック" pitchFamily="-1" charset="-128"/>
          <a:cs typeface="+mn-cs"/>
        </a:defRPr>
      </a:lvl1pPr>
      <a:lvl2pPr marL="620713" indent="-228600" algn="l" rtl="0" fontAlgn="base">
        <a:spcBef>
          <a:spcPts val="325"/>
        </a:spcBef>
        <a:spcAft>
          <a:spcPct val="0"/>
        </a:spcAft>
        <a:buClr>
          <a:schemeClr val="accent1"/>
        </a:buClr>
        <a:buFont typeface="Verdana" pitchFamily="-1" charset="0"/>
        <a:buChar char="◦"/>
        <a:defRPr sz="2300" kern="1200">
          <a:solidFill>
            <a:schemeClr val="tx1"/>
          </a:solidFill>
          <a:latin typeface="+mn-lt"/>
          <a:ea typeface="ＭＳ Ｐゴシック" pitchFamily="-1" charset="-128"/>
          <a:cs typeface="+mn-cs"/>
        </a:defRPr>
      </a:lvl2pPr>
      <a:lvl3pPr marL="858838" indent="-228600" algn="l" rtl="0" fontAlgn="base">
        <a:spcBef>
          <a:spcPts val="350"/>
        </a:spcBef>
        <a:spcAft>
          <a:spcPct val="0"/>
        </a:spcAft>
        <a:buClr>
          <a:schemeClr val="accent2"/>
        </a:buClr>
        <a:buSzPct val="100000"/>
        <a:buFont typeface="Wingdings 2" pitchFamily="-1" charset="2"/>
        <a:buChar char=""/>
        <a:defRPr sz="2100" kern="1200">
          <a:solidFill>
            <a:schemeClr val="tx1"/>
          </a:solidFill>
          <a:latin typeface="+mn-lt"/>
          <a:ea typeface="ＭＳ Ｐゴシック" pitchFamily="-1" charset="-128"/>
          <a:cs typeface="+mn-cs"/>
        </a:defRPr>
      </a:lvl3pPr>
      <a:lvl4pPr marL="1143000" indent="-228600" algn="l" rtl="0" fontAlgn="base">
        <a:spcBef>
          <a:spcPts val="350"/>
        </a:spcBef>
        <a:spcAft>
          <a:spcPct val="0"/>
        </a:spcAft>
        <a:buClr>
          <a:schemeClr val="accent2"/>
        </a:buClr>
        <a:buFont typeface="Wingdings 2" pitchFamily="-1" charset="2"/>
        <a:buChar char=""/>
        <a:defRPr sz="1900" kern="1200">
          <a:solidFill>
            <a:schemeClr val="tx1"/>
          </a:solidFill>
          <a:latin typeface="+mn-lt"/>
          <a:ea typeface="ＭＳ Ｐゴシック" pitchFamily="-1" charset="-128"/>
          <a:cs typeface="+mn-cs"/>
        </a:defRPr>
      </a:lvl4pPr>
      <a:lvl5pPr marL="1371600" indent="-228600" algn="l" rtl="0" fontAlgn="base">
        <a:spcBef>
          <a:spcPts val="350"/>
        </a:spcBef>
        <a:spcAft>
          <a:spcPct val="0"/>
        </a:spcAft>
        <a:buClr>
          <a:schemeClr val="accent2"/>
        </a:buClr>
        <a:buFont typeface="Wingdings 2" pitchFamily="-1" charset="2"/>
        <a:buChar char=""/>
        <a:defRPr kern="1200">
          <a:solidFill>
            <a:schemeClr val="tx1"/>
          </a:solidFill>
          <a:latin typeface="+mn-lt"/>
          <a:ea typeface="ＭＳ Ｐゴシック" pitchFamily="-1"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0" y="0"/>
            <a:ext cx="9144000" cy="914400"/>
          </a:xfrm>
        </p:spPr>
        <p:txBody>
          <a:bodyPr/>
          <a:lstStyle/>
          <a:p>
            <a:pPr fontAlgn="auto">
              <a:spcAft>
                <a:spcPts val="0"/>
              </a:spcAft>
              <a:defRPr/>
            </a:pPr>
            <a:r>
              <a:rPr lang="en-US" sz="3600">
                <a:ea typeface="+mj-ea"/>
              </a:rPr>
              <a:t>Welcome to…</a:t>
            </a:r>
          </a:p>
        </p:txBody>
      </p:sp>
      <p:sp>
        <p:nvSpPr>
          <p:cNvPr id="15363" name="Rectangle 4"/>
          <p:cNvSpPr txBox="1">
            <a:spLocks noChangeArrowheads="1"/>
          </p:cNvSpPr>
          <p:nvPr/>
        </p:nvSpPr>
        <p:spPr bwMode="auto">
          <a:xfrm>
            <a:off x="0" y="1295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r>
              <a:rPr lang="en-US" sz="5400" b="1">
                <a:solidFill>
                  <a:schemeClr val="tx2"/>
                </a:solidFill>
              </a:rPr>
              <a:t>Women as Peace Partners</a:t>
            </a:r>
          </a:p>
          <a:p>
            <a:pPr algn="ctr" eaLnBrk="1" hangingPunct="1"/>
            <a:endParaRPr lang="en-US" sz="2800">
              <a:solidFill>
                <a:schemeClr val="tx2"/>
              </a:solidFill>
            </a:endParaRPr>
          </a:p>
          <a:p>
            <a:pPr algn="ctr" eaLnBrk="1" hangingPunct="1"/>
            <a:r>
              <a:rPr lang="en-US" sz="2800">
                <a:solidFill>
                  <a:schemeClr val="tx2"/>
                </a:solidFill>
              </a:rPr>
              <a:t>Presented by: </a:t>
            </a:r>
          </a:p>
          <a:p>
            <a:pPr algn="ctr" eaLnBrk="1" hangingPunct="1"/>
            <a:r>
              <a:rPr lang="en-US" sz="2800" b="1">
                <a:solidFill>
                  <a:schemeClr val="tx2"/>
                </a:solidFill>
              </a:rPr>
              <a:t>Tanya E. Henderson</a:t>
            </a:r>
            <a:r>
              <a:rPr lang="en-US" sz="2800">
                <a:solidFill>
                  <a:schemeClr val="tx2"/>
                </a:solidFill>
              </a:rPr>
              <a:t>, </a:t>
            </a:r>
            <a:r>
              <a:rPr lang="en-US" sz="2800" b="1">
                <a:solidFill>
                  <a:schemeClr val="tx2"/>
                </a:solidFill>
              </a:rPr>
              <a:t>Public Policy Director, </a:t>
            </a:r>
          </a:p>
          <a:p>
            <a:pPr algn="ctr" eaLnBrk="1" hangingPunct="1"/>
            <a:r>
              <a:rPr lang="en-US" sz="2800">
                <a:solidFill>
                  <a:schemeClr val="tx2"/>
                </a:solidFill>
              </a:rPr>
              <a:t>Women’s Action for New Directions (WAND)</a:t>
            </a:r>
          </a:p>
          <a:p>
            <a:pPr algn="ctr" eaLnBrk="1" hangingPunct="1"/>
            <a:endParaRPr lang="en-US" sz="3200" b="1">
              <a:solidFill>
                <a:schemeClr val="tx2"/>
              </a:solidFill>
            </a:endParaRPr>
          </a:p>
        </p:txBody>
      </p:sp>
      <p:sp>
        <p:nvSpPr>
          <p:cNvPr id="15364" name="Rectangle 4"/>
          <p:cNvSpPr txBox="1">
            <a:spLocks noChangeArrowheads="1"/>
          </p:cNvSpPr>
          <p:nvPr/>
        </p:nvSpPr>
        <p:spPr bwMode="auto">
          <a:xfrm>
            <a:off x="0" y="3429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endParaRPr lang="en-US" sz="3600">
              <a:solidFill>
                <a:schemeClr val="tx2"/>
              </a:solidFill>
            </a:endParaRPr>
          </a:p>
        </p:txBody>
      </p:sp>
      <p:pic>
        <p:nvPicPr>
          <p:cNvPr id="15365" name="Picture 10" descr="WAND Logo no backgroun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191000"/>
            <a:ext cx="42672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ea typeface="+mj-ea"/>
              </a:rPr>
              <a:t>  </a:t>
            </a:r>
            <a:r>
              <a:rPr lang="en-US" sz="3600" dirty="0" smtClean="0">
                <a:ea typeface="+mj-ea"/>
              </a:rPr>
              <a:t>Peace agreements</a:t>
            </a:r>
            <a:r>
              <a:rPr lang="en-US" dirty="0" smtClean="0">
                <a:ea typeface="+mj-ea"/>
              </a:rPr>
              <a:t>…</a:t>
            </a:r>
            <a:endParaRPr lang="en-US" dirty="0">
              <a:ea typeface="+mj-ea"/>
            </a:endParaRPr>
          </a:p>
        </p:txBody>
      </p:sp>
      <p:pic>
        <p:nvPicPr>
          <p:cNvPr id="30723" name="Content Placeholder 3" descr="Congo Justice Now reps sign social contracts SZWimmer.jpg"/>
          <p:cNvPicPr>
            <a:picLocks noGrp="1" noChangeAspect="1"/>
          </p:cNvPicPr>
          <p:nvPr>
            <p:ph idx="4294967295"/>
          </p:nvPr>
        </p:nvPicPr>
        <p:blipFill>
          <a:blip r:embed="rId3">
            <a:extLst>
              <a:ext uri="{28A0092B-C50C-407E-A947-70E740481C1C}">
                <a14:useLocalDpi xmlns:a14="http://schemas.microsoft.com/office/drawing/2010/main" val="0"/>
              </a:ext>
            </a:extLst>
          </a:blip>
          <a:srcRect l="-12242" r="-12242"/>
          <a:stretch>
            <a:fillRect/>
          </a:stretch>
        </p:blipFill>
        <p:spPr>
          <a:xfrm>
            <a:off x="1412875" y="1417638"/>
            <a:ext cx="7731125" cy="4251325"/>
          </a:xfrm>
        </p:spPr>
      </p:pic>
      <p:sp>
        <p:nvSpPr>
          <p:cNvPr id="30724" name="TextBox 5"/>
          <p:cNvSpPr txBox="1">
            <a:spLocks noChangeArrowheads="1"/>
          </p:cNvSpPr>
          <p:nvPr/>
        </p:nvSpPr>
        <p:spPr bwMode="auto">
          <a:xfrm rot="10800000" flipV="1">
            <a:off x="2725738" y="5868988"/>
            <a:ext cx="61960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800">
                <a:latin typeface="Lucida Sans Unicode" pitchFamily="-1" charset="0"/>
              </a:rPr>
              <a:t> </a:t>
            </a:r>
            <a:r>
              <a:rPr lang="en-US" sz="2000" b="1">
                <a:latin typeface="Lucida Sans Unicode" pitchFamily="-1" charset="0"/>
              </a:rPr>
              <a:t>Representatives sign pledges to promote justice and fight against impunity in Congo (Dec, 2011)</a:t>
            </a:r>
          </a:p>
          <a:p>
            <a:pPr algn="r" eaLnBrk="1" hangingPunct="1"/>
            <a:r>
              <a:rPr lang="en-US" sz="1600">
                <a:solidFill>
                  <a:srgbClr val="7F7F7F"/>
                </a:solidFill>
                <a:latin typeface="Lucida Sans Unicode" pitchFamily="-1" charset="0"/>
              </a:rPr>
              <a:t>accessed at  www.enoughproject.org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descr="1338864130_88846600.jpg"/>
          <p:cNvPicPr>
            <a:picLocks noGrp="1" noChangeAspect="1"/>
          </p:cNvPicPr>
          <p:nvPr>
            <p:ph idx="1"/>
          </p:nvPr>
        </p:nvPicPr>
        <p:blipFill>
          <a:blip r:embed="rId3">
            <a:extLst>
              <a:ext uri="{28A0092B-C50C-407E-A947-70E740481C1C}">
                <a14:useLocalDpi xmlns:a14="http://schemas.microsoft.com/office/drawing/2010/main" val="0"/>
              </a:ext>
            </a:extLst>
          </a:blip>
          <a:srcRect l="-12883" r="-12883"/>
          <a:stretch>
            <a:fillRect/>
          </a:stretch>
        </p:blipFill>
        <p:spPr>
          <a:xfrm>
            <a:off x="457200" y="928688"/>
            <a:ext cx="8229600" cy="4525962"/>
          </a:xfrm>
        </p:spPr>
      </p:pic>
      <p:sp>
        <p:nvSpPr>
          <p:cNvPr id="3" name="Title 2"/>
          <p:cNvSpPr>
            <a:spLocks noGrp="1"/>
          </p:cNvSpPr>
          <p:nvPr>
            <p:ph type="title"/>
          </p:nvPr>
        </p:nvSpPr>
        <p:spPr>
          <a:xfrm>
            <a:off x="457200" y="274638"/>
            <a:ext cx="8229600" cy="654735"/>
          </a:xfrm>
        </p:spPr>
        <p:txBody>
          <a:bodyPr/>
          <a:lstStyle/>
          <a:p>
            <a:pPr fontAlgn="auto">
              <a:spcAft>
                <a:spcPts val="0"/>
              </a:spcAft>
              <a:defRPr/>
            </a:pPr>
            <a:r>
              <a:rPr lang="en-US" sz="3200" dirty="0" smtClean="0">
                <a:solidFill>
                  <a:schemeClr val="tx1"/>
                </a:solidFill>
                <a:ea typeface="+mj-ea"/>
              </a:rPr>
              <a:t>And support operations…</a:t>
            </a:r>
            <a:endParaRPr lang="en-US" sz="3200" dirty="0">
              <a:solidFill>
                <a:schemeClr val="tx1"/>
              </a:solidFill>
              <a:ea typeface="+mj-ea"/>
            </a:endParaRPr>
          </a:p>
        </p:txBody>
      </p:sp>
      <p:sp>
        <p:nvSpPr>
          <p:cNvPr id="32772" name="TextBox 4"/>
          <p:cNvSpPr txBox="1">
            <a:spLocks noChangeArrowheads="1"/>
          </p:cNvSpPr>
          <p:nvPr/>
        </p:nvSpPr>
        <p:spPr bwMode="auto">
          <a:xfrm rot="10800000" flipV="1">
            <a:off x="2400300" y="5654675"/>
            <a:ext cx="6286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2000" b="1">
                <a:latin typeface="Lucida Sans Unicode" pitchFamily="-1" charset="0"/>
              </a:rPr>
              <a:t>Indian women in peacekeeping forces contribute to post conflict reconstruction.</a:t>
            </a:r>
          </a:p>
          <a:p>
            <a:pPr algn="r" eaLnBrk="1" hangingPunct="1"/>
            <a:r>
              <a:rPr lang="en-US" sz="1600" b="1">
                <a:solidFill>
                  <a:srgbClr val="7F7F7F"/>
                </a:solidFill>
                <a:latin typeface="Lucida Sans Unicode" pitchFamily="-1" charset="0"/>
              </a:rPr>
              <a:t>accessed at http://news4u.co.in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8229600" cy="585459"/>
          </a:xfrm>
        </p:spPr>
        <p:txBody>
          <a:bodyPr>
            <a:normAutofit fontScale="90000"/>
          </a:bodyPr>
          <a:lstStyle/>
          <a:p>
            <a:pPr fontAlgn="auto">
              <a:spcAft>
                <a:spcPts val="0"/>
              </a:spcAft>
              <a:defRPr/>
            </a:pPr>
            <a:r>
              <a:rPr lang="en-US" dirty="0" smtClean="0">
                <a:ea typeface="+mj-ea"/>
              </a:rPr>
              <a:t>…To elections</a:t>
            </a:r>
            <a:endParaRPr lang="en-US" dirty="0">
              <a:ea typeface="+mj-ea"/>
            </a:endParaRPr>
          </a:p>
        </p:txBody>
      </p:sp>
      <p:pic>
        <p:nvPicPr>
          <p:cNvPr id="34819" name="Content Placeholder 3" descr="burmaElection2_1755929c.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t="-39497" b="-39497"/>
          <a:stretch>
            <a:fillRect/>
          </a:stretch>
        </p:blipFill>
        <p:spPr>
          <a:xfrm>
            <a:off x="0" y="3538538"/>
            <a:ext cx="3467100" cy="3886200"/>
          </a:xfrm>
        </p:spPr>
      </p:pic>
      <p:pic>
        <p:nvPicPr>
          <p:cNvPr id="34820" name="Picture 6" descr="Woman-voting-in-Benghazi-0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5963" y="1042988"/>
            <a:ext cx="4160837"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election14_1465806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3698875"/>
            <a:ext cx="46196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UNDP-Timor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650" y="1417638"/>
            <a:ext cx="4035425"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4"/>
          <p:cNvSpPr>
            <a:spLocks noGrp="1"/>
          </p:cNvSpPr>
          <p:nvPr>
            <p:ph idx="1"/>
          </p:nvPr>
        </p:nvSpPr>
        <p:spPr>
          <a:xfrm>
            <a:off x="457200" y="1270000"/>
            <a:ext cx="8229600" cy="4124325"/>
          </a:xfrm>
        </p:spPr>
        <p:txBody>
          <a:bodyPr/>
          <a:lstStyle/>
          <a:p>
            <a:endParaRPr lang="en-US" smtClean="0"/>
          </a:p>
        </p:txBody>
      </p:sp>
      <p:sp>
        <p:nvSpPr>
          <p:cNvPr id="4" name="Title 3"/>
          <p:cNvSpPr>
            <a:spLocks noGrp="1"/>
          </p:cNvSpPr>
          <p:nvPr>
            <p:ph type="title"/>
          </p:nvPr>
        </p:nvSpPr>
        <p:spPr>
          <a:xfrm>
            <a:off x="457200" y="274638"/>
            <a:ext cx="8229600" cy="809631"/>
          </a:xfrm>
        </p:spPr>
        <p:txBody>
          <a:bodyPr/>
          <a:lstStyle/>
          <a:p>
            <a:pPr fontAlgn="auto">
              <a:spcAft>
                <a:spcPts val="0"/>
              </a:spcAft>
              <a:defRPr/>
            </a:pPr>
            <a:r>
              <a:rPr lang="en-US" sz="3200" dirty="0" smtClean="0">
                <a:solidFill>
                  <a:schemeClr val="tx1"/>
                </a:solidFill>
                <a:ea typeface="+mj-ea"/>
              </a:rPr>
              <a:t>Demobilization…</a:t>
            </a:r>
            <a:endParaRPr lang="en-US" sz="3200" dirty="0">
              <a:solidFill>
                <a:schemeClr val="tx1"/>
              </a:solidFill>
              <a:ea typeface="+mj-ea"/>
            </a:endParaRPr>
          </a:p>
        </p:txBody>
      </p:sp>
      <p:pic>
        <p:nvPicPr>
          <p:cNvPr id="35844" name="Picture 2" descr="wome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913" y="1270000"/>
            <a:ext cx="7650162"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86013" y="5607050"/>
            <a:ext cx="6300787" cy="1292225"/>
          </a:xfrm>
          <a:prstGeom prst="rect">
            <a:avLst/>
          </a:prstGeom>
          <a:noFill/>
        </p:spPr>
        <p:txBody>
          <a:bodyPr>
            <a:spAutoFit/>
          </a:bodyPr>
          <a:lstStyle/>
          <a:p>
            <a:pPr fontAlgn="auto">
              <a:spcBef>
                <a:spcPts val="0"/>
              </a:spcBef>
              <a:spcAft>
                <a:spcPts val="0"/>
              </a:spcAft>
              <a:defRPr/>
            </a:pPr>
            <a:r>
              <a:rPr lang="en-US" sz="2000" b="1" dirty="0">
                <a:solidFill>
                  <a:schemeClr val="tx2">
                    <a:lumMod val="75000"/>
                  </a:schemeClr>
                </a:solidFill>
                <a:latin typeface="+mn-lt"/>
                <a:ea typeface="+mn-ea"/>
              </a:rPr>
              <a:t>Women fighters turning in mortar shells during Liberia's disarmament and demobilization process</a:t>
            </a:r>
            <a:r>
              <a:rPr lang="en-US" dirty="0">
                <a:solidFill>
                  <a:schemeClr val="tx2">
                    <a:lumMod val="75000"/>
                  </a:schemeClr>
                </a:solidFill>
                <a:latin typeface="+mn-lt"/>
                <a:ea typeface="+mn-ea"/>
              </a:rPr>
              <a:t>.</a:t>
            </a:r>
          </a:p>
          <a:p>
            <a:pPr algn="r" fontAlgn="auto">
              <a:spcBef>
                <a:spcPts val="0"/>
              </a:spcBef>
              <a:spcAft>
                <a:spcPts val="0"/>
              </a:spcAft>
              <a:defRPr/>
            </a:pPr>
            <a:r>
              <a:rPr lang="en-US" sz="1600" dirty="0">
                <a:latin typeface="+mn-lt"/>
                <a:ea typeface="+mn-ea"/>
              </a:rPr>
              <a:t>Accessed at </a:t>
            </a:r>
            <a:r>
              <a:rPr lang="en-US" sz="1600" dirty="0" err="1">
                <a:latin typeface="+mn-lt"/>
                <a:ea typeface="+mn-ea"/>
              </a:rPr>
              <a:t>www.un.org</a:t>
            </a:r>
            <a:r>
              <a:rPr lang="en-US" sz="1600" dirty="0">
                <a:latin typeface="+mn-lt"/>
                <a:ea typeface="+mn-ea"/>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descr="ConfonDisarmament_600_1.jpg"/>
          <p:cNvPicPr>
            <a:picLocks noGrp="1" noChangeAspect="1"/>
          </p:cNvPicPr>
          <p:nvPr>
            <p:ph idx="1"/>
          </p:nvPr>
        </p:nvPicPr>
        <p:blipFill>
          <a:blip r:embed="rId2">
            <a:extLst>
              <a:ext uri="{28A0092B-C50C-407E-A947-70E740481C1C}">
                <a14:useLocalDpi xmlns:a14="http://schemas.microsoft.com/office/drawing/2010/main" val="0"/>
              </a:ext>
            </a:extLst>
          </a:blip>
          <a:srcRect l="-10609" r="-10609"/>
          <a:stretch>
            <a:fillRect/>
          </a:stretch>
        </p:blipFill>
        <p:spPr>
          <a:xfrm>
            <a:off x="457200" y="1003300"/>
            <a:ext cx="8229600" cy="4589463"/>
          </a:xfrm>
        </p:spPr>
      </p:pic>
      <p:sp>
        <p:nvSpPr>
          <p:cNvPr id="3" name="Title 2"/>
          <p:cNvSpPr>
            <a:spLocks noGrp="1"/>
          </p:cNvSpPr>
          <p:nvPr>
            <p:ph type="title"/>
          </p:nvPr>
        </p:nvSpPr>
        <p:spPr>
          <a:xfrm>
            <a:off x="457200" y="174084"/>
            <a:ext cx="8229600" cy="829036"/>
          </a:xfrm>
        </p:spPr>
        <p:txBody>
          <a:bodyPr/>
          <a:lstStyle/>
          <a:p>
            <a:pPr fontAlgn="auto">
              <a:spcAft>
                <a:spcPts val="0"/>
              </a:spcAft>
              <a:defRPr/>
            </a:pPr>
            <a:r>
              <a:rPr lang="en-US" dirty="0" smtClean="0">
                <a:ea typeface="+mj-ea"/>
              </a:rPr>
              <a:t>To disarmament…</a:t>
            </a:r>
            <a:endParaRPr lang="en-US" dirty="0">
              <a:ea typeface="+mj-ea"/>
            </a:endParaRPr>
          </a:p>
        </p:txBody>
      </p:sp>
      <p:sp>
        <p:nvSpPr>
          <p:cNvPr id="36868" name="TextBox 5"/>
          <p:cNvSpPr txBox="1">
            <a:spLocks noChangeArrowheads="1"/>
          </p:cNvSpPr>
          <p:nvPr/>
        </p:nvSpPr>
        <p:spPr bwMode="auto">
          <a:xfrm>
            <a:off x="2757488" y="5916613"/>
            <a:ext cx="5295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800">
                <a:latin typeface="Lucida Sans Unicode" pitchFamily="-1" charset="0"/>
              </a:rPr>
              <a:t>Secretary Clinton at the Conference on Disarmament in Geneva. (Feb. 28, 2011)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descr="578545_318349924902385_234065639997481_796148_874202820_n.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457200" y="1001713"/>
            <a:ext cx="8229600" cy="4525962"/>
          </a:xfrm>
        </p:spPr>
      </p:pic>
      <p:sp>
        <p:nvSpPr>
          <p:cNvPr id="3" name="Title 2"/>
          <p:cNvSpPr>
            <a:spLocks noGrp="1"/>
          </p:cNvSpPr>
          <p:nvPr>
            <p:ph type="title"/>
          </p:nvPr>
        </p:nvSpPr>
        <p:spPr>
          <a:xfrm>
            <a:off x="457200" y="274638"/>
            <a:ext cx="8229600" cy="726514"/>
          </a:xfrm>
        </p:spPr>
        <p:txBody>
          <a:bodyPr>
            <a:normAutofit fontScale="90000"/>
          </a:bodyPr>
          <a:lstStyle/>
          <a:p>
            <a:pPr fontAlgn="auto">
              <a:spcAft>
                <a:spcPts val="0"/>
              </a:spcAft>
              <a:defRPr/>
            </a:pPr>
            <a:r>
              <a:rPr lang="en-US" sz="4000" dirty="0" smtClean="0">
                <a:solidFill>
                  <a:schemeClr val="tx1"/>
                </a:solidFill>
                <a:ea typeface="+mj-ea"/>
              </a:rPr>
              <a:t>Transitional justice systems…</a:t>
            </a:r>
            <a:r>
              <a:rPr lang="en-US" sz="3600" dirty="0" smtClean="0">
                <a:ea typeface="+mj-ea"/>
              </a:rPr>
              <a:t/>
            </a:r>
            <a:br>
              <a:rPr lang="en-US" sz="3600" dirty="0" smtClean="0">
                <a:ea typeface="+mj-ea"/>
              </a:rPr>
            </a:br>
            <a:endParaRPr lang="en-US" sz="3600" dirty="0">
              <a:ea typeface="+mj-ea"/>
            </a:endParaRPr>
          </a:p>
        </p:txBody>
      </p:sp>
      <p:sp>
        <p:nvSpPr>
          <p:cNvPr id="5" name="TextBox 4"/>
          <p:cNvSpPr txBox="1"/>
          <p:nvPr/>
        </p:nvSpPr>
        <p:spPr>
          <a:xfrm>
            <a:off x="2308225" y="5776913"/>
            <a:ext cx="6835775" cy="954087"/>
          </a:xfrm>
          <a:prstGeom prst="rect">
            <a:avLst/>
          </a:prstGeom>
          <a:noFill/>
        </p:spPr>
        <p:txBody>
          <a:bodyPr>
            <a:spAutoFit/>
          </a:bodyPr>
          <a:lstStyle/>
          <a:p>
            <a:pPr algn="r" fontAlgn="auto">
              <a:spcBef>
                <a:spcPts val="0"/>
              </a:spcBef>
              <a:spcAft>
                <a:spcPts val="0"/>
              </a:spcAft>
              <a:defRPr/>
            </a:pPr>
            <a:r>
              <a:rPr lang="en-US" sz="2000" b="1" dirty="0">
                <a:solidFill>
                  <a:schemeClr val="tx2">
                    <a:lumMod val="75000"/>
                  </a:schemeClr>
                </a:solidFill>
                <a:latin typeface="+mn-lt"/>
                <a:ea typeface="+mn-ea"/>
              </a:rPr>
              <a:t>Transitional Justice Training Workshop in Yemen (April 2012</a:t>
            </a:r>
            <a:r>
              <a:rPr lang="en-US" sz="1600" dirty="0">
                <a:latin typeface="+mn-lt"/>
                <a:ea typeface="+mn-ea"/>
              </a:rPr>
              <a:t>).</a:t>
            </a:r>
          </a:p>
          <a:p>
            <a:pPr algn="r" fontAlgn="auto">
              <a:spcBef>
                <a:spcPts val="0"/>
              </a:spcBef>
              <a:spcAft>
                <a:spcPts val="0"/>
              </a:spcAft>
              <a:defRPr/>
            </a:pPr>
            <a:r>
              <a:rPr lang="en-US" sz="1600" dirty="0">
                <a:solidFill>
                  <a:schemeClr val="tx1">
                    <a:lumMod val="50000"/>
                    <a:lumOff val="50000"/>
                  </a:schemeClr>
                </a:solidFill>
                <a:latin typeface="+mn-lt"/>
                <a:ea typeface="+mn-ea"/>
              </a:rPr>
              <a:t>accessed at </a:t>
            </a:r>
            <a:r>
              <a:rPr lang="en-US" sz="1600" dirty="0" err="1">
                <a:solidFill>
                  <a:schemeClr val="tx1">
                    <a:lumMod val="50000"/>
                    <a:lumOff val="50000"/>
                  </a:schemeClr>
                </a:solidFill>
                <a:latin typeface="+mn-lt"/>
                <a:ea typeface="+mn-ea"/>
              </a:rPr>
              <a:t>www.womenpress.org</a:t>
            </a:r>
            <a:endParaRPr lang="en-US" sz="1600" dirty="0">
              <a:solidFill>
                <a:schemeClr val="tx1">
                  <a:lumMod val="50000"/>
                  <a:lumOff val="50000"/>
                </a:schemeClr>
              </a:solidFill>
              <a:latin typeface="+mn-lt"/>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descr="Afghan_Women_Legislators_Orientation_382px.jpg"/>
          <p:cNvPicPr>
            <a:picLocks noGrp="1" noChangeAspect="1"/>
          </p:cNvPicPr>
          <p:nvPr>
            <p:ph idx="1"/>
          </p:nvPr>
        </p:nvPicPr>
        <p:blipFill>
          <a:blip r:embed="rId3">
            <a:extLst>
              <a:ext uri="{28A0092B-C50C-407E-A947-70E740481C1C}">
                <a14:useLocalDpi xmlns:a14="http://schemas.microsoft.com/office/drawing/2010/main" val="0"/>
              </a:ext>
            </a:extLst>
          </a:blip>
          <a:srcRect l="-13783" r="-13783"/>
          <a:stretch>
            <a:fillRect/>
          </a:stretch>
        </p:blipFill>
        <p:spPr>
          <a:xfrm>
            <a:off x="457200" y="1093788"/>
            <a:ext cx="8229600" cy="4525962"/>
          </a:xfrm>
        </p:spPr>
      </p:pic>
      <p:sp>
        <p:nvSpPr>
          <p:cNvPr id="3" name="Title 2"/>
          <p:cNvSpPr>
            <a:spLocks noGrp="1"/>
          </p:cNvSpPr>
          <p:nvPr>
            <p:ph type="title"/>
          </p:nvPr>
        </p:nvSpPr>
        <p:spPr>
          <a:xfrm>
            <a:off x="457200" y="274638"/>
            <a:ext cx="8229600" cy="608267"/>
          </a:xfrm>
        </p:spPr>
        <p:txBody>
          <a:bodyPr>
            <a:normAutofit fontScale="90000"/>
          </a:bodyPr>
          <a:lstStyle/>
          <a:p>
            <a:pPr fontAlgn="auto">
              <a:spcAft>
                <a:spcPts val="0"/>
              </a:spcAft>
              <a:defRPr/>
            </a:pPr>
            <a:r>
              <a:rPr lang="en-US" dirty="0" smtClean="0">
                <a:ea typeface="+mj-ea"/>
              </a:rPr>
              <a:t>And reintegration.</a:t>
            </a:r>
            <a:endParaRPr lang="en-US" dirty="0">
              <a:ea typeface="+mj-ea"/>
            </a:endParaRPr>
          </a:p>
        </p:txBody>
      </p:sp>
      <p:sp>
        <p:nvSpPr>
          <p:cNvPr id="38916" name="TextBox 4"/>
          <p:cNvSpPr txBox="1">
            <a:spLocks noChangeArrowheads="1"/>
          </p:cNvSpPr>
          <p:nvPr/>
        </p:nvSpPr>
        <p:spPr bwMode="auto">
          <a:xfrm>
            <a:off x="2571750" y="5619750"/>
            <a:ext cx="63547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2000" b="1">
                <a:latin typeface="Lucida Sans Unicode" pitchFamily="-1" charset="0"/>
              </a:rPr>
              <a:t>Parliamentarians, Farida Hamidi and Frishta Amini, delegates from Nimroz Province in Southwest Afghanistan.</a:t>
            </a:r>
          </a:p>
          <a:p>
            <a:pPr algn="r" eaLnBrk="1" hangingPunct="1"/>
            <a:r>
              <a:rPr lang="en-US" sz="1800">
                <a:solidFill>
                  <a:srgbClr val="7F7F7F"/>
                </a:solidFill>
                <a:latin typeface="Lucida Sans Unicode" pitchFamily="-1" charset="0"/>
              </a:rPr>
              <a:t>accessed at /www.ndi.org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4141"/>
          </a:xfrm>
        </p:spPr>
        <p:txBody>
          <a:bodyPr/>
          <a:lstStyle/>
          <a:p>
            <a:pPr fontAlgn="auto">
              <a:spcAft>
                <a:spcPts val="0"/>
              </a:spcAft>
              <a:defRPr/>
            </a:pPr>
            <a:r>
              <a:rPr lang="en-US" dirty="0" smtClean="0">
                <a:ea typeface="+mj-ea"/>
              </a:rPr>
              <a:t>Reconstruction...</a:t>
            </a:r>
            <a:endParaRPr lang="en-US" dirty="0">
              <a:ea typeface="+mj-ea"/>
            </a:endParaRPr>
          </a:p>
        </p:txBody>
      </p:sp>
      <p:pic>
        <p:nvPicPr>
          <p:cNvPr id="40963" name="Picture 4" descr="darfur_we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265238"/>
            <a:ext cx="624522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5"/>
          <p:cNvSpPr txBox="1">
            <a:spLocks noChangeArrowheads="1"/>
          </p:cNvSpPr>
          <p:nvPr/>
        </p:nvSpPr>
        <p:spPr bwMode="auto">
          <a:xfrm>
            <a:off x="3175000" y="5916613"/>
            <a:ext cx="50022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2000">
                <a:latin typeface="Lucida Sans Unicode" pitchFamily="-1" charset="0"/>
              </a:rPr>
              <a:t>Woman drawing water from a well in Darfur.</a:t>
            </a:r>
          </a:p>
          <a:p>
            <a:pPr algn="r" eaLnBrk="1" hangingPunct="1"/>
            <a:r>
              <a:rPr lang="en-US" sz="1600">
                <a:latin typeface="Lucida Sans Unicode" pitchFamily="-1" charset="0"/>
              </a:rPr>
              <a:t> accessed at www.policyinnovations.org</a:t>
            </a:r>
          </a:p>
          <a:p>
            <a:pPr eaLnBrk="1" hangingPunct="1"/>
            <a:endParaRPr lang="en-US" sz="2000">
              <a:latin typeface="Lucida Sans Unicode" pitchFamily="-1" charset="0"/>
            </a:endParaRPr>
          </a:p>
          <a:p>
            <a:pPr algn="r" eaLnBrk="1" hangingPunct="1"/>
            <a:r>
              <a:rPr lang="en-US" sz="1800">
                <a:latin typeface="Lucida Sans Unicode" pitchFamily="-1"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ea typeface="+mj-ea"/>
              </a:rPr>
              <a:t>Why does SCR 1325 and WPS matter so much?</a:t>
            </a:r>
            <a:endParaRPr lang="en-US" dirty="0">
              <a:ea typeface="+mj-ea"/>
            </a:endParaRPr>
          </a:p>
        </p:txBody>
      </p:sp>
      <p:sp>
        <p:nvSpPr>
          <p:cNvPr id="25603" name="Content Placeholder 1"/>
          <p:cNvSpPr>
            <a:spLocks noGrp="1"/>
          </p:cNvSpPr>
          <p:nvPr>
            <p:ph idx="4294967295"/>
          </p:nvPr>
        </p:nvSpPr>
        <p:spPr>
          <a:xfrm>
            <a:off x="0" y="1481138"/>
            <a:ext cx="8921750" cy="4525962"/>
          </a:xfrm>
        </p:spPr>
        <p:txBody>
          <a:bodyPr>
            <a:normAutofit/>
          </a:bodyPr>
          <a:lstStyle/>
          <a:p>
            <a:pPr>
              <a:lnSpc>
                <a:spcPct val="80000"/>
              </a:lnSpc>
              <a:buFont typeface="Wingdings 3" pitchFamily="-1" charset="2"/>
              <a:buNone/>
            </a:pPr>
            <a:endParaRPr lang="en-US" sz="2400" smtClean="0"/>
          </a:p>
          <a:p>
            <a:pPr marL="849313" lvl="1" indent="-457200">
              <a:lnSpc>
                <a:spcPct val="80000"/>
              </a:lnSpc>
            </a:pPr>
            <a:r>
              <a:rPr lang="en-US" sz="2400" smtClean="0"/>
              <a:t>There are roughly 40 active conflicts in the world, today.</a:t>
            </a:r>
          </a:p>
          <a:p>
            <a:pPr marL="849313" lvl="1" indent="-457200">
              <a:lnSpc>
                <a:spcPct val="80000"/>
              </a:lnSpc>
            </a:pPr>
            <a:endParaRPr lang="en-US" sz="2400" smtClean="0"/>
          </a:p>
          <a:p>
            <a:pPr marL="849313" lvl="1" indent="-457200">
              <a:lnSpc>
                <a:spcPct val="80000"/>
              </a:lnSpc>
            </a:pPr>
            <a:r>
              <a:rPr lang="en-US" sz="2400" smtClean="0"/>
              <a:t>More than ½ of all peace agreements fail within the first 10 years.</a:t>
            </a:r>
          </a:p>
          <a:p>
            <a:pPr marL="849313" lvl="1" indent="-457200">
              <a:lnSpc>
                <a:spcPct val="80000"/>
              </a:lnSpc>
            </a:pPr>
            <a:endParaRPr lang="en-US" sz="2400" smtClean="0"/>
          </a:p>
          <a:p>
            <a:pPr marL="849313" lvl="1" indent="-457200">
              <a:lnSpc>
                <a:spcPct val="80000"/>
              </a:lnSpc>
            </a:pPr>
            <a:r>
              <a:rPr lang="en-US" sz="2400" smtClean="0"/>
              <a:t>Women are grossly underrepresented in peace and conflict negotiations.</a:t>
            </a:r>
          </a:p>
          <a:p>
            <a:pPr marL="849313" lvl="1" indent="-457200">
              <a:lnSpc>
                <a:spcPct val="80000"/>
              </a:lnSpc>
            </a:pPr>
            <a:endParaRPr lang="en-US" sz="2400" smtClean="0"/>
          </a:p>
          <a:p>
            <a:pPr marL="849313" lvl="1" indent="-457200">
              <a:lnSpc>
                <a:spcPct val="80000"/>
              </a:lnSpc>
            </a:pPr>
            <a:r>
              <a:rPr lang="en-US" sz="2400" smtClean="0"/>
              <a:t>Of the 40 conflicts in the last decade, 31 represent repeated cycles of violence with a disproportionate impact on women and children.</a:t>
            </a:r>
          </a:p>
          <a:p>
            <a:pPr>
              <a:lnSpc>
                <a:spcPct val="80000"/>
              </a:lnSpc>
              <a:buFont typeface="Lucida Sans Unicode" pitchFamily="-1" charset="0"/>
              <a:buAutoNum type="arabicPeriod"/>
            </a:pPr>
            <a:endParaRPr lang="en-US" sz="25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457200" y="1223963"/>
            <a:ext cx="8229600" cy="4783137"/>
          </a:xfrm>
        </p:spPr>
        <p:txBody>
          <a:bodyPr/>
          <a:lstStyle/>
          <a:p>
            <a:pPr>
              <a:lnSpc>
                <a:spcPct val="80000"/>
              </a:lnSpc>
              <a:buClr>
                <a:schemeClr val="tx1"/>
              </a:buClr>
              <a:buFont typeface="Arial" charset="0"/>
              <a:buChar char="•"/>
            </a:pPr>
            <a:r>
              <a:rPr lang="en-US" sz="2100" smtClean="0"/>
              <a:t>Sexual and gender based violence (SGBV) against women and girls has been deployed as a deliberate tool of war – often with impunity ( no prosecution or justice).</a:t>
            </a:r>
          </a:p>
          <a:p>
            <a:pPr>
              <a:lnSpc>
                <a:spcPct val="80000"/>
              </a:lnSpc>
              <a:buClr>
                <a:schemeClr val="tx1"/>
              </a:buClr>
              <a:buFont typeface="Wingdings 3" pitchFamily="-1" charset="2"/>
              <a:buNone/>
            </a:pPr>
            <a:endParaRPr lang="en-US" sz="2100" smtClean="0"/>
          </a:p>
          <a:p>
            <a:pPr>
              <a:lnSpc>
                <a:spcPct val="80000"/>
              </a:lnSpc>
              <a:buClr>
                <a:schemeClr val="tx1"/>
              </a:buClr>
              <a:buFont typeface="Arial" charset="0"/>
              <a:buChar char="•"/>
            </a:pPr>
            <a:r>
              <a:rPr lang="en-US" sz="2100" smtClean="0"/>
              <a:t>Forced displacement associated with conflict exposes refugees, particularly women and girls, to additional risks of violence and exploitation.</a:t>
            </a:r>
          </a:p>
          <a:p>
            <a:pPr>
              <a:lnSpc>
                <a:spcPct val="80000"/>
              </a:lnSpc>
              <a:buClr>
                <a:schemeClr val="tx1"/>
              </a:buClr>
              <a:buFont typeface="Wingdings 3" pitchFamily="-1" charset="2"/>
              <a:buNone/>
            </a:pPr>
            <a:endParaRPr lang="en-US" sz="2100" smtClean="0"/>
          </a:p>
          <a:p>
            <a:pPr>
              <a:lnSpc>
                <a:spcPct val="80000"/>
              </a:lnSpc>
              <a:buClr>
                <a:schemeClr val="tx1"/>
              </a:buClr>
              <a:buFont typeface="Arial" charset="0"/>
              <a:buChar char="•"/>
            </a:pPr>
            <a:r>
              <a:rPr lang="en-US" sz="2100" smtClean="0"/>
              <a:t>Evidence shows that increased violence against women can be an early indicator of impending conflict.</a:t>
            </a:r>
          </a:p>
          <a:p>
            <a:pPr>
              <a:lnSpc>
                <a:spcPct val="80000"/>
              </a:lnSpc>
              <a:buClr>
                <a:schemeClr val="tx1"/>
              </a:buClr>
              <a:buFont typeface="Wingdings 3" pitchFamily="-1" charset="2"/>
              <a:buNone/>
            </a:pPr>
            <a:endParaRPr lang="en-US" sz="2100" smtClean="0"/>
          </a:p>
          <a:p>
            <a:pPr>
              <a:lnSpc>
                <a:spcPct val="80000"/>
              </a:lnSpc>
              <a:buClr>
                <a:schemeClr val="tx1"/>
              </a:buClr>
              <a:buFont typeface="Arial" charset="0"/>
              <a:buChar char="•"/>
            </a:pPr>
            <a:r>
              <a:rPr lang="en-US" sz="2100" smtClean="0"/>
              <a:t>Frequently, women hold critical knowledge about impending or escalating conflict, but are overlooked or unable to report their concerns safely. **</a:t>
            </a:r>
          </a:p>
        </p:txBody>
      </p:sp>
      <p:sp>
        <p:nvSpPr>
          <p:cNvPr id="3" name="Title 2"/>
          <p:cNvSpPr>
            <a:spLocks noGrp="1"/>
          </p:cNvSpPr>
          <p:nvPr>
            <p:ph type="title"/>
          </p:nvPr>
        </p:nvSpPr>
        <p:spPr>
          <a:xfrm>
            <a:off x="457200" y="274638"/>
            <a:ext cx="8229600" cy="732183"/>
          </a:xfrm>
        </p:spPr>
        <p:txBody>
          <a:bodyPr/>
          <a:lstStyle/>
          <a:p>
            <a:pPr fontAlgn="auto">
              <a:spcAft>
                <a:spcPts val="0"/>
              </a:spcAft>
              <a:defRPr/>
            </a:pPr>
            <a:r>
              <a:rPr lang="en-US" dirty="0" smtClean="0">
                <a:ea typeface="+mj-ea"/>
              </a:rPr>
              <a:t>And…</a:t>
            </a:r>
            <a:endParaRPr lang="en-US" dirty="0">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120" y="349866"/>
            <a:ext cx="7772400" cy="3550480"/>
          </a:xfrm>
        </p:spPr>
        <p:txBody>
          <a:bodyPr>
            <a:normAutofit fontScale="90000"/>
          </a:bodyPr>
          <a:lstStyle/>
          <a:p>
            <a:pPr algn="l" fontAlgn="auto">
              <a:spcAft>
                <a:spcPts val="0"/>
              </a:spcAft>
              <a:defRPr/>
            </a:pPr>
            <a:r>
              <a:rPr lang="en-US" sz="4000" b="0" dirty="0" smtClean="0">
                <a:ea typeface="+mj-ea"/>
              </a:rPr>
              <a:t/>
            </a:r>
            <a:br>
              <a:rPr lang="en-US" sz="4000" b="0" dirty="0" smtClean="0">
                <a:ea typeface="+mj-ea"/>
              </a:rPr>
            </a:br>
            <a:r>
              <a:rPr lang="en-US" sz="4000" b="0" dirty="0" smtClean="0">
                <a:ea typeface="+mj-ea"/>
              </a:rPr>
              <a:t/>
            </a:r>
            <a:br>
              <a:rPr lang="en-US" sz="4000" b="0" dirty="0" smtClean="0">
                <a:ea typeface="+mj-ea"/>
              </a:rPr>
            </a:br>
            <a:r>
              <a:rPr lang="en-US" sz="4444" b="0" dirty="0" smtClean="0">
                <a:solidFill>
                  <a:schemeClr val="tx1"/>
                </a:solidFill>
                <a:ea typeface="+mj-ea"/>
              </a:rPr>
              <a:t>Women as Peace Partners:</a:t>
            </a:r>
            <a:r>
              <a:rPr lang="en-US" sz="4000" dirty="0" smtClean="0">
                <a:ea typeface="+mj-ea"/>
              </a:rPr>
              <a:t/>
            </a:r>
            <a:br>
              <a:rPr lang="en-US" sz="4000" dirty="0" smtClean="0">
                <a:ea typeface="+mj-ea"/>
              </a:rPr>
            </a:br>
            <a:r>
              <a:rPr lang="en-US" sz="3111" dirty="0" smtClean="0">
                <a:ea typeface="+mj-ea"/>
              </a:rPr>
              <a:t>UN SCR 1325; the U.S. National Action Plan on Women, Peace and Security;</a:t>
            </a:r>
            <a:br>
              <a:rPr lang="en-US" sz="3111" dirty="0" smtClean="0">
                <a:ea typeface="+mj-ea"/>
              </a:rPr>
            </a:br>
            <a:r>
              <a:rPr lang="en-US" sz="3111" dirty="0" smtClean="0">
                <a:ea typeface="+mj-ea"/>
              </a:rPr>
              <a:t>…and Onward </a:t>
            </a:r>
            <a:r>
              <a:rPr lang="en-US" dirty="0" smtClean="0">
                <a:ea typeface="+mj-ea"/>
              </a:rPr>
              <a:t/>
            </a:r>
            <a:br>
              <a:rPr lang="en-US" dirty="0" smtClean="0">
                <a:ea typeface="+mj-ea"/>
              </a:rPr>
            </a:br>
            <a:r>
              <a:rPr lang="en-US" dirty="0" smtClean="0">
                <a:ea typeface="+mj-ea"/>
              </a:rPr>
              <a:t/>
            </a:r>
            <a:br>
              <a:rPr lang="en-US" dirty="0" smtClean="0">
                <a:ea typeface="+mj-ea"/>
              </a:rPr>
            </a:br>
            <a:endParaRPr lang="en-US" dirty="0">
              <a:ea typeface="+mj-ea"/>
            </a:endParaRPr>
          </a:p>
        </p:txBody>
      </p:sp>
      <p:sp>
        <p:nvSpPr>
          <p:cNvPr id="16387" name="Subtitle 2"/>
          <p:cNvSpPr>
            <a:spLocks noGrp="1"/>
          </p:cNvSpPr>
          <p:nvPr>
            <p:ph type="subTitle" idx="1"/>
          </p:nvPr>
        </p:nvSpPr>
        <p:spPr>
          <a:xfrm>
            <a:off x="685800" y="3744913"/>
            <a:ext cx="7772400" cy="1568450"/>
          </a:xfrm>
        </p:spPr>
        <p:txBody>
          <a:bodyPr/>
          <a:lstStyle/>
          <a:p>
            <a:pPr marR="0"/>
            <a:r>
              <a:rPr lang="en-US" smtClean="0"/>
              <a:t>By Tanya Henderson</a:t>
            </a:r>
          </a:p>
          <a:p>
            <a:pPr marR="0"/>
            <a:r>
              <a:rPr lang="en-US" smtClean="0"/>
              <a:t>Public Policy Director, WAND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And…</a:t>
            </a:r>
            <a:endParaRPr lang="en-US" dirty="0">
              <a:ea typeface="+mj-ea"/>
            </a:endParaRPr>
          </a:p>
        </p:txBody>
      </p:sp>
      <p:sp>
        <p:nvSpPr>
          <p:cNvPr id="46083" name="Content Placeholder 5"/>
          <p:cNvSpPr>
            <a:spLocks noGrp="1"/>
          </p:cNvSpPr>
          <p:nvPr>
            <p:ph idx="4294967295"/>
          </p:nvPr>
        </p:nvSpPr>
        <p:spPr>
          <a:xfrm>
            <a:off x="0" y="1177925"/>
            <a:ext cx="9144000" cy="5187950"/>
          </a:xfrm>
        </p:spPr>
        <p:txBody>
          <a:bodyPr/>
          <a:lstStyle/>
          <a:p>
            <a:pPr>
              <a:buClr>
                <a:schemeClr val="tx1"/>
              </a:buClr>
              <a:buFont typeface="Arial" charset="0"/>
              <a:buChar char="•"/>
            </a:pPr>
            <a:r>
              <a:rPr lang="en-US" smtClean="0"/>
              <a:t>There is a correlation between return to violent conflict and lack of healthcare, economic opportunity, and education for women.</a:t>
            </a:r>
          </a:p>
          <a:p>
            <a:pPr>
              <a:buClr>
                <a:schemeClr val="tx1"/>
              </a:buClr>
              <a:buFont typeface="Wingdings 3" pitchFamily="-1" charset="2"/>
              <a:buNone/>
            </a:pPr>
            <a:endParaRPr lang="en-US" smtClean="0"/>
          </a:p>
          <a:p>
            <a:pPr>
              <a:buClr>
                <a:schemeClr val="tx1"/>
              </a:buClr>
              <a:buFont typeface="Arial" charset="0"/>
              <a:buChar char="•"/>
            </a:pPr>
            <a:r>
              <a:rPr lang="en-US" smtClean="0"/>
              <a:t>Women carry much of the burden of rebuilding communities in post-conflict settings.</a:t>
            </a:r>
          </a:p>
          <a:p>
            <a:pPr>
              <a:buClr>
                <a:schemeClr val="tx1"/>
              </a:buClr>
              <a:buFont typeface="Arial" charset="0"/>
              <a:buChar char="•"/>
            </a:pPr>
            <a:endParaRPr lang="en-US" smtClean="0"/>
          </a:p>
          <a:p>
            <a:pPr>
              <a:buClr>
                <a:schemeClr val="tx1"/>
              </a:buClr>
              <a:buFont typeface="Arial" charset="0"/>
              <a:buChar char="•"/>
            </a:pPr>
            <a:r>
              <a:rPr lang="en-US" smtClean="0"/>
              <a:t>When included as meaningful participants women expand the scope of discussion to include the broader set of critical priorities required for just and lasting peace.**</a:t>
            </a:r>
          </a:p>
          <a:p>
            <a:pPr>
              <a:buClr>
                <a:schemeClr val="tx1"/>
              </a:buClr>
              <a:buFont typeface="Arial" charset="0"/>
              <a:buChar char="•"/>
            </a:pPr>
            <a:endParaRPr lang="en-US" smtClean="0"/>
          </a:p>
          <a:p>
            <a:pPr>
              <a:buClr>
                <a:schemeClr val="tx1"/>
              </a:buClr>
              <a:buFont typeface="Wingdings 3" pitchFamily="-1" charset="2"/>
              <a:buNone/>
            </a:pPr>
            <a:endParaRPr lang="en-US" smtClean="0"/>
          </a:p>
          <a:p>
            <a:pPr>
              <a:buClr>
                <a:schemeClr val="tx1"/>
              </a:buClr>
              <a:buFont typeface="Arial" charset="0"/>
              <a:buChar char="•"/>
            </a:pPr>
            <a:endParaRPr lang="en-US" smtClean="0"/>
          </a:p>
          <a:p>
            <a:pPr>
              <a:buClr>
                <a:schemeClr val="tx1"/>
              </a:buClr>
              <a:buFont typeface="Arial" charset="0"/>
              <a:buChar char="•"/>
            </a:pPr>
            <a:endParaRPr lang="en-US" smtClean="0"/>
          </a:p>
          <a:p>
            <a:pPr>
              <a:buClr>
                <a:schemeClr val="tx1"/>
              </a:buClr>
              <a:buFont typeface="Arial" charset="0"/>
              <a:buChar char="•"/>
            </a:pPr>
            <a:endParaRPr lang="en-US" smtClean="0"/>
          </a:p>
        </p:txBody>
      </p:sp>
      <p:sp>
        <p:nvSpPr>
          <p:cNvPr id="46084" name="TextBox 3"/>
          <p:cNvSpPr txBox="1">
            <a:spLocks noChangeArrowheads="1"/>
          </p:cNvSpPr>
          <p:nvPr/>
        </p:nvSpPr>
        <p:spPr bwMode="auto">
          <a:xfrm>
            <a:off x="4089400" y="31289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endParaRPr lang="en-US" sz="1800">
              <a:latin typeface="Lucida Sans Unicode" pitchFamily="-1"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t">
            <a:normAutofit fontScale="90000"/>
          </a:bodyPr>
          <a:lstStyle/>
          <a:p>
            <a:pPr algn="l" fontAlgn="auto">
              <a:spcAft>
                <a:spcPts val="0"/>
              </a:spcAft>
              <a:defRPr/>
            </a:pPr>
            <a:r>
              <a:rPr lang="en-US" dirty="0" smtClean="0">
                <a:solidFill>
                  <a:schemeClr val="accent2"/>
                </a:solidFill>
                <a:ea typeface="+mj-ea"/>
              </a:rPr>
              <a:t>How does UN Security Resolution1325 and the Women, Peace, and Security apply to the U.S.?</a:t>
            </a:r>
            <a:r>
              <a:rPr lang="en-US" dirty="0" smtClean="0">
                <a:ea typeface="+mj-ea"/>
              </a:rPr>
              <a:t/>
            </a:r>
            <a:br>
              <a:rPr lang="en-US" dirty="0" smtClean="0">
                <a:ea typeface="+mj-ea"/>
              </a:rPr>
            </a:br>
            <a:endParaRPr lang="en-US" dirty="0">
              <a:ea typeface="+mj-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p:txBody>
          <a:bodyPr/>
          <a:lstStyle/>
          <a:p>
            <a:pPr>
              <a:lnSpc>
                <a:spcPct val="90000"/>
              </a:lnSpc>
              <a:buFont typeface="Wingdings" pitchFamily="-1" charset="2"/>
              <a:buChar char="Ø"/>
            </a:pPr>
            <a:r>
              <a:rPr lang="en-US" smtClean="0"/>
              <a:t>Under its Presidency of UN Security Council, the U.S. introduced 3 out of the 4 follow up resolutions. (</a:t>
            </a:r>
            <a:r>
              <a:rPr lang="en-US" sz="2400" smtClean="0"/>
              <a:t>SCR 1820, 1888, 1960).</a:t>
            </a:r>
          </a:p>
          <a:p>
            <a:pPr>
              <a:lnSpc>
                <a:spcPct val="90000"/>
              </a:lnSpc>
              <a:buFont typeface="Wingdings" pitchFamily="-1" charset="2"/>
              <a:buChar char="Ø"/>
            </a:pPr>
            <a:endParaRPr lang="en-US" sz="2400" smtClean="0"/>
          </a:p>
          <a:p>
            <a:pPr>
              <a:lnSpc>
                <a:spcPct val="90000"/>
              </a:lnSpc>
              <a:buFont typeface="Wingdings" pitchFamily="-1" charset="2"/>
              <a:buChar char="Ø"/>
            </a:pPr>
            <a:r>
              <a:rPr lang="en-US" smtClean="0"/>
              <a:t> WPS has had Bi-Partisan political support.</a:t>
            </a:r>
          </a:p>
          <a:p>
            <a:pPr lvl="1">
              <a:lnSpc>
                <a:spcPct val="90000"/>
              </a:lnSpc>
              <a:buFont typeface="Lucida Grande" pitchFamily="-1" charset="0"/>
              <a:buChar char="-"/>
            </a:pPr>
            <a:r>
              <a:rPr lang="en-US" sz="1700" smtClean="0"/>
              <a:t>In 2000, the UN Security Council passed Resolution 1325 with the backing of a Democratic administration. </a:t>
            </a:r>
          </a:p>
          <a:p>
            <a:pPr lvl="1">
              <a:lnSpc>
                <a:spcPct val="90000"/>
              </a:lnSpc>
              <a:buFont typeface="Lucida Grande" pitchFamily="-1" charset="0"/>
              <a:buChar char="-"/>
            </a:pPr>
            <a:r>
              <a:rPr lang="en-US" sz="1700" smtClean="0"/>
              <a:t>In 2008, a Republican administration sponsored the follow-up UNSCR1820 recognizing rape as a tactic of war and threat to peace and security.</a:t>
            </a:r>
          </a:p>
          <a:p>
            <a:pPr lvl="1">
              <a:lnSpc>
                <a:spcPct val="90000"/>
              </a:lnSpc>
              <a:buFont typeface="Lucida Grande" pitchFamily="-1" charset="0"/>
              <a:buChar char="-"/>
            </a:pPr>
            <a:endParaRPr lang="en-US" sz="1700" smtClean="0"/>
          </a:p>
          <a:p>
            <a:pPr>
              <a:lnSpc>
                <a:spcPct val="90000"/>
              </a:lnSpc>
              <a:buFont typeface="Wingdings" pitchFamily="-1" charset="2"/>
              <a:buChar char="Ø"/>
            </a:pPr>
            <a:r>
              <a:rPr lang="en-US" smtClean="0"/>
              <a:t>U.S. is a major stakeholder in peace processes.</a:t>
            </a:r>
          </a:p>
          <a:p>
            <a:pPr lvl="1">
              <a:lnSpc>
                <a:spcPct val="90000"/>
              </a:lnSpc>
              <a:buFont typeface="Verdana" pitchFamily="-1" charset="0"/>
              <a:buNone/>
            </a:pPr>
            <a:endParaRPr lang="en-US" sz="1700" smtClean="0"/>
          </a:p>
          <a:p>
            <a:pPr lvl="1">
              <a:lnSpc>
                <a:spcPct val="90000"/>
              </a:lnSpc>
              <a:buFont typeface="Lucida Grande" pitchFamily="-1" charset="0"/>
              <a:buChar char="-"/>
            </a:pPr>
            <a:endParaRPr lang="en-US" sz="2400" smtClean="0"/>
          </a:p>
          <a:p>
            <a:pPr>
              <a:lnSpc>
                <a:spcPct val="90000"/>
              </a:lnSpc>
              <a:buFont typeface="Wingdings" pitchFamily="-1" charset="2"/>
              <a:buChar char="Ø"/>
            </a:pPr>
            <a:endParaRPr lang="en-US" smtClean="0"/>
          </a:p>
          <a:p>
            <a:pPr>
              <a:lnSpc>
                <a:spcPct val="90000"/>
              </a:lnSpc>
              <a:buFont typeface="Wingdings 3" pitchFamily="-1" charset="2"/>
              <a:buNone/>
            </a:pPr>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solidFill>
                  <a:srgbClr val="0000FF"/>
                </a:solidFill>
                <a:ea typeface="+mj-ea"/>
              </a:rPr>
              <a:t>U.S. and the WPS Agenda</a:t>
            </a:r>
            <a:endParaRPr lang="en-US" dirty="0">
              <a:solidFill>
                <a:srgbClr val="0000FF"/>
              </a:solidFill>
              <a:ea typeface="+mj-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12" descr="1342574138_74.jpg"/>
          <p:cNvPicPr>
            <a:picLocks noGrp="1" noChangeAspect="1"/>
          </p:cNvPicPr>
          <p:nvPr>
            <p:ph idx="1"/>
          </p:nvPr>
        </p:nvPicPr>
        <p:blipFill>
          <a:blip r:embed="rId2">
            <a:extLst>
              <a:ext uri="{28A0092B-C50C-407E-A947-70E740481C1C}">
                <a14:useLocalDpi xmlns:a14="http://schemas.microsoft.com/office/drawing/2010/main" val="0"/>
              </a:ext>
            </a:extLst>
          </a:blip>
          <a:srcRect l="-10500" r="-10500"/>
          <a:stretch>
            <a:fillRect/>
          </a:stretch>
        </p:blipFill>
        <p:spPr>
          <a:xfrm>
            <a:off x="841375" y="2074863"/>
            <a:ext cx="7272338" cy="3475037"/>
          </a:xfrm>
        </p:spPr>
      </p:pic>
      <p:sp>
        <p:nvSpPr>
          <p:cNvPr id="7" name="Title 6"/>
          <p:cNvSpPr>
            <a:spLocks noGrp="1"/>
          </p:cNvSpPr>
          <p:nvPr>
            <p:ph type="title"/>
          </p:nvPr>
        </p:nvSpPr>
        <p:spPr>
          <a:xfrm>
            <a:off x="457200" y="275261"/>
            <a:ext cx="8229600" cy="1800340"/>
          </a:xfrm>
        </p:spPr>
        <p:txBody>
          <a:bodyPr>
            <a:normAutofit fontScale="90000"/>
          </a:bodyPr>
          <a:lstStyle/>
          <a:p>
            <a:pPr fontAlgn="auto">
              <a:spcAft>
                <a:spcPts val="0"/>
              </a:spcAft>
              <a:defRPr/>
            </a:pPr>
            <a:r>
              <a:rPr lang="en-US" sz="2667" dirty="0" smtClean="0">
                <a:ea typeface="+mj-ea"/>
              </a:rPr>
              <a:t/>
            </a:r>
            <a:br>
              <a:rPr lang="en-US" sz="2667" dirty="0" smtClean="0">
                <a:ea typeface="+mj-ea"/>
              </a:rPr>
            </a:br>
            <a:r>
              <a:rPr lang="en-US" sz="2667" dirty="0" smtClean="0">
                <a:ea typeface="+mj-ea"/>
              </a:rPr>
              <a:t/>
            </a:r>
            <a:br>
              <a:rPr lang="en-US" sz="2667" dirty="0" smtClean="0">
                <a:ea typeface="+mj-ea"/>
              </a:rPr>
            </a:br>
            <a:r>
              <a:rPr lang="en-US" sz="2667" dirty="0" smtClean="0">
                <a:ea typeface="+mj-ea"/>
              </a:rPr>
              <a:t/>
            </a:r>
            <a:br>
              <a:rPr lang="en-US" sz="2667" dirty="0" smtClean="0">
                <a:ea typeface="+mj-ea"/>
              </a:rPr>
            </a:br>
            <a:r>
              <a:rPr lang="en-US" sz="2222" dirty="0" smtClean="0">
                <a:solidFill>
                  <a:schemeClr val="tx1"/>
                </a:solidFill>
                <a:ea typeface="+mj-ea"/>
              </a:rPr>
              <a:t>On October 26, 2010, at the 10th Anniversary of UN Security Council Resolution 1325, Secretary of State Hillary Rodham Clinton announced the United States commitment to developing a National Action Plan on Women, Peace, and Security (U.S. NAP).</a:t>
            </a:r>
            <a:r>
              <a:rPr lang="en-US" sz="2222" dirty="0" smtClean="0">
                <a:ea typeface="+mj-ea"/>
              </a:rPr>
              <a:t/>
            </a:r>
            <a:br>
              <a:rPr lang="en-US" sz="2222" dirty="0" smtClean="0">
                <a:ea typeface="+mj-ea"/>
              </a:rPr>
            </a:br>
            <a:r>
              <a:rPr lang="en-US" dirty="0" smtClean="0">
                <a:ea typeface="+mj-ea"/>
              </a:rPr>
              <a:t/>
            </a:r>
            <a:br>
              <a:rPr lang="en-US" dirty="0" smtClean="0">
                <a:ea typeface="+mj-ea"/>
              </a:rPr>
            </a:br>
            <a:endParaRPr lang="en-US" dirty="0">
              <a:ea typeface="+mj-ea"/>
            </a:endParaRPr>
          </a:p>
        </p:txBody>
      </p:sp>
      <p:sp>
        <p:nvSpPr>
          <p:cNvPr id="52228" name="TextBox 3"/>
          <p:cNvSpPr txBox="1">
            <a:spLocks noChangeArrowheads="1"/>
          </p:cNvSpPr>
          <p:nvPr/>
        </p:nvSpPr>
        <p:spPr bwMode="auto">
          <a:xfrm>
            <a:off x="4910138" y="5746750"/>
            <a:ext cx="3405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r>
              <a:rPr lang="en-US" sz="3600">
                <a:solidFill>
                  <a:srgbClr val="DA1F28"/>
                </a:solidFill>
              </a:rPr>
              <a:t>Recognizing….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sz="4400" dirty="0" smtClean="0">
                <a:ea typeface="+mj-ea"/>
              </a:rPr>
              <a:t/>
            </a:r>
            <a:br>
              <a:rPr lang="en-US" sz="4400" dirty="0" smtClean="0">
                <a:ea typeface="+mj-ea"/>
              </a:rPr>
            </a:br>
            <a:endParaRPr lang="en-US" dirty="0">
              <a:ea typeface="+mj-ea"/>
            </a:endParaRPr>
          </a:p>
        </p:txBody>
      </p:sp>
      <p:sp>
        <p:nvSpPr>
          <p:cNvPr id="53251" name="Content Placeholder 1"/>
          <p:cNvSpPr>
            <a:spLocks noGrp="1"/>
          </p:cNvSpPr>
          <p:nvPr>
            <p:ph idx="4294967295"/>
          </p:nvPr>
        </p:nvSpPr>
        <p:spPr>
          <a:xfrm>
            <a:off x="0" y="728663"/>
            <a:ext cx="9144000" cy="4986337"/>
          </a:xfrm>
        </p:spPr>
        <p:txBody>
          <a:bodyPr/>
          <a:lstStyle/>
          <a:p>
            <a:pPr algn="ctr">
              <a:buFont typeface="Wingdings 3" pitchFamily="-1" charset="2"/>
              <a:buNone/>
            </a:pPr>
            <a:endParaRPr lang="en-US" smtClean="0"/>
          </a:p>
          <a:p>
            <a:pPr algn="ctr">
              <a:buFont typeface="Wingdings 3" pitchFamily="-1" charset="2"/>
              <a:buNone/>
            </a:pPr>
            <a:r>
              <a:rPr lang="en-US" sz="2800" b="1" smtClean="0"/>
              <a:t>“ The only way to reduce the number of conflicts around the world, to eliminate rape as a weapon of war, to combat the culture of impunity for sexual violence, to build sustainable peace– is to draw on the full contributions of both men and women in every aspect of peacemaking, peacekeeping and peace building.”</a:t>
            </a:r>
          </a:p>
          <a:p>
            <a:pPr algn="ctr">
              <a:buFont typeface="Wingdings 3" pitchFamily="-1" charset="2"/>
              <a:buNone/>
            </a:pPr>
            <a:endParaRPr lang="en-US" sz="2000" b="1" smtClean="0"/>
          </a:p>
          <a:p>
            <a:pPr algn="ctr">
              <a:buFont typeface="Wingdings 3" pitchFamily="-1" charset="2"/>
              <a:buNone/>
            </a:pPr>
            <a:endParaRPr lang="en-US" sz="2000" b="1" smtClean="0"/>
          </a:p>
          <a:p>
            <a:pPr algn="r">
              <a:buFont typeface="Wingdings 3" pitchFamily="-1" charset="2"/>
              <a:buNone/>
            </a:pPr>
            <a:r>
              <a:rPr lang="en-US" sz="2000" b="1" i="1" smtClean="0"/>
              <a:t>U.S. Secretary of State, Hilary Rodham Clinton </a:t>
            </a:r>
          </a:p>
          <a:p>
            <a:pPr algn="ctr">
              <a:buFont typeface="Wingdings 3" pitchFamily="-1" charset="2"/>
              <a:buNone/>
            </a:pPr>
            <a:endParaRPr lang="en-US" sz="2400" b="1" i="1" smtClean="0"/>
          </a:p>
          <a:p>
            <a:endParaRPr lang="en-US" smtClean="0"/>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ontent Placeholder 10" descr="obama-signs-executive-order2.jpg"/>
          <p:cNvPicPr>
            <a:picLocks noGrp="1" noChangeAspect="1"/>
          </p:cNvPicPr>
          <p:nvPr>
            <p:ph idx="1"/>
          </p:nvPr>
        </p:nvPicPr>
        <p:blipFill>
          <a:blip r:embed="rId3">
            <a:extLst>
              <a:ext uri="{28A0092B-C50C-407E-A947-70E740481C1C}">
                <a14:useLocalDpi xmlns:a14="http://schemas.microsoft.com/office/drawing/2010/main" val="0"/>
              </a:ext>
            </a:extLst>
          </a:blip>
          <a:srcRect l="-21384" r="-21384"/>
          <a:stretch>
            <a:fillRect/>
          </a:stretch>
        </p:blipFill>
        <p:spPr>
          <a:xfrm>
            <a:off x="1154113" y="1749425"/>
            <a:ext cx="6734175" cy="3703638"/>
          </a:xfrm>
        </p:spPr>
      </p:pic>
      <p:sp>
        <p:nvSpPr>
          <p:cNvPr id="13" name="Title 12"/>
          <p:cNvSpPr>
            <a:spLocks noGrp="1"/>
          </p:cNvSpPr>
          <p:nvPr>
            <p:ph type="title"/>
          </p:nvPr>
        </p:nvSpPr>
        <p:spPr/>
        <p:txBody>
          <a:bodyPr>
            <a:noAutofit/>
          </a:bodyPr>
          <a:lstStyle/>
          <a:p>
            <a:pPr fontAlgn="auto">
              <a:spcAft>
                <a:spcPts val="0"/>
              </a:spcAft>
              <a:defRPr/>
            </a:pPr>
            <a:r>
              <a:rPr lang="en-US" sz="2400" b="0" dirty="0" smtClean="0">
                <a:solidFill>
                  <a:schemeClr val="tx1"/>
                </a:solidFill>
                <a:ea typeface="+mj-ea"/>
              </a:rPr>
              <a:t>On December 19, 2011, President Obama issued an executive order directing the implementation of the United States’ first-ever National Action Plan on Women, Peace, and Security</a:t>
            </a:r>
            <a:r>
              <a:rPr lang="en-US" sz="2400" b="0" dirty="0" smtClean="0">
                <a:ea typeface="+mj-ea"/>
              </a:rPr>
              <a:t>. </a:t>
            </a:r>
            <a:endParaRPr lang="en-US" sz="2400" b="0" dirty="0">
              <a:ea typeface="+mj-ea"/>
            </a:endParaRPr>
          </a:p>
        </p:txBody>
      </p:sp>
      <p:sp>
        <p:nvSpPr>
          <p:cNvPr id="55300" name="TextBox 13"/>
          <p:cNvSpPr txBox="1">
            <a:spLocks noChangeArrowheads="1"/>
          </p:cNvSpPr>
          <p:nvPr/>
        </p:nvSpPr>
        <p:spPr bwMode="auto">
          <a:xfrm>
            <a:off x="2540000" y="5453063"/>
            <a:ext cx="63976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r>
              <a:rPr lang="en-US" sz="2000"/>
              <a:t>Joining 35 other countries around the world committed to advancing the goals  of UNSCR 1325 and  Women Peace and Security</a:t>
            </a:r>
            <a:r>
              <a:rPr lang="en-US" sz="2000" b="1"/>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fontAlgn="auto">
              <a:spcAft>
                <a:spcPts val="0"/>
              </a:spcAft>
              <a:defRPr/>
            </a:pPr>
            <a:r>
              <a:rPr lang="en-US" sz="3600" dirty="0" smtClean="0">
                <a:latin typeface="Abadi MT Condensed Extra Bold"/>
                <a:ea typeface="+mj-ea"/>
                <a:cs typeface="Abadi MT Condensed Extra Bold"/>
              </a:rPr>
              <a:t>Statement of National Policy on WPS: </a:t>
            </a:r>
            <a:endParaRPr lang="en-US" sz="3600" dirty="0">
              <a:latin typeface="Abadi MT Condensed Extra Bold"/>
              <a:ea typeface="+mj-ea"/>
              <a:cs typeface="Abadi MT Condensed Extra Bold"/>
            </a:endParaRPr>
          </a:p>
        </p:txBody>
      </p:sp>
      <p:sp>
        <p:nvSpPr>
          <p:cNvPr id="35843" name="Content Placeholder 6"/>
          <p:cNvSpPr>
            <a:spLocks noGrp="1"/>
          </p:cNvSpPr>
          <p:nvPr>
            <p:ph idx="4294967295"/>
          </p:nvPr>
        </p:nvSpPr>
        <p:spPr>
          <a:xfrm>
            <a:off x="0" y="1481138"/>
            <a:ext cx="8229600" cy="4525962"/>
          </a:xfrm>
        </p:spPr>
        <p:txBody>
          <a:bodyPr>
            <a:normAutofit/>
          </a:bodyPr>
          <a:lstStyle/>
          <a:p>
            <a:pPr>
              <a:lnSpc>
                <a:spcPct val="70000"/>
              </a:lnSpc>
            </a:pPr>
            <a:r>
              <a:rPr lang="en-US" sz="2000" smtClean="0"/>
              <a:t>The engagement and protection of women as agents of peace and stability will be </a:t>
            </a:r>
            <a:r>
              <a:rPr lang="en-US" sz="2000" u="sng" smtClean="0"/>
              <a:t>central </a:t>
            </a:r>
            <a:r>
              <a:rPr lang="en-US" sz="2000" smtClean="0"/>
              <a:t>to the United States’ efforts to promote security, prevent, respond to, and resolve conflict, and rebuild societies.</a:t>
            </a:r>
          </a:p>
          <a:p>
            <a:pPr>
              <a:lnSpc>
                <a:spcPct val="70000"/>
              </a:lnSpc>
              <a:buFont typeface="Wingdings 3" pitchFamily="-1" charset="2"/>
              <a:buNone/>
            </a:pPr>
            <a:endParaRPr lang="en-US" sz="2000" smtClean="0"/>
          </a:p>
          <a:p>
            <a:pPr>
              <a:lnSpc>
                <a:spcPct val="70000"/>
              </a:lnSpc>
            </a:pPr>
            <a:r>
              <a:rPr lang="en-US" sz="2000" smtClean="0"/>
              <a:t>In executing this policy, the U.S. will be guided by the </a:t>
            </a:r>
            <a:r>
              <a:rPr lang="en-US" sz="2000" u="sng" smtClean="0"/>
              <a:t>principle of inclusion</a:t>
            </a:r>
            <a:r>
              <a:rPr lang="en-US" sz="2000" smtClean="0"/>
              <a:t>, seeking out the views and participation of a wide variety of stakeholders—women and girls, men and boys, and members of marginalized groups.</a:t>
            </a:r>
          </a:p>
          <a:p>
            <a:pPr>
              <a:lnSpc>
                <a:spcPct val="70000"/>
              </a:lnSpc>
            </a:pPr>
            <a:endParaRPr lang="en-US" sz="2000" smtClean="0"/>
          </a:p>
          <a:p>
            <a:pPr>
              <a:lnSpc>
                <a:spcPct val="70000"/>
              </a:lnSpc>
            </a:pPr>
            <a:r>
              <a:rPr lang="en-US" sz="2000" smtClean="0"/>
              <a:t>The U.S. will ensure that the WPS agenda is </a:t>
            </a:r>
            <a:r>
              <a:rPr lang="en-US" sz="2000" u="sng" smtClean="0"/>
              <a:t>coordinated</a:t>
            </a:r>
            <a:r>
              <a:rPr lang="en-US" sz="2000" smtClean="0"/>
              <a:t> among all relevant govt. department and agencies, and i</a:t>
            </a:r>
            <a:r>
              <a:rPr lang="en-US" sz="2000" u="sng" smtClean="0"/>
              <a:t>ntegrated</a:t>
            </a:r>
            <a:r>
              <a:rPr lang="en-US" sz="2000" smtClean="0"/>
              <a:t> into relevant U.S. foreign policy initiatives and engagement with international partners.</a:t>
            </a:r>
          </a:p>
          <a:p>
            <a:pPr>
              <a:lnSpc>
                <a:spcPct val="70000"/>
              </a:lnSpc>
            </a:pPr>
            <a:endParaRPr lang="en-US" sz="2000" smtClean="0"/>
          </a:p>
          <a:p>
            <a:pPr>
              <a:lnSpc>
                <a:spcPct val="70000"/>
              </a:lnSpc>
            </a:pPr>
            <a:r>
              <a:rPr lang="en-US" sz="2000" smtClean="0"/>
              <a:t>U.S. governmental agencies will </a:t>
            </a:r>
            <a:r>
              <a:rPr lang="en-US" sz="2000" u="sng" smtClean="0"/>
              <a:t>be accountable </a:t>
            </a:r>
            <a:r>
              <a:rPr lang="en-US" sz="2000" smtClean="0"/>
              <a:t>for the implementation of the NAP. </a:t>
            </a:r>
          </a:p>
          <a:p>
            <a:pPr>
              <a:lnSpc>
                <a:spcPct val="70000"/>
              </a:lnSpc>
            </a:pPr>
            <a:endParaRPr lang="en-US" sz="700" b="1" smtClean="0"/>
          </a:p>
          <a:p>
            <a:pPr>
              <a:lnSpc>
                <a:spcPct val="70000"/>
              </a:lnSpc>
            </a:pPr>
            <a:endParaRPr lang="en-US" sz="700" smtClean="0"/>
          </a:p>
          <a:p>
            <a:pPr>
              <a:lnSpc>
                <a:spcPct val="70000"/>
              </a:lnSpc>
            </a:pPr>
            <a:endParaRPr lang="en-US" sz="700" smtClean="0"/>
          </a:p>
          <a:p>
            <a:pPr>
              <a:lnSpc>
                <a:spcPct val="70000"/>
              </a:lnSpc>
              <a:buFont typeface="Wingdings" pitchFamily="-1" charset="2"/>
              <a:buChar char="u"/>
            </a:pPr>
            <a:endParaRPr lang="en-US" sz="700" smtClean="0"/>
          </a:p>
        </p:txBody>
      </p:sp>
      <p:sp>
        <p:nvSpPr>
          <p:cNvPr id="57348" name="TextBox 8"/>
          <p:cNvSpPr txBox="1">
            <a:spLocks noChangeArrowheads="1"/>
          </p:cNvSpPr>
          <p:nvPr/>
        </p:nvSpPr>
        <p:spPr bwMode="auto">
          <a:xfrm>
            <a:off x="5249863" y="6411913"/>
            <a:ext cx="321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800"/>
              <a:t>U.S. NAP on WPS 2011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254000"/>
            <a:ext cx="8458200" cy="533400"/>
          </a:xfrm>
        </p:spPr>
        <p:txBody>
          <a:bodyPr>
            <a:noAutofit/>
          </a:bodyPr>
          <a:lstStyle/>
          <a:p>
            <a:pPr fontAlgn="auto">
              <a:spcAft>
                <a:spcPts val="0"/>
              </a:spcAft>
              <a:defRPr/>
            </a:pPr>
            <a:r>
              <a:rPr lang="en-US" sz="3600" dirty="0" smtClean="0">
                <a:latin typeface="Abadi MT Condensed Extra Bold"/>
                <a:ea typeface="+mj-ea"/>
                <a:cs typeface="Abadi MT Condensed Extra Bold"/>
              </a:rPr>
              <a:t>U.S. NAP on WPS:  Objectives and Framework </a:t>
            </a:r>
            <a:endParaRPr lang="en-US" sz="3600" dirty="0">
              <a:latin typeface="Abadi MT Condensed Extra Bold"/>
              <a:ea typeface="+mj-ea"/>
              <a:cs typeface="Abadi MT Condensed Extra Bold"/>
            </a:endParaRPr>
          </a:p>
        </p:txBody>
      </p:sp>
      <p:sp>
        <p:nvSpPr>
          <p:cNvPr id="59395" name="Oval 4"/>
          <p:cNvSpPr>
            <a:spLocks noChangeArrowheads="1"/>
          </p:cNvSpPr>
          <p:nvPr/>
        </p:nvSpPr>
        <p:spPr bwMode="auto">
          <a:xfrm>
            <a:off x="139700" y="1066800"/>
            <a:ext cx="3656013" cy="2057400"/>
          </a:xfrm>
          <a:prstGeom prst="ellipse">
            <a:avLst/>
          </a:prstGeom>
          <a:solidFill>
            <a:schemeClr val="bg1"/>
          </a:solidFill>
          <a:ln w="38100">
            <a:solidFill>
              <a:srgbClr val="3F6EA7"/>
            </a:solidFill>
            <a:round/>
            <a:headEnd/>
            <a:tailEnd/>
          </a:ln>
        </p:spPr>
        <p:txBody>
          <a:bodyPr wrap="none" anchor="ctr"/>
          <a:lstStyle/>
          <a:p>
            <a:pPr algn="ctr"/>
            <a:r>
              <a:rPr lang="en-US" sz="2200" b="1">
                <a:latin typeface="Calibri" pitchFamily="-1" charset="0"/>
              </a:rPr>
              <a:t>National Integration </a:t>
            </a:r>
          </a:p>
          <a:p>
            <a:pPr algn="ctr"/>
            <a:r>
              <a:rPr lang="en-US" sz="2200" b="1">
                <a:latin typeface="Calibri" pitchFamily="-1" charset="0"/>
              </a:rPr>
              <a:t>and Institutionalization </a:t>
            </a:r>
          </a:p>
          <a:p>
            <a:pPr algn="ctr"/>
            <a:r>
              <a:rPr lang="en-US" sz="2000">
                <a:latin typeface="Calibri" pitchFamily="-1" charset="0"/>
              </a:rPr>
              <a:t>of</a:t>
            </a:r>
            <a:r>
              <a:rPr lang="en-US" sz="2000" b="1">
                <a:latin typeface="Calibri" pitchFamily="-1" charset="0"/>
              </a:rPr>
              <a:t> </a:t>
            </a:r>
            <a:r>
              <a:rPr lang="en-US" sz="2000">
                <a:latin typeface="Calibri" pitchFamily="-1" charset="0"/>
              </a:rPr>
              <a:t>a Gender Responsive</a:t>
            </a:r>
          </a:p>
          <a:p>
            <a:pPr algn="ctr"/>
            <a:r>
              <a:rPr lang="en-US" sz="2000">
                <a:latin typeface="Calibri" pitchFamily="-1" charset="0"/>
              </a:rPr>
              <a:t> Approach</a:t>
            </a:r>
          </a:p>
        </p:txBody>
      </p:sp>
      <p:sp>
        <p:nvSpPr>
          <p:cNvPr id="59396" name="Oval 8"/>
          <p:cNvSpPr>
            <a:spLocks noChangeArrowheads="1"/>
          </p:cNvSpPr>
          <p:nvPr/>
        </p:nvSpPr>
        <p:spPr bwMode="auto">
          <a:xfrm>
            <a:off x="5157788" y="4397375"/>
            <a:ext cx="3656012" cy="2057400"/>
          </a:xfrm>
          <a:prstGeom prst="ellipse">
            <a:avLst/>
          </a:prstGeom>
          <a:solidFill>
            <a:schemeClr val="bg1"/>
          </a:solidFill>
          <a:ln w="38100">
            <a:solidFill>
              <a:srgbClr val="3F6EA7"/>
            </a:solidFill>
            <a:round/>
            <a:headEnd/>
            <a:tailEnd/>
          </a:ln>
        </p:spPr>
        <p:txBody>
          <a:bodyPr wrap="none" anchor="ctr"/>
          <a:lstStyle/>
          <a:p>
            <a:pPr algn="ctr"/>
            <a:r>
              <a:rPr lang="en-US" sz="2200" b="1">
                <a:latin typeface="Calibri" pitchFamily="-1" charset="0"/>
              </a:rPr>
              <a:t>Access </a:t>
            </a:r>
            <a:r>
              <a:rPr lang="en-US" sz="2200">
                <a:latin typeface="Calibri" pitchFamily="-1" charset="0"/>
              </a:rPr>
              <a:t>to Relief and Recovery</a:t>
            </a:r>
            <a:endParaRPr lang="en-US" sz="2000">
              <a:latin typeface="Calibri" pitchFamily="-1" charset="0"/>
            </a:endParaRPr>
          </a:p>
        </p:txBody>
      </p:sp>
      <p:sp>
        <p:nvSpPr>
          <p:cNvPr id="59397" name="Oval 10"/>
          <p:cNvSpPr>
            <a:spLocks noChangeArrowheads="1"/>
          </p:cNvSpPr>
          <p:nvPr/>
        </p:nvSpPr>
        <p:spPr bwMode="auto">
          <a:xfrm>
            <a:off x="2684463" y="2689225"/>
            <a:ext cx="3656012" cy="2057400"/>
          </a:xfrm>
          <a:prstGeom prst="ellipse">
            <a:avLst/>
          </a:prstGeom>
          <a:solidFill>
            <a:schemeClr val="bg1"/>
          </a:solidFill>
          <a:ln w="38100">
            <a:solidFill>
              <a:schemeClr val="accent2"/>
            </a:solidFill>
            <a:round/>
            <a:headEnd/>
            <a:tailEnd/>
          </a:ln>
        </p:spPr>
        <p:txBody>
          <a:bodyPr wrap="none" anchor="ctr"/>
          <a:lstStyle/>
          <a:p>
            <a:pPr algn="ctr"/>
            <a:r>
              <a:rPr lang="en-US" sz="2200" b="1">
                <a:latin typeface="Calibri" pitchFamily="-1" charset="0"/>
              </a:rPr>
              <a:t>Protection </a:t>
            </a:r>
            <a:r>
              <a:rPr lang="en-US" sz="2200">
                <a:latin typeface="Calibri" pitchFamily="-1" charset="0"/>
              </a:rPr>
              <a:t>from Violence</a:t>
            </a:r>
            <a:endParaRPr lang="en-US" sz="2400">
              <a:latin typeface="Times" pitchFamily="-1" charset="0"/>
            </a:endParaRPr>
          </a:p>
        </p:txBody>
      </p:sp>
      <p:sp>
        <p:nvSpPr>
          <p:cNvPr id="59398" name="Oval 11"/>
          <p:cNvSpPr>
            <a:spLocks noChangeArrowheads="1"/>
          </p:cNvSpPr>
          <p:nvPr/>
        </p:nvSpPr>
        <p:spPr bwMode="auto">
          <a:xfrm>
            <a:off x="5172075" y="1066800"/>
            <a:ext cx="3656013" cy="2057400"/>
          </a:xfrm>
          <a:prstGeom prst="ellipse">
            <a:avLst/>
          </a:prstGeom>
          <a:solidFill>
            <a:schemeClr val="bg1"/>
          </a:solidFill>
          <a:ln w="38100">
            <a:solidFill>
              <a:srgbClr val="808080"/>
            </a:solidFill>
            <a:round/>
            <a:headEnd/>
            <a:tailEnd/>
          </a:ln>
        </p:spPr>
        <p:txBody>
          <a:bodyPr wrap="none" anchor="ctr"/>
          <a:lstStyle/>
          <a:p>
            <a:pPr algn="ctr"/>
            <a:r>
              <a:rPr lang="en-US" sz="2200" b="1">
                <a:latin typeface="Calibri" pitchFamily="-1" charset="0"/>
              </a:rPr>
              <a:t>Participation </a:t>
            </a:r>
          </a:p>
          <a:p>
            <a:pPr algn="ctr"/>
            <a:r>
              <a:rPr lang="en-US" sz="2000">
                <a:latin typeface="Calibri" pitchFamily="-1" charset="0"/>
              </a:rPr>
              <a:t>in Peace Processes and </a:t>
            </a:r>
          </a:p>
          <a:p>
            <a:pPr algn="ctr"/>
            <a:r>
              <a:rPr lang="en-US" sz="2000">
                <a:latin typeface="Calibri" pitchFamily="-1" charset="0"/>
              </a:rPr>
              <a:t>Decision-Making</a:t>
            </a:r>
          </a:p>
        </p:txBody>
      </p:sp>
      <p:sp>
        <p:nvSpPr>
          <p:cNvPr id="59399" name="Rectangle 19"/>
          <p:cNvSpPr>
            <a:spLocks noChangeArrowheads="1"/>
          </p:cNvSpPr>
          <p:nvPr/>
        </p:nvSpPr>
        <p:spPr bwMode="auto">
          <a:xfrm>
            <a:off x="2532063" y="39401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2400">
              <a:latin typeface="Times" pitchFamily="-1" charset="0"/>
            </a:endParaRPr>
          </a:p>
        </p:txBody>
      </p:sp>
      <p:sp>
        <p:nvSpPr>
          <p:cNvPr id="59400" name="Oval 22"/>
          <p:cNvSpPr>
            <a:spLocks noChangeArrowheads="1"/>
          </p:cNvSpPr>
          <p:nvPr/>
        </p:nvSpPr>
        <p:spPr bwMode="auto">
          <a:xfrm>
            <a:off x="304800" y="4435475"/>
            <a:ext cx="3656013" cy="2057400"/>
          </a:xfrm>
          <a:prstGeom prst="ellipse">
            <a:avLst/>
          </a:prstGeom>
          <a:solidFill>
            <a:schemeClr val="bg1"/>
          </a:solidFill>
          <a:ln w="38100">
            <a:solidFill>
              <a:srgbClr val="808080"/>
            </a:solidFill>
            <a:round/>
            <a:headEnd/>
            <a:tailEnd/>
          </a:ln>
        </p:spPr>
        <p:txBody>
          <a:bodyPr wrap="none" anchor="ctr"/>
          <a:lstStyle/>
          <a:p>
            <a:pPr algn="ctr"/>
            <a:r>
              <a:rPr lang="en-US" sz="2000">
                <a:latin typeface="Calibri" pitchFamily="-1" charset="0"/>
              </a:rPr>
              <a:t>Conflict </a:t>
            </a:r>
            <a:r>
              <a:rPr lang="en-US" sz="2200" b="1">
                <a:latin typeface="Calibri" pitchFamily="-1" charset="0"/>
              </a:rPr>
              <a:t>Prevention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normAutofit/>
          </a:bodyPr>
          <a:lstStyle/>
          <a:p>
            <a:pPr>
              <a:lnSpc>
                <a:spcPct val="70000"/>
              </a:lnSpc>
              <a:buFont typeface="Wingdings 3" pitchFamily="-1" charset="2"/>
              <a:buNone/>
            </a:pPr>
            <a:endParaRPr lang="en-US" sz="2300" smtClean="0"/>
          </a:p>
          <a:p>
            <a:pPr>
              <a:lnSpc>
                <a:spcPct val="70000"/>
              </a:lnSpc>
              <a:buFont typeface="Wingdings 3" pitchFamily="-1" charset="2"/>
              <a:buNone/>
            </a:pPr>
            <a:r>
              <a:rPr lang="en-US" sz="2300" smtClean="0"/>
              <a:t>Within the next few months Congress will re-introduce the WPS Act.</a:t>
            </a:r>
          </a:p>
          <a:p>
            <a:pPr>
              <a:lnSpc>
                <a:spcPct val="70000"/>
              </a:lnSpc>
              <a:buFont typeface="Wingdings 3" pitchFamily="-1" charset="2"/>
              <a:buNone/>
            </a:pPr>
            <a:endParaRPr lang="en-US" sz="2300" smtClean="0"/>
          </a:p>
          <a:p>
            <a:pPr algn="ctr">
              <a:lnSpc>
                <a:spcPct val="70000"/>
              </a:lnSpc>
              <a:buFont typeface="Wingdings 3" pitchFamily="-1" charset="2"/>
              <a:buNone/>
            </a:pPr>
            <a:r>
              <a:rPr lang="en-US" sz="2300" b="1" u="sng" smtClean="0">
                <a:latin typeface="Arial Rounded MT Bold" pitchFamily="-1" charset="0"/>
              </a:rPr>
              <a:t>A BILL</a:t>
            </a:r>
            <a:r>
              <a:rPr lang="en-US" sz="2300" smtClean="0">
                <a:latin typeface="Arial Rounded MT Bold" pitchFamily="-1" charset="0"/>
              </a:rPr>
              <a:t> </a:t>
            </a:r>
          </a:p>
          <a:p>
            <a:pPr algn="ctr">
              <a:lnSpc>
                <a:spcPct val="70000"/>
              </a:lnSpc>
              <a:buFont typeface="Wingdings 3" pitchFamily="-1" charset="2"/>
              <a:buNone/>
            </a:pPr>
            <a:endParaRPr lang="en-US" sz="2300" smtClean="0">
              <a:latin typeface="Arial Rounded MT Bold" pitchFamily="-1" charset="0"/>
            </a:endParaRPr>
          </a:p>
          <a:p>
            <a:pPr algn="ctr">
              <a:lnSpc>
                <a:spcPct val="70000"/>
              </a:lnSpc>
              <a:buFont typeface="Wingdings 3" pitchFamily="-1" charset="2"/>
              <a:buNone/>
            </a:pPr>
            <a:r>
              <a:rPr lang="en-US" sz="2300" smtClean="0">
                <a:latin typeface="Arial Rounded MT Bold" pitchFamily="-1" charset="0"/>
              </a:rPr>
              <a:t>To ensure that the United States promotes women's meaningful inclusion and participation in mediation and negotiation processes undertaken in order to prevent, mitigate, or resolve violent conflict and implements the United States National Action Plan on Women, Peace, and Security. </a:t>
            </a:r>
          </a:p>
          <a:p>
            <a:pPr algn="ctr">
              <a:lnSpc>
                <a:spcPct val="70000"/>
              </a:lnSpc>
              <a:buFont typeface="Wingdings 3" pitchFamily="-1" charset="2"/>
              <a:buNone/>
            </a:pPr>
            <a:endParaRPr lang="en-US" sz="2300" smtClean="0"/>
          </a:p>
          <a:p>
            <a:pPr algn="ctr">
              <a:lnSpc>
                <a:spcPct val="70000"/>
              </a:lnSpc>
              <a:buFont typeface="Wingdings 3" pitchFamily="-1" charset="2"/>
              <a:buNone/>
            </a:pPr>
            <a:r>
              <a:rPr lang="en-US" sz="1700" i="1" smtClean="0"/>
              <a:t>Be it enacted by the Senate and House of Representatives of the United States of America in Congress assembled</a:t>
            </a:r>
            <a:r>
              <a:rPr lang="en-US" sz="2300" i="1" smtClean="0"/>
              <a:t>,</a:t>
            </a:r>
            <a:endParaRPr lang="en-US" sz="2300" smtClean="0"/>
          </a:p>
          <a:p>
            <a:pPr>
              <a:lnSpc>
                <a:spcPct val="70000"/>
              </a:lnSpc>
              <a:buFont typeface="Wingdings 3" pitchFamily="-1" charset="2"/>
              <a:buNone/>
            </a:pPr>
            <a:endParaRPr lang="en-US" sz="2300" smtClean="0"/>
          </a:p>
        </p:txBody>
      </p:sp>
      <p:sp>
        <p:nvSpPr>
          <p:cNvPr id="3" name="Title 2"/>
          <p:cNvSpPr>
            <a:spLocks noGrp="1"/>
          </p:cNvSpPr>
          <p:nvPr>
            <p:ph type="title"/>
          </p:nvPr>
        </p:nvSpPr>
        <p:spPr/>
        <p:txBody>
          <a:bodyPr>
            <a:noAutofit/>
          </a:bodyPr>
          <a:lstStyle/>
          <a:p>
            <a:pPr fontAlgn="auto">
              <a:spcAft>
                <a:spcPts val="0"/>
              </a:spcAft>
              <a:defRPr/>
            </a:pPr>
            <a:r>
              <a:rPr lang="en-US" sz="3500" dirty="0" smtClean="0">
                <a:ea typeface="+mj-ea"/>
              </a:rPr>
              <a:t>The Women, Peace, and Security Act of 2013.</a:t>
            </a:r>
            <a:endParaRPr lang="en-US" sz="3500" dirty="0">
              <a:ea typeface="+mj-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6"/>
          <p:cNvSpPr>
            <a:spLocks noGrp="1"/>
          </p:cNvSpPr>
          <p:nvPr>
            <p:ph idx="1"/>
          </p:nvPr>
        </p:nvSpPr>
        <p:spPr>
          <a:xfrm>
            <a:off x="457200" y="2222500"/>
            <a:ext cx="8229600" cy="2016125"/>
          </a:xfrm>
        </p:spPr>
        <p:txBody>
          <a:bodyPr/>
          <a:lstStyle/>
          <a:p>
            <a:r>
              <a:rPr lang="en-US" sz="3800" smtClean="0"/>
              <a:t>How does WAND’s work advance the Women, Peace and Security Agenda?</a:t>
            </a:r>
          </a:p>
        </p:txBody>
      </p:sp>
      <p:sp>
        <p:nvSpPr>
          <p:cNvPr id="4" name="Title 3"/>
          <p:cNvSpPr>
            <a:spLocks noGrp="1"/>
          </p:cNvSpPr>
          <p:nvPr>
            <p:ph type="title"/>
          </p:nvPr>
        </p:nvSpPr>
        <p:spPr/>
        <p:txBody>
          <a:bodyPr/>
          <a:lstStyle/>
          <a:p>
            <a:pPr fontAlgn="auto">
              <a:spcAft>
                <a:spcPts val="0"/>
              </a:spcAft>
              <a:defRPr/>
            </a:pPr>
            <a:endParaRPr lang="en-US" dirty="0">
              <a:ea typeface="+mj-ea"/>
            </a:endParaRPr>
          </a:p>
        </p:txBody>
      </p:sp>
      <p:pic>
        <p:nvPicPr>
          <p:cNvPr id="63492" name="Picture 5"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38625"/>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7" descr="inde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Box 8"/>
          <p:cNvSpPr txBox="1">
            <a:spLocks noChangeArrowheads="1"/>
          </p:cNvSpPr>
          <p:nvPr/>
        </p:nvSpPr>
        <p:spPr bwMode="auto">
          <a:xfrm>
            <a:off x="3476625" y="4492625"/>
            <a:ext cx="22812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2700"/>
              <a:t>Grass Roots</a:t>
            </a:r>
          </a:p>
        </p:txBody>
      </p:sp>
      <p:sp>
        <p:nvSpPr>
          <p:cNvPr id="63495" name="TextBox 10"/>
          <p:cNvSpPr txBox="1">
            <a:spLocks noChangeArrowheads="1"/>
          </p:cNvSpPr>
          <p:nvPr/>
        </p:nvSpPr>
        <p:spPr bwMode="auto">
          <a:xfrm>
            <a:off x="3479800" y="709613"/>
            <a:ext cx="1822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a:t>Grass </a:t>
            </a:r>
            <a:r>
              <a:rPr lang="en-US" sz="2700"/>
              <a:t>Tops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1693863"/>
          </a:xfrm>
        </p:spPr>
        <p:txBody>
          <a:bodyPr>
            <a:noAutofit/>
          </a:bodyPr>
          <a:lstStyle/>
          <a:p>
            <a:pPr fontAlgn="auto">
              <a:spcAft>
                <a:spcPts val="0"/>
              </a:spcAft>
              <a:defRPr/>
            </a:pPr>
            <a:r>
              <a:rPr lang="en-US" sz="3800" dirty="0" smtClean="0">
                <a:ea typeface="+mj-ea"/>
              </a:rPr>
              <a:t>Women, Peace and Security:</a:t>
            </a:r>
            <a:br>
              <a:rPr lang="en-US" sz="3800" dirty="0" smtClean="0">
                <a:ea typeface="+mj-ea"/>
              </a:rPr>
            </a:br>
            <a:r>
              <a:rPr lang="en-US" sz="3800" dirty="0" smtClean="0">
                <a:ea typeface="+mj-ea"/>
              </a:rPr>
              <a:t/>
            </a:r>
            <a:br>
              <a:rPr lang="en-US" sz="3800" dirty="0" smtClean="0">
                <a:ea typeface="+mj-ea"/>
              </a:rPr>
            </a:br>
            <a:r>
              <a:rPr lang="en-US" sz="4000" dirty="0" smtClean="0">
                <a:ea typeface="+mj-ea"/>
              </a:rPr>
              <a:t>“The goal is as simple as it is profound:</a:t>
            </a:r>
            <a:br>
              <a:rPr lang="en-US" sz="4000" dirty="0" smtClean="0">
                <a:ea typeface="+mj-ea"/>
              </a:rPr>
            </a:br>
            <a:r>
              <a:rPr lang="en-US" sz="3800" dirty="0" smtClean="0">
                <a:ea typeface="+mj-ea"/>
              </a:rPr>
              <a:t/>
            </a:r>
            <a:br>
              <a:rPr lang="en-US" sz="3800" dirty="0" smtClean="0">
                <a:ea typeface="+mj-ea"/>
              </a:rPr>
            </a:br>
            <a:endParaRPr lang="en-US" sz="3800" dirty="0">
              <a:ea typeface="+mj-ea"/>
            </a:endParaRPr>
          </a:p>
        </p:txBody>
      </p:sp>
      <p:sp>
        <p:nvSpPr>
          <p:cNvPr id="18435" name="Content Placeholder 1"/>
          <p:cNvSpPr>
            <a:spLocks noGrp="1"/>
          </p:cNvSpPr>
          <p:nvPr>
            <p:ph idx="4294967295"/>
          </p:nvPr>
        </p:nvSpPr>
        <p:spPr>
          <a:xfrm>
            <a:off x="0" y="1968500"/>
            <a:ext cx="9144000" cy="4305300"/>
          </a:xfrm>
        </p:spPr>
        <p:txBody>
          <a:bodyPr/>
          <a:lstStyle/>
          <a:p>
            <a:pPr>
              <a:lnSpc>
                <a:spcPct val="80000"/>
              </a:lnSpc>
              <a:buFont typeface="Wingdings 3" pitchFamily="-1" charset="2"/>
              <a:buNone/>
            </a:pPr>
            <a:endParaRPr lang="en-US" sz="3600" b="1" smtClean="0"/>
          </a:p>
          <a:p>
            <a:pPr algn="ctr">
              <a:lnSpc>
                <a:spcPct val="80000"/>
              </a:lnSpc>
              <a:buFont typeface="Wingdings 3" pitchFamily="-1" charset="2"/>
              <a:buNone/>
            </a:pPr>
            <a:r>
              <a:rPr lang="en-US" sz="3000" b="1" smtClean="0"/>
              <a:t>To empower half the world’s population as equal partners in preventing conflict and building peace in countries threatened and affected by war, violence and insecurity.</a:t>
            </a:r>
          </a:p>
          <a:p>
            <a:pPr algn="ctr">
              <a:lnSpc>
                <a:spcPct val="80000"/>
              </a:lnSpc>
              <a:buFont typeface="Wingdings 3" pitchFamily="-1" charset="2"/>
              <a:buNone/>
            </a:pPr>
            <a:endParaRPr lang="en-US" sz="3000" b="1" smtClean="0"/>
          </a:p>
          <a:p>
            <a:pPr algn="ctr">
              <a:lnSpc>
                <a:spcPct val="80000"/>
              </a:lnSpc>
              <a:buFont typeface="Wingdings 3" pitchFamily="-1" charset="2"/>
              <a:buNone/>
            </a:pPr>
            <a:r>
              <a:rPr lang="en-US" sz="3000" b="1" smtClean="0"/>
              <a:t> Achieving this goal is critical to our national and global security.”</a:t>
            </a:r>
          </a:p>
          <a:p>
            <a:pPr algn="r">
              <a:lnSpc>
                <a:spcPct val="80000"/>
              </a:lnSpc>
              <a:buFont typeface="Wingdings 3" pitchFamily="-1" charset="2"/>
              <a:buNone/>
            </a:pPr>
            <a:endParaRPr lang="en-US" sz="2500" i="1" smtClean="0"/>
          </a:p>
          <a:p>
            <a:pPr algn="ctr">
              <a:lnSpc>
                <a:spcPct val="80000"/>
              </a:lnSpc>
              <a:buFont typeface="Wingdings 3" pitchFamily="-1" charset="2"/>
              <a:buNone/>
            </a:pPr>
            <a:r>
              <a:rPr lang="en-US" sz="1900" i="1" smtClean="0">
                <a:solidFill>
                  <a:srgbClr val="78D6EA"/>
                </a:solidFill>
              </a:rPr>
              <a:t>The U.S. National Action Plan on Women, Peace, and Security</a:t>
            </a:r>
            <a:endParaRPr lang="en-US" sz="1900" smtClean="0">
              <a:solidFill>
                <a:srgbClr val="78D6EA"/>
              </a:solidFill>
            </a:endParaRPr>
          </a:p>
          <a:p>
            <a:pPr>
              <a:lnSpc>
                <a:spcPct val="80000"/>
              </a:lnSpc>
            </a:pPr>
            <a:endParaRPr lang="en-US" sz="25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457200" y="2365375"/>
            <a:ext cx="8229600" cy="3641725"/>
          </a:xfrm>
        </p:spPr>
        <p:txBody>
          <a:bodyPr/>
          <a:lstStyle/>
          <a:p>
            <a:pPr algn="ctr">
              <a:buFont typeface="Wingdings 3" pitchFamily="-1" charset="2"/>
              <a:buNone/>
            </a:pPr>
            <a:r>
              <a:rPr lang="en-US" smtClean="0"/>
              <a:t>WAND’s Women, Peace, and Security (WPS) Program leverages the work and resources of WAND, our </a:t>
            </a:r>
            <a:r>
              <a:rPr lang="en-US" smtClean="0">
                <a:solidFill>
                  <a:srgbClr val="0000FF"/>
                </a:solidFill>
              </a:rPr>
              <a:t>grassroots organization </a:t>
            </a:r>
            <a:r>
              <a:rPr lang="en-US" smtClean="0"/>
              <a:t>and W</a:t>
            </a:r>
            <a:r>
              <a:rPr lang="en-US" i="1" smtClean="0"/>
              <a:t>i</a:t>
            </a:r>
            <a:r>
              <a:rPr lang="en-US" smtClean="0"/>
              <a:t>LL our network of nearly </a:t>
            </a:r>
            <a:r>
              <a:rPr lang="en-US" smtClean="0">
                <a:solidFill>
                  <a:srgbClr val="FF0000"/>
                </a:solidFill>
              </a:rPr>
              <a:t>700 women state and federal legislators </a:t>
            </a:r>
            <a:r>
              <a:rPr lang="en-US" smtClean="0"/>
              <a:t>to ensure that women are at the tables of power where decisions are made concerning U.S. engagement on matters of peace and security.</a:t>
            </a:r>
          </a:p>
          <a:p>
            <a:pPr algn="ctr"/>
            <a:endParaRPr lang="en-US" smtClean="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ea typeface="+mj-ea"/>
              </a:rPr>
              <a:t/>
            </a:r>
            <a:br>
              <a:rPr lang="en-US" dirty="0" smtClean="0">
                <a:ea typeface="+mj-ea"/>
              </a:rPr>
            </a:br>
            <a:r>
              <a:rPr lang="en-US" dirty="0" smtClean="0">
                <a:ea typeface="+mj-ea"/>
              </a:rPr>
              <a:t/>
            </a:r>
            <a:br>
              <a:rPr lang="en-US" dirty="0" smtClean="0">
                <a:ea typeface="+mj-ea"/>
              </a:rPr>
            </a:br>
            <a:endParaRPr lang="en-US" dirty="0">
              <a:ea typeface="+mj-ea"/>
            </a:endParaRPr>
          </a:p>
        </p:txBody>
      </p:sp>
      <p:pic>
        <p:nvPicPr>
          <p:cNvPr id="4" name="Picture 3"/>
          <p:cNvPicPr>
            <a:picLocks noChangeAspect="1"/>
          </p:cNvPicPr>
          <p:nvPr/>
        </p:nvPicPr>
        <p:blipFill>
          <a:blip r:embed="rId3"/>
          <a:stretch>
            <a:fillRect/>
          </a:stretch>
        </p:blipFill>
        <p:spPr>
          <a:xfrm>
            <a:off x="1082628" y="356934"/>
            <a:ext cx="3243450" cy="1552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WiLL Logo no background copy.gif"/>
          <p:cNvPicPr>
            <a:picLocks noChangeAspect="1"/>
          </p:cNvPicPr>
          <p:nvPr/>
        </p:nvPicPr>
        <p:blipFill>
          <a:blip r:embed="rId4"/>
          <a:stretch>
            <a:fillRect/>
          </a:stretch>
        </p:blipFill>
        <p:spPr>
          <a:xfrm>
            <a:off x="5520777" y="356934"/>
            <a:ext cx="2782941" cy="1547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457200" y="1751013"/>
            <a:ext cx="8229600" cy="4256087"/>
          </a:xfrm>
        </p:spPr>
        <p:txBody>
          <a:bodyPr/>
          <a:lstStyle/>
          <a:p>
            <a:pPr>
              <a:buFont typeface="Wingdings" pitchFamily="-1" charset="2"/>
              <a:buChar char="Ø"/>
            </a:pPr>
            <a:r>
              <a:rPr lang="en-US" smtClean="0"/>
              <a:t>Strengthen and promote the role of women as agents of change in political life, conflict prevention, and peace-building,</a:t>
            </a:r>
          </a:p>
          <a:p>
            <a:pPr>
              <a:buFont typeface="Wingdings" pitchFamily="-1" charset="2"/>
              <a:buChar char="Ø"/>
            </a:pPr>
            <a:endParaRPr lang="en-US" smtClean="0"/>
          </a:p>
          <a:p>
            <a:pPr>
              <a:buFont typeface="Wingdings" pitchFamily="-1" charset="2"/>
              <a:buChar char="Ø"/>
            </a:pPr>
            <a:r>
              <a:rPr lang="en-US" smtClean="0"/>
              <a:t>Ensure effective implementation of the U.S. WPS Agenda as directed by the United States’ National Action Plan on Women, Peace, and Security, (NAP) and its accompanying Executive Orders.</a:t>
            </a:r>
          </a:p>
          <a:p>
            <a:endParaRPr lang="en-US" smtClean="0"/>
          </a:p>
        </p:txBody>
      </p:sp>
      <p:sp>
        <p:nvSpPr>
          <p:cNvPr id="3" name="Title 2"/>
          <p:cNvSpPr>
            <a:spLocks noGrp="1"/>
          </p:cNvSpPr>
          <p:nvPr>
            <p:ph type="title"/>
          </p:nvPr>
        </p:nvSpPr>
        <p:spPr>
          <a:xfrm>
            <a:off x="457200" y="274637"/>
            <a:ext cx="8229600" cy="1475683"/>
          </a:xfrm>
        </p:spPr>
        <p:txBody>
          <a:bodyPr>
            <a:normAutofit fontScale="90000"/>
          </a:bodyPr>
          <a:lstStyle/>
          <a:p>
            <a:pPr fontAlgn="auto">
              <a:spcAft>
                <a:spcPts val="0"/>
              </a:spcAft>
              <a:defRPr/>
            </a:pPr>
            <a:r>
              <a:rPr lang="en-US" sz="4889" b="0" dirty="0" smtClean="0">
                <a:solidFill>
                  <a:srgbClr val="0070C0"/>
                </a:solidFill>
                <a:ea typeface="+mj-ea"/>
              </a:rPr>
              <a:t>The goals of </a:t>
            </a:r>
            <a:r>
              <a:rPr lang="en-US" sz="4889" b="0" dirty="0" err="1" smtClean="0">
                <a:solidFill>
                  <a:srgbClr val="0070C0"/>
                </a:solidFill>
                <a:ea typeface="+mj-ea"/>
              </a:rPr>
              <a:t>WAND’s</a:t>
            </a:r>
            <a:r>
              <a:rPr lang="en-US" sz="4889" b="0" dirty="0" smtClean="0">
                <a:solidFill>
                  <a:srgbClr val="0070C0"/>
                </a:solidFill>
                <a:ea typeface="+mj-ea"/>
              </a:rPr>
              <a:t> WPS work are:</a:t>
            </a:r>
            <a:r>
              <a:rPr lang="en-US" sz="4000" dirty="0" smtClean="0">
                <a:ea typeface="+mj-ea"/>
              </a:rPr>
              <a:t/>
            </a:r>
            <a:br>
              <a:rPr lang="en-US" sz="4000" dirty="0" smtClean="0">
                <a:ea typeface="+mj-ea"/>
              </a:rPr>
            </a:br>
            <a:endParaRPr lang="en-US" dirty="0">
              <a:ea typeface="+mj-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5300"/>
            <a:ext cx="8229600" cy="4360863"/>
          </a:xfrm>
        </p:spPr>
        <p:txBody>
          <a:bodyPr>
            <a:normAutofit/>
          </a:bodyPr>
          <a:lstStyle/>
          <a:p>
            <a:pPr>
              <a:lnSpc>
                <a:spcPct val="80000"/>
              </a:lnSpc>
              <a:buFont typeface="Wingdings" pitchFamily="-1" charset="2"/>
              <a:buChar char="Ø"/>
            </a:pPr>
            <a:r>
              <a:rPr lang="en-US" sz="2500" smtClean="0"/>
              <a:t>U.S. NAP on Women, Peace and Security</a:t>
            </a:r>
          </a:p>
          <a:p>
            <a:pPr>
              <a:lnSpc>
                <a:spcPct val="80000"/>
              </a:lnSpc>
              <a:buFont typeface="Wingdings" pitchFamily="-1" charset="2"/>
              <a:buChar char="Ø"/>
            </a:pPr>
            <a:endParaRPr lang="en-US" sz="2500" smtClean="0"/>
          </a:p>
          <a:p>
            <a:pPr>
              <a:lnSpc>
                <a:spcPct val="80000"/>
              </a:lnSpc>
              <a:buFont typeface="Wingdings" pitchFamily="-1" charset="2"/>
              <a:buChar char="Ø"/>
            </a:pPr>
            <a:r>
              <a:rPr lang="en-US" sz="2500" smtClean="0"/>
              <a:t>WAND/EastWest Institute Partnership: Advancing Women’s Global Leadership;</a:t>
            </a:r>
          </a:p>
          <a:p>
            <a:pPr>
              <a:lnSpc>
                <a:spcPct val="80000"/>
              </a:lnSpc>
              <a:buFont typeface="Wingdings" pitchFamily="-1" charset="2"/>
              <a:buChar char="Ø"/>
            </a:pPr>
            <a:endParaRPr lang="en-US" sz="2500" smtClean="0"/>
          </a:p>
          <a:p>
            <a:pPr>
              <a:lnSpc>
                <a:spcPct val="80000"/>
              </a:lnSpc>
              <a:buFont typeface="Wingdings" pitchFamily="-1" charset="2"/>
              <a:buChar char="Ø"/>
            </a:pPr>
            <a:r>
              <a:rPr lang="en-US" sz="2500" smtClean="0"/>
              <a:t>Promoting Women’s Security and Rights in Afghanistan </a:t>
            </a:r>
          </a:p>
          <a:p>
            <a:pPr>
              <a:lnSpc>
                <a:spcPct val="80000"/>
              </a:lnSpc>
              <a:buFont typeface="Wingdings" pitchFamily="-1" charset="2"/>
              <a:buChar char="Ø"/>
            </a:pPr>
            <a:endParaRPr lang="en-US" sz="2500" smtClean="0"/>
          </a:p>
          <a:p>
            <a:pPr>
              <a:lnSpc>
                <a:spcPct val="80000"/>
              </a:lnSpc>
              <a:buFont typeface="Wingdings" pitchFamily="-1" charset="2"/>
              <a:buChar char="Ø"/>
            </a:pPr>
            <a:r>
              <a:rPr lang="en-US" sz="2500" smtClean="0"/>
              <a:t>WPS Clearing House: Tool-Kits and Policy Resources</a:t>
            </a:r>
          </a:p>
          <a:p>
            <a:pPr>
              <a:lnSpc>
                <a:spcPct val="80000"/>
              </a:lnSpc>
              <a:buFont typeface="Wingdings" pitchFamily="-1" charset="2"/>
              <a:buChar char="Ø"/>
            </a:pPr>
            <a:endParaRPr lang="en-US" sz="2500" smtClean="0"/>
          </a:p>
          <a:p>
            <a:pPr>
              <a:lnSpc>
                <a:spcPct val="80000"/>
              </a:lnSpc>
              <a:buFont typeface="Wingdings" pitchFamily="-1" charset="2"/>
              <a:buChar char="Ø"/>
            </a:pPr>
            <a:r>
              <a:rPr lang="en-US" sz="2500" smtClean="0"/>
              <a:t>UN and SCR 1325</a:t>
            </a:r>
          </a:p>
          <a:p>
            <a:pPr>
              <a:lnSpc>
                <a:spcPct val="80000"/>
              </a:lnSpc>
            </a:pPr>
            <a:endParaRPr lang="en-US" sz="2500" smtClean="0"/>
          </a:p>
        </p:txBody>
      </p:sp>
      <p:sp>
        <p:nvSpPr>
          <p:cNvPr id="2" name="Title 1"/>
          <p:cNvSpPr>
            <a:spLocks noGrp="1"/>
          </p:cNvSpPr>
          <p:nvPr>
            <p:ph type="title"/>
          </p:nvPr>
        </p:nvSpPr>
        <p:spPr>
          <a:xfrm>
            <a:off x="457200" y="274638"/>
            <a:ext cx="8229600" cy="1491172"/>
          </a:xfrm>
        </p:spPr>
        <p:txBody>
          <a:bodyPr>
            <a:normAutofit fontScale="90000"/>
          </a:bodyPr>
          <a:lstStyle/>
          <a:p>
            <a:pPr fontAlgn="auto">
              <a:spcAft>
                <a:spcPts val="0"/>
              </a:spcAft>
              <a:defRPr/>
            </a:pPr>
            <a:r>
              <a:rPr lang="en-US" sz="4889" dirty="0" err="1">
                <a:ea typeface="+mj-ea"/>
              </a:rPr>
              <a:t>WAND’s</a:t>
            </a:r>
            <a:r>
              <a:rPr lang="en-US" sz="4889" dirty="0">
                <a:ea typeface="+mj-ea"/>
              </a:rPr>
              <a:t> WPS Program 5 Project Areas include: </a:t>
            </a:r>
            <a:r>
              <a:rPr lang="en-US" dirty="0">
                <a:ea typeface="+mj-ea"/>
              </a:rPr>
              <a:t/>
            </a:r>
            <a:br>
              <a:rPr lang="en-US" dirty="0">
                <a:ea typeface="+mj-ea"/>
              </a:rPr>
            </a:br>
            <a:endParaRPr lang="en-US" dirty="0">
              <a:ea typeface="+mj-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p:txBody>
          <a:bodyPr/>
          <a:lstStyle/>
          <a:p>
            <a:pPr marL="109537" indent="0">
              <a:buNone/>
            </a:pPr>
            <a:endParaRPr lang="en-US" smtClean="0"/>
          </a:p>
        </p:txBody>
      </p:sp>
      <p:sp>
        <p:nvSpPr>
          <p:cNvPr id="3" name="Title 2"/>
          <p:cNvSpPr>
            <a:spLocks noGrp="1"/>
          </p:cNvSpPr>
          <p:nvPr>
            <p:ph type="title"/>
          </p:nvPr>
        </p:nvSpPr>
        <p:spPr>
          <a:xfrm>
            <a:off x="457200" y="274638"/>
            <a:ext cx="8229600" cy="1206690"/>
          </a:xfrm>
        </p:spPr>
        <p:txBody>
          <a:bodyPr>
            <a:normAutofit fontScale="90000"/>
          </a:bodyPr>
          <a:lstStyle/>
          <a:p>
            <a:pPr fontAlgn="auto">
              <a:spcAft>
                <a:spcPts val="0"/>
              </a:spcAft>
              <a:defRPr/>
            </a:pPr>
            <a:r>
              <a:rPr lang="en-US" dirty="0" smtClean="0">
                <a:ea typeface="+mj-ea"/>
              </a:rPr>
              <a:t>Advancing Global Women Leaders Project: Ankara, Turkey May 2013</a:t>
            </a:r>
            <a:endParaRPr lang="en-US" dirty="0">
              <a:ea typeface="+mj-ea"/>
            </a:endParaRPr>
          </a:p>
        </p:txBody>
      </p:sp>
      <p:pic>
        <p:nvPicPr>
          <p:cNvPr id="696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2111375"/>
            <a:ext cx="63182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ea typeface="+mj-ea"/>
              </a:rPr>
              <a:t>Priority Policy Goal: Protect the Rights of Afghan Women</a:t>
            </a:r>
            <a:endParaRPr lang="en-US" dirty="0">
              <a:ea typeface="+mj-ea"/>
            </a:endParaRPr>
          </a:p>
        </p:txBody>
      </p:sp>
      <p:sp>
        <p:nvSpPr>
          <p:cNvPr id="71683" name="Content Placeholder 1"/>
          <p:cNvSpPr>
            <a:spLocks noGrp="1"/>
          </p:cNvSpPr>
          <p:nvPr>
            <p:ph sz="quarter" idx="4294967295"/>
          </p:nvPr>
        </p:nvSpPr>
        <p:spPr>
          <a:xfrm>
            <a:off x="0" y="1444625"/>
            <a:ext cx="4040188" cy="3941763"/>
          </a:xfrm>
        </p:spPr>
        <p:txBody>
          <a:bodyPr/>
          <a:lstStyle/>
          <a:p>
            <a:endParaRPr lang="en-US" smtClean="0"/>
          </a:p>
          <a:p>
            <a:endParaRPr lang="en-US" smtClean="0"/>
          </a:p>
          <a:p>
            <a:endParaRPr lang="en-US" smtClean="0"/>
          </a:p>
          <a:p>
            <a:endParaRPr lang="en-US" smtClean="0"/>
          </a:p>
          <a:p>
            <a:pPr>
              <a:buFont typeface="Wingdings 3" pitchFamily="-1" charset="2"/>
              <a:buNone/>
            </a:pPr>
            <a:endParaRPr lang="en-US" smtClean="0"/>
          </a:p>
        </p:txBody>
      </p:sp>
      <p:pic>
        <p:nvPicPr>
          <p:cNvPr id="71684" name="Picture 14" descr="6419263767_cd9679621a_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682750"/>
            <a:ext cx="756602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Content Placeholder 3" descr="webConf-2013-card-digital-version-large.jpg"/>
          <p:cNvPicPr>
            <a:picLocks noGrp="1" noChangeAspect="1"/>
          </p:cNvPicPr>
          <p:nvPr>
            <p:ph idx="1"/>
          </p:nvPr>
        </p:nvPicPr>
        <p:blipFill>
          <a:blip r:embed="rId3">
            <a:extLst>
              <a:ext uri="{28A0092B-C50C-407E-A947-70E740481C1C}">
                <a14:useLocalDpi xmlns:a14="http://schemas.microsoft.com/office/drawing/2010/main" val="0"/>
              </a:ext>
            </a:extLst>
          </a:blip>
          <a:srcRect l="-2071" r="-67654" b="44876"/>
          <a:stretch>
            <a:fillRect/>
          </a:stretch>
        </p:blipFill>
        <p:spPr>
          <a:xfrm>
            <a:off x="904875" y="1646238"/>
            <a:ext cx="12615863" cy="4978400"/>
          </a:xfrm>
        </p:spPr>
      </p:pic>
      <p:sp>
        <p:nvSpPr>
          <p:cNvPr id="3" name="Title 2"/>
          <p:cNvSpPr>
            <a:spLocks noGrp="1"/>
          </p:cNvSpPr>
          <p:nvPr>
            <p:ph type="title"/>
          </p:nvPr>
        </p:nvSpPr>
        <p:spPr/>
        <p:txBody>
          <a:bodyPr>
            <a:normAutofit fontScale="90000"/>
          </a:bodyPr>
          <a:lstStyle/>
          <a:p>
            <a:pPr fontAlgn="auto">
              <a:spcAft>
                <a:spcPts val="0"/>
              </a:spcAft>
              <a:defRPr/>
            </a:pPr>
            <a:r>
              <a:rPr lang="en-US" sz="4400" dirty="0" smtClean="0">
                <a:solidFill>
                  <a:schemeClr val="tx1"/>
                </a:solidFill>
                <a:cs typeface="ＭＳ Ｐゴシック" pitchFamily="-1" charset="-128"/>
              </a:rPr>
              <a:t>“</a:t>
            </a:r>
            <a:r>
              <a:rPr lang="en-US" sz="4222" dirty="0" smtClean="0">
                <a:solidFill>
                  <a:schemeClr val="tx1"/>
                </a:solidFill>
                <a:cs typeface="ＭＳ Ｐゴシック" pitchFamily="-1" charset="-128"/>
              </a:rPr>
              <a:t>Women At the Tables of Power”: </a:t>
            </a:r>
            <a:endParaRPr lang="en-US" sz="4222" dirty="0">
              <a:ea typeface="+mj-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p:txBody>
          <a:bodyPr>
            <a:normAutofit lnSpcReduction="10000"/>
          </a:bodyPr>
          <a:lstStyle/>
          <a:p>
            <a:pPr>
              <a:lnSpc>
                <a:spcPct val="70000"/>
              </a:lnSpc>
              <a:buFont typeface="Wingdings 3" pitchFamily="-1" charset="2"/>
              <a:buNone/>
            </a:pPr>
            <a:r>
              <a:rPr lang="en-US" sz="2200" b="1" smtClean="0">
                <a:solidFill>
                  <a:srgbClr val="FF0000"/>
                </a:solidFill>
              </a:rPr>
              <a:t>As a concerned citizen, what can you do to </a:t>
            </a:r>
            <a:r>
              <a:rPr lang="en-US" sz="2000" b="1" smtClean="0">
                <a:solidFill>
                  <a:srgbClr val="FF0000"/>
                </a:solidFill>
              </a:rPr>
              <a:t>advance the Women, Peace and Security Agenda ?</a:t>
            </a:r>
          </a:p>
          <a:p>
            <a:pPr>
              <a:lnSpc>
                <a:spcPct val="70000"/>
              </a:lnSpc>
              <a:buFont typeface="Wingdings 3" pitchFamily="-1" charset="2"/>
              <a:buNone/>
            </a:pPr>
            <a:endParaRPr lang="en-US" sz="2000" smtClean="0"/>
          </a:p>
          <a:p>
            <a:pPr>
              <a:lnSpc>
                <a:spcPct val="70000"/>
              </a:lnSpc>
              <a:buFont typeface="Wingdings 3" pitchFamily="-1" charset="2"/>
              <a:buAutoNum type="arabicPeriod"/>
            </a:pPr>
            <a:r>
              <a:rPr lang="en-US" sz="2000" smtClean="0"/>
              <a:t>Call or write your Representatives and tell them to </a:t>
            </a:r>
            <a:r>
              <a:rPr lang="en-US" sz="2000" b="1" smtClean="0"/>
              <a:t>support the WPS Act of 2013 </a:t>
            </a:r>
            <a:r>
              <a:rPr lang="en-US" sz="2000" smtClean="0"/>
              <a:t>to make the U.S. National Action Plan law!</a:t>
            </a:r>
          </a:p>
          <a:p>
            <a:pPr>
              <a:lnSpc>
                <a:spcPct val="70000"/>
              </a:lnSpc>
              <a:buFont typeface="Wingdings 3" pitchFamily="-1" charset="2"/>
              <a:buAutoNum type="arabicPeriod"/>
            </a:pPr>
            <a:endParaRPr lang="en-US" sz="2000" smtClean="0"/>
          </a:p>
          <a:p>
            <a:pPr>
              <a:lnSpc>
                <a:spcPct val="70000"/>
              </a:lnSpc>
              <a:buFont typeface="Wingdings 3" pitchFamily="-1" charset="2"/>
              <a:buAutoNum type="arabicPeriod"/>
            </a:pPr>
            <a:r>
              <a:rPr lang="en-US" sz="2000" smtClean="0"/>
              <a:t>Call or write your Representatives and tell them that</a:t>
            </a:r>
            <a:r>
              <a:rPr lang="en-US" sz="2000" b="1" smtClean="0"/>
              <a:t> we must protect and promote Afghan women rights </a:t>
            </a:r>
            <a:r>
              <a:rPr lang="en-US" sz="2000" smtClean="0"/>
              <a:t>following the expedited withdrawal of U.S. troops from Afghanistan!</a:t>
            </a:r>
          </a:p>
          <a:p>
            <a:pPr>
              <a:lnSpc>
                <a:spcPct val="70000"/>
              </a:lnSpc>
              <a:buFont typeface="Wingdings 3" pitchFamily="-1" charset="2"/>
              <a:buAutoNum type="arabicPeriod"/>
            </a:pPr>
            <a:endParaRPr lang="en-US" sz="2000" smtClean="0"/>
          </a:p>
          <a:p>
            <a:pPr>
              <a:lnSpc>
                <a:spcPct val="70000"/>
              </a:lnSpc>
              <a:buFont typeface="Wingdings 3" pitchFamily="-1" charset="2"/>
              <a:buAutoNum type="arabicPeriod"/>
            </a:pPr>
            <a:r>
              <a:rPr lang="en-US" sz="2000" b="1" smtClean="0"/>
              <a:t>Support</a:t>
            </a:r>
            <a:r>
              <a:rPr lang="en-US" sz="2000" smtClean="0"/>
              <a:t> women’s organizations that </a:t>
            </a:r>
            <a:r>
              <a:rPr lang="en-US" sz="2000" b="1" smtClean="0"/>
              <a:t>strengthen and promote the role of women as leaders and agents of change </a:t>
            </a:r>
            <a:r>
              <a:rPr lang="en-US" sz="2000" smtClean="0"/>
              <a:t>in political life, conflict prevention, and peace-building. </a:t>
            </a:r>
            <a:r>
              <a:rPr lang="en-US" sz="2000" i="1" smtClean="0">
                <a:solidFill>
                  <a:srgbClr val="0000FF"/>
                </a:solidFill>
              </a:rPr>
              <a:t>Give to the grassroots and to the grass-tops!</a:t>
            </a:r>
          </a:p>
          <a:p>
            <a:pPr>
              <a:lnSpc>
                <a:spcPct val="70000"/>
              </a:lnSpc>
              <a:buFont typeface="Wingdings 3" pitchFamily="-1" charset="2"/>
              <a:buAutoNum type="arabicPeriod"/>
            </a:pPr>
            <a:endParaRPr lang="en-US" sz="2800" smtClean="0">
              <a:latin typeface="Abadi MT Condensed Light" pitchFamily="-1" charset="0"/>
            </a:endParaRPr>
          </a:p>
          <a:p>
            <a:pPr algn="ctr">
              <a:lnSpc>
                <a:spcPct val="70000"/>
              </a:lnSpc>
              <a:buFont typeface="Wingdings 3" pitchFamily="-1" charset="2"/>
              <a:buNone/>
            </a:pPr>
            <a:endParaRPr lang="en-US" sz="700" smtClean="0"/>
          </a:p>
          <a:p>
            <a:pPr>
              <a:lnSpc>
                <a:spcPct val="70000"/>
              </a:lnSpc>
              <a:buFont typeface="Wingdings 3" pitchFamily="-1" charset="2"/>
              <a:buAutoNum type="arabicPeriod"/>
            </a:pPr>
            <a:endParaRPr lang="en-US" sz="700" smtClean="0"/>
          </a:p>
          <a:p>
            <a:pPr>
              <a:lnSpc>
                <a:spcPct val="70000"/>
              </a:lnSpc>
              <a:buFont typeface="Wingdings 3" pitchFamily="-1" charset="2"/>
              <a:buNone/>
            </a:pPr>
            <a:endParaRPr lang="en-US" sz="700" smtClean="0"/>
          </a:p>
          <a:p>
            <a:pPr>
              <a:lnSpc>
                <a:spcPct val="70000"/>
              </a:lnSpc>
              <a:buFont typeface="Wingdings 3" pitchFamily="-1" charset="2"/>
              <a:buAutoNum type="arabicPeriod"/>
            </a:pPr>
            <a:endParaRPr lang="en-US" sz="700" smtClean="0"/>
          </a:p>
          <a:p>
            <a:pPr algn="r">
              <a:lnSpc>
                <a:spcPct val="70000"/>
              </a:lnSpc>
              <a:buFont typeface="Wingdings 3" pitchFamily="-1" charset="2"/>
              <a:buNone/>
            </a:pPr>
            <a:r>
              <a:rPr lang="en-US" sz="700" smtClean="0"/>
              <a:t>Thank You!!</a:t>
            </a:r>
          </a:p>
        </p:txBody>
      </p:sp>
      <p:sp>
        <p:nvSpPr>
          <p:cNvPr id="3" name="Title 2"/>
          <p:cNvSpPr>
            <a:spLocks noGrp="1"/>
          </p:cNvSpPr>
          <p:nvPr>
            <p:ph type="title"/>
          </p:nvPr>
        </p:nvSpPr>
        <p:spPr/>
        <p:txBody>
          <a:bodyPr/>
          <a:lstStyle/>
          <a:p>
            <a:pPr fontAlgn="auto">
              <a:spcAft>
                <a:spcPts val="0"/>
              </a:spcAft>
              <a:defRPr/>
            </a:pPr>
            <a:r>
              <a:rPr lang="en-US" dirty="0" smtClean="0">
                <a:ea typeface="+mj-ea"/>
              </a:rPr>
              <a:t>What can you do?</a:t>
            </a:r>
            <a:endParaRPr lang="en-US" dirty="0">
              <a:ea typeface="+mj-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a:xfrm>
            <a:off x="457200" y="1177925"/>
            <a:ext cx="8229600" cy="5060950"/>
          </a:xfrm>
        </p:spPr>
        <p:txBody>
          <a:bodyPr/>
          <a:lstStyle/>
          <a:p>
            <a:pPr>
              <a:buFont typeface="Wingdings 3" pitchFamily="-1" charset="2"/>
              <a:buNone/>
            </a:pPr>
            <a:r>
              <a:rPr lang="en-US" sz="2000" b="1" smtClean="0"/>
              <a:t>Tanya Henderson, Public Policy Director</a:t>
            </a:r>
          </a:p>
          <a:p>
            <a:pPr>
              <a:buFont typeface="Wingdings 3" pitchFamily="-1" charset="2"/>
              <a:buNone/>
            </a:pPr>
            <a:r>
              <a:rPr lang="en-US" sz="2000" b="1" smtClean="0"/>
              <a:t>WAND National Office</a:t>
            </a:r>
          </a:p>
          <a:p>
            <a:pPr>
              <a:buFont typeface="Wingdings 3" pitchFamily="-1" charset="2"/>
              <a:buNone/>
            </a:pPr>
            <a:r>
              <a:rPr lang="en-US" sz="2000" b="1" smtClean="0"/>
              <a:t>691 Massachusetts Ave Arlington, MA 02476 | 781-643-6740</a:t>
            </a:r>
          </a:p>
          <a:p>
            <a:pPr>
              <a:buFont typeface="Wingdings 3" pitchFamily="-1" charset="2"/>
              <a:buNone/>
            </a:pPr>
            <a:r>
              <a:rPr lang="en-US" sz="2000" b="1" smtClean="0"/>
              <a:t>thenderson@wand.org</a:t>
            </a:r>
          </a:p>
          <a:p>
            <a:pPr>
              <a:buFont typeface="Wingdings 3" pitchFamily="-1" charset="2"/>
              <a:buNone/>
            </a:pPr>
            <a:endParaRPr lang="en-US" sz="2000" smtClean="0"/>
          </a:p>
          <a:p>
            <a:pPr>
              <a:buFont typeface="Wingdings 3" pitchFamily="-1" charset="2"/>
              <a:buNone/>
            </a:pPr>
            <a:r>
              <a:rPr lang="en-US" sz="2000" b="1" smtClean="0"/>
              <a:t>WAND Washington, DC</a:t>
            </a:r>
          </a:p>
          <a:p>
            <a:pPr>
              <a:buFont typeface="Wingdings 3" pitchFamily="-1" charset="2"/>
              <a:buNone/>
            </a:pPr>
            <a:r>
              <a:rPr lang="en-US" sz="2000" b="1" smtClean="0"/>
              <a:t>322 4th St. NE Washington, DC 20002 | 202-544-5055</a:t>
            </a:r>
          </a:p>
          <a:p>
            <a:pPr>
              <a:buFont typeface="Wingdings 3" pitchFamily="-1" charset="2"/>
              <a:buNone/>
            </a:pPr>
            <a:endParaRPr lang="en-US" sz="2000" smtClean="0"/>
          </a:p>
          <a:p>
            <a:pPr>
              <a:buFont typeface="Wingdings 3" pitchFamily="-1" charset="2"/>
              <a:buNone/>
            </a:pPr>
            <a:r>
              <a:rPr lang="en-US" sz="2000" b="1" smtClean="0"/>
              <a:t>WAND Atlanta</a:t>
            </a:r>
          </a:p>
          <a:p>
            <a:pPr>
              <a:buFont typeface="Wingdings 3" pitchFamily="-1" charset="2"/>
              <a:buNone/>
            </a:pPr>
            <a:r>
              <a:rPr lang="en-US" sz="2000" b="1" smtClean="0"/>
              <a:t>250 Georgia Ave. Ste 202 Atlanta, GA 30312 | 404-524-5999</a:t>
            </a:r>
          </a:p>
        </p:txBody>
      </p:sp>
      <p:sp>
        <p:nvSpPr>
          <p:cNvPr id="3074" name="Rectangle 2"/>
          <p:cNvSpPr>
            <a:spLocks noGrp="1" noChangeArrowheads="1"/>
          </p:cNvSpPr>
          <p:nvPr>
            <p:ph type="title"/>
          </p:nvPr>
        </p:nvSpPr>
        <p:spPr>
          <a:xfrm>
            <a:off x="457200" y="274638"/>
            <a:ext cx="8229600" cy="902568"/>
          </a:xfrm>
        </p:spPr>
        <p:txBody>
          <a:bodyPr/>
          <a:lstStyle/>
          <a:p>
            <a:pPr fontAlgn="auto">
              <a:spcAft>
                <a:spcPts val="0"/>
              </a:spcAft>
              <a:defRPr/>
            </a:pPr>
            <a:r>
              <a:rPr lang="en-US" sz="3200" dirty="0" smtClean="0">
                <a:solidFill>
                  <a:srgbClr val="0000FF"/>
                </a:solidFill>
                <a:ea typeface="+mj-ea"/>
              </a:rPr>
              <a:t>Please contact us for more information:</a:t>
            </a:r>
            <a:endParaRPr lang="en-US" sz="3200" dirty="0">
              <a:solidFill>
                <a:srgbClr val="0000FF"/>
              </a:solidFill>
              <a:ea typeface="+mj-ea"/>
            </a:endParaRPr>
          </a:p>
        </p:txBody>
      </p:sp>
      <p:pic>
        <p:nvPicPr>
          <p:cNvPr id="77828" name="Picture 8" descr="WAND Logo no backgroun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5043488"/>
            <a:ext cx="1874837"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7"/>
          <p:cNvSpPr txBox="1">
            <a:spLocks noChangeArrowheads="1"/>
          </p:cNvSpPr>
          <p:nvPr/>
        </p:nvSpPr>
        <p:spPr bwMode="auto">
          <a:xfrm rot="10800000" flipV="1">
            <a:off x="1143000" y="5951538"/>
            <a:ext cx="708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US" sz="1800"/>
              <a:t>         www.wand.org 		          www.willwand.org </a:t>
            </a:r>
          </a:p>
        </p:txBody>
      </p:sp>
      <p:pic>
        <p:nvPicPr>
          <p:cNvPr id="77830" name="Picture 8" descr="WiLL logo 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5043488"/>
            <a:ext cx="19446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marL="514350" indent="-514350">
              <a:buFont typeface="Wingdings 3" pitchFamily="-1" charset="2"/>
              <a:buNone/>
            </a:pPr>
            <a:r>
              <a:rPr lang="en-US" smtClean="0"/>
              <a:t>1. Overview: UN SCR 1325 and Women,Peace and Security Agenda (WPS).</a:t>
            </a:r>
          </a:p>
          <a:p>
            <a:pPr marL="514350" indent="-514350">
              <a:buFont typeface="Arial" charset="0"/>
              <a:buAutoNum type="arabicPeriod"/>
            </a:pPr>
            <a:endParaRPr lang="en-US" smtClean="0"/>
          </a:p>
          <a:p>
            <a:pPr marL="514350" indent="-514350">
              <a:buFont typeface="Wingdings 3" pitchFamily="-1" charset="2"/>
              <a:buNone/>
            </a:pPr>
            <a:r>
              <a:rPr lang="en-US" smtClean="0"/>
              <a:t>2. </a:t>
            </a:r>
            <a:r>
              <a:rPr lang="en-US" sz="2800" smtClean="0"/>
              <a:t>U.S. implementation of Women, Peace and Security policies: (U.S. National Action Plan) </a:t>
            </a:r>
            <a:endParaRPr lang="en-US" smtClean="0"/>
          </a:p>
          <a:p>
            <a:pPr marL="514350" indent="-514350">
              <a:buFont typeface="Arial" charset="0"/>
              <a:buAutoNum type="arabicPeriod"/>
            </a:pPr>
            <a:endParaRPr lang="en-US" smtClean="0"/>
          </a:p>
          <a:p>
            <a:pPr marL="514350" indent="-514350">
              <a:buFont typeface="Wingdings 3" pitchFamily="-1" charset="2"/>
              <a:buNone/>
            </a:pPr>
            <a:r>
              <a:rPr lang="en-US" smtClean="0"/>
              <a:t>3. WAND’s WPS Program </a:t>
            </a:r>
          </a:p>
          <a:p>
            <a:pPr marL="514350" indent="-514350">
              <a:buFont typeface="Wingdings 3" pitchFamily="-1" charset="2"/>
              <a:buNone/>
            </a:pPr>
            <a:endParaRPr lang="en-US" smtClean="0"/>
          </a:p>
          <a:p>
            <a:pPr marL="514350" indent="-514350">
              <a:buFont typeface="Wingdings 3" pitchFamily="-1" charset="2"/>
              <a:buNone/>
            </a:pPr>
            <a:r>
              <a:rPr lang="en-US" smtClean="0"/>
              <a:t>4. What can you do? Action items.</a:t>
            </a:r>
          </a:p>
        </p:txBody>
      </p:sp>
      <p:sp>
        <p:nvSpPr>
          <p:cNvPr id="3" name="Title 2"/>
          <p:cNvSpPr>
            <a:spLocks noGrp="1"/>
          </p:cNvSpPr>
          <p:nvPr>
            <p:ph type="title"/>
          </p:nvPr>
        </p:nvSpPr>
        <p:spPr/>
        <p:txBody>
          <a:bodyPr/>
          <a:lstStyle/>
          <a:p>
            <a:pPr algn="ctr" fontAlgn="auto">
              <a:spcAft>
                <a:spcPts val="0"/>
              </a:spcAft>
              <a:defRPr/>
            </a:pPr>
            <a:r>
              <a:rPr lang="en-US" dirty="0" smtClean="0">
                <a:ea typeface="+mj-ea"/>
              </a:rPr>
              <a:t>Today</a:t>
            </a:r>
            <a:endParaRPr lang="en-US" dirty="0">
              <a:ea typeface="+mj-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54000"/>
            <a:ext cx="7481776" cy="619125"/>
          </a:xfrm>
        </p:spPr>
        <p:txBody>
          <a:bodyPr>
            <a:normAutofit/>
          </a:bodyPr>
          <a:lstStyle/>
          <a:p>
            <a:pPr fontAlgn="auto">
              <a:spcAft>
                <a:spcPts val="0"/>
              </a:spcAft>
              <a:defRPr/>
            </a:pPr>
            <a:r>
              <a:rPr lang="en-US" sz="2800" b="1" dirty="0" smtClean="0">
                <a:solidFill>
                  <a:srgbClr val="000000"/>
                </a:solidFill>
                <a:ea typeface="+mj-ea"/>
                <a:cs typeface="Arial Black"/>
              </a:rPr>
              <a:t>UN SECURITY COUNCIL RESOULTION 1325</a:t>
            </a:r>
            <a:endParaRPr lang="en-US" sz="2800" b="1" dirty="0">
              <a:solidFill>
                <a:srgbClr val="000000"/>
              </a:solidFill>
              <a:ea typeface="+mj-ea"/>
              <a:cs typeface="Arial Black"/>
            </a:endParaRPr>
          </a:p>
        </p:txBody>
      </p:sp>
      <p:sp>
        <p:nvSpPr>
          <p:cNvPr id="3" name="Content Placeholder 2"/>
          <p:cNvSpPr>
            <a:spLocks noGrp="1"/>
          </p:cNvSpPr>
          <p:nvPr>
            <p:ph sz="half" idx="1"/>
          </p:nvPr>
        </p:nvSpPr>
        <p:spPr>
          <a:xfrm>
            <a:off x="635000" y="1111250"/>
            <a:ext cx="8016875" cy="2365375"/>
          </a:xfrm>
        </p:spPr>
        <p:txBody>
          <a:bodyPr>
            <a:normAutofit/>
          </a:bodyPr>
          <a:lstStyle/>
          <a:p>
            <a:r>
              <a:rPr lang="en-US" sz="2000" smtClean="0"/>
              <a:t>Adopted unanimously in October 2000, UN Security Council Resolution 1325 on Women, Peace and Security is a landmark commitment to women in conflict that seeks to:</a:t>
            </a:r>
          </a:p>
          <a:p>
            <a:endParaRPr lang="en-US" sz="2000" smtClean="0"/>
          </a:p>
          <a:p>
            <a:pPr lvl="1"/>
            <a:r>
              <a:rPr lang="en-US" sz="2000" smtClean="0">
                <a:solidFill>
                  <a:srgbClr val="64ABB5"/>
                </a:solidFill>
              </a:rPr>
              <a:t>Repair the lack of equal participation of women in peace and post-conflict negotiations across the world </a:t>
            </a:r>
          </a:p>
          <a:p>
            <a:pPr lvl="1"/>
            <a:r>
              <a:rPr lang="en-US" sz="2000" smtClean="0">
                <a:solidFill>
                  <a:srgbClr val="64ABB5"/>
                </a:solidFill>
              </a:rPr>
              <a:t>Safeguard women and children wherever conflict erupts</a:t>
            </a:r>
          </a:p>
          <a:p>
            <a:pPr lvl="1">
              <a:buFont typeface="Verdana" pitchFamily="-1" charset="0"/>
              <a:buNone/>
            </a:pPr>
            <a:endParaRPr lang="en-US" sz="1100" i="1" smtClean="0">
              <a:solidFill>
                <a:srgbClr val="64ABB5"/>
              </a:solidFill>
            </a:endParaRPr>
          </a:p>
          <a:p>
            <a:pPr lvl="1"/>
            <a:endParaRPr lang="en-US" sz="1100" smtClean="0"/>
          </a:p>
          <a:p>
            <a:pPr lvl="1"/>
            <a:endParaRPr lang="en-US" sz="1100" smtClean="0"/>
          </a:p>
          <a:p>
            <a:pPr>
              <a:buFont typeface="Wingdings 3" pitchFamily="-1" charset="2"/>
              <a:buNone/>
            </a:pPr>
            <a:endParaRPr lang="en-US" sz="1300" smtClean="0"/>
          </a:p>
        </p:txBody>
      </p:sp>
      <p:sp>
        <p:nvSpPr>
          <p:cNvPr id="21508" name="Rectangle 5"/>
          <p:cNvSpPr>
            <a:spLocks noChangeArrowheads="1"/>
          </p:cNvSpPr>
          <p:nvPr/>
        </p:nvSpPr>
        <p:spPr bwMode="auto">
          <a:xfrm>
            <a:off x="1231900" y="50736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Lucida Sans Unicode" pitchFamily="-1" charset="0"/>
              <a:buAutoNum type="arabicPeriod"/>
            </a:pPr>
            <a:endParaRPr lang="en-US"/>
          </a:p>
          <a:p>
            <a:pPr marL="342900" indent="-342900">
              <a:buFont typeface="Lucida Sans Unicode" pitchFamily="-1" charset="0"/>
              <a:buAutoNum type="arabicPeriod"/>
            </a:pPr>
            <a:endParaRPr lang="en-US"/>
          </a:p>
        </p:txBody>
      </p:sp>
      <p:sp>
        <p:nvSpPr>
          <p:cNvPr id="21509" name="Rectangle 8"/>
          <p:cNvSpPr>
            <a:spLocks noChangeArrowheads="1"/>
          </p:cNvSpPr>
          <p:nvPr/>
        </p:nvSpPr>
        <p:spPr bwMode="auto">
          <a:xfrm>
            <a:off x="315913" y="3683000"/>
            <a:ext cx="4308475"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20000"/>
              </a:lnSpc>
              <a:buFont typeface="Arial" charset="0"/>
              <a:buChar char="•"/>
            </a:pPr>
            <a:r>
              <a:rPr lang="en-US"/>
              <a:t>Resolution 1325 makes it clear that women’s participation and security is critical for international peace and security</a:t>
            </a:r>
          </a:p>
          <a:p>
            <a:pPr marL="285750" indent="-285750">
              <a:lnSpc>
                <a:spcPct val="120000"/>
              </a:lnSpc>
              <a:buFont typeface="Arial" charset="0"/>
              <a:buChar char="•"/>
            </a:pPr>
            <a:endParaRPr lang="en-US"/>
          </a:p>
          <a:p>
            <a:pPr marL="285750" indent="-285750">
              <a:lnSpc>
                <a:spcPct val="120000"/>
              </a:lnSpc>
              <a:buFont typeface="Arial" charset="0"/>
              <a:buChar char="•"/>
            </a:pPr>
            <a:r>
              <a:rPr lang="en-US"/>
              <a:t>It also provides a groundbreaking policy and practical framework for women’s participation in peacebuilding</a:t>
            </a:r>
          </a:p>
        </p:txBody>
      </p:sp>
      <p:sp>
        <p:nvSpPr>
          <p:cNvPr id="21510" name="TextBox 11"/>
          <p:cNvSpPr txBox="1">
            <a:spLocks noChangeArrowheads="1"/>
          </p:cNvSpPr>
          <p:nvPr/>
        </p:nvSpPr>
        <p:spPr bwMode="auto">
          <a:xfrm>
            <a:off x="6445250" y="4762500"/>
            <a:ext cx="2097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endParaRPr lang="en-US" sz="1800"/>
          </a:p>
        </p:txBody>
      </p:sp>
      <p:pic>
        <p:nvPicPr>
          <p:cNvPr id="215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3683000"/>
            <a:ext cx="4292600" cy="284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294967295"/>
          </p:nvPr>
        </p:nvSpPr>
        <p:spPr>
          <a:xfrm>
            <a:off x="3937000" y="1301750"/>
            <a:ext cx="4935538" cy="5349875"/>
          </a:xfrm>
        </p:spPr>
        <p:txBody>
          <a:bodyPr>
            <a:noAutofit/>
          </a:bodyPr>
          <a:lstStyle/>
          <a:p>
            <a:pPr>
              <a:lnSpc>
                <a:spcPct val="70000"/>
              </a:lnSpc>
              <a:buFont typeface="Wingdings 3" pitchFamily="-1" charset="2"/>
              <a:buNone/>
            </a:pPr>
            <a:endParaRPr lang="en-US" sz="2200" b="1" smtClean="0"/>
          </a:p>
          <a:p>
            <a:pPr>
              <a:lnSpc>
                <a:spcPct val="90000"/>
              </a:lnSpc>
              <a:buFont typeface="Wingdings 3" pitchFamily="-1" charset="2"/>
              <a:buNone/>
            </a:pPr>
            <a:r>
              <a:rPr lang="en-US" sz="2000" b="1" smtClean="0"/>
              <a:t>SCR 1325 </a:t>
            </a:r>
            <a:r>
              <a:rPr lang="en-US" sz="2000" smtClean="0"/>
              <a:t>plus subsequent resolutions </a:t>
            </a:r>
            <a:r>
              <a:rPr lang="en-US" sz="2000" b="1" smtClean="0"/>
              <a:t>1820, 1888, 1889</a:t>
            </a:r>
            <a:r>
              <a:rPr lang="en-US" sz="2000" smtClean="0"/>
              <a:t>, and</a:t>
            </a:r>
            <a:r>
              <a:rPr lang="en-US" sz="2000" b="1" smtClean="0"/>
              <a:t> 1960 </a:t>
            </a:r>
            <a:r>
              <a:rPr lang="en-US" sz="2000" smtClean="0"/>
              <a:t>make up the </a:t>
            </a:r>
            <a:r>
              <a:rPr lang="en-US" sz="2000" b="1" smtClean="0"/>
              <a:t>Women, Peace and Security agenda </a:t>
            </a:r>
            <a:r>
              <a:rPr lang="en-US" sz="2000" smtClean="0"/>
              <a:t>(WPS).</a:t>
            </a:r>
          </a:p>
          <a:p>
            <a:pPr>
              <a:lnSpc>
                <a:spcPct val="90000"/>
              </a:lnSpc>
              <a:buFont typeface="Wingdings 3" pitchFamily="-1" charset="2"/>
              <a:buNone/>
            </a:pPr>
            <a:endParaRPr lang="en-US" sz="2000" smtClean="0"/>
          </a:p>
          <a:p>
            <a:pPr lvl="2">
              <a:lnSpc>
                <a:spcPct val="90000"/>
              </a:lnSpc>
              <a:buFont typeface="Arial" charset="0"/>
              <a:buChar char="–"/>
            </a:pPr>
            <a:r>
              <a:rPr lang="en-US" sz="1800" smtClean="0">
                <a:solidFill>
                  <a:schemeClr val="tx2"/>
                </a:solidFill>
              </a:rPr>
              <a:t>Follow up resolutions address sexual violence, women and conflict, and women’s participation in government and peace processes.</a:t>
            </a:r>
          </a:p>
          <a:p>
            <a:pPr lvl="2">
              <a:lnSpc>
                <a:spcPct val="90000"/>
              </a:lnSpc>
              <a:buFont typeface="Wingdings 2" pitchFamily="-1" charset="2"/>
              <a:buNone/>
            </a:pPr>
            <a:endParaRPr lang="en-US" sz="1800" smtClean="0">
              <a:solidFill>
                <a:srgbClr val="7F7F7F"/>
              </a:solidFill>
            </a:endParaRPr>
          </a:p>
          <a:p>
            <a:pPr>
              <a:lnSpc>
                <a:spcPct val="90000"/>
              </a:lnSpc>
              <a:buFont typeface="Wingdings 3" pitchFamily="-1" charset="2"/>
              <a:buNone/>
            </a:pPr>
            <a:r>
              <a:rPr lang="en-US" sz="2000" b="1" smtClean="0"/>
              <a:t>Resolution 1325 requires UN member states to develop National Action Plans (NAPs) that provide for women’s participation in peace and conflict decision-making; the protection of women and girls; and gender training.</a:t>
            </a:r>
          </a:p>
          <a:p>
            <a:pPr lvl="1">
              <a:lnSpc>
                <a:spcPct val="90000"/>
              </a:lnSpc>
              <a:buFont typeface="Arial" charset="0"/>
              <a:buChar char="–"/>
            </a:pPr>
            <a:endParaRPr lang="en-US" sz="2000" smtClean="0"/>
          </a:p>
          <a:p>
            <a:pPr lvl="1">
              <a:lnSpc>
                <a:spcPct val="90000"/>
              </a:lnSpc>
              <a:buFont typeface="Verdana" pitchFamily="-1" charset="0"/>
              <a:buNone/>
            </a:pPr>
            <a:endParaRPr lang="en-US" sz="2000" smtClean="0"/>
          </a:p>
          <a:p>
            <a:pPr lvl="1">
              <a:lnSpc>
                <a:spcPct val="90000"/>
              </a:lnSpc>
              <a:buFont typeface="Verdana" pitchFamily="-1" charset="0"/>
              <a:buNone/>
            </a:pPr>
            <a:endParaRPr lang="en-US" sz="2000" smtClean="0"/>
          </a:p>
          <a:p>
            <a:pPr lvl="1">
              <a:lnSpc>
                <a:spcPct val="90000"/>
              </a:lnSpc>
              <a:buFont typeface="Verdana" pitchFamily="-1" charset="0"/>
              <a:buNone/>
            </a:pPr>
            <a:endParaRPr lang="en-US" sz="2000" smtClean="0"/>
          </a:p>
          <a:p>
            <a:pPr lvl="1">
              <a:lnSpc>
                <a:spcPct val="90000"/>
              </a:lnSpc>
              <a:buFont typeface="Verdana" pitchFamily="-1" charset="0"/>
              <a:buNone/>
            </a:pPr>
            <a:endParaRPr lang="en-US" sz="2000" smtClean="0"/>
          </a:p>
          <a:p>
            <a:pPr lvl="1">
              <a:lnSpc>
                <a:spcPct val="90000"/>
              </a:lnSpc>
              <a:buFont typeface="Verdana" pitchFamily="-1" charset="0"/>
              <a:buNone/>
            </a:pPr>
            <a:endParaRPr lang="en-US" sz="2000" smtClean="0"/>
          </a:p>
          <a:p>
            <a:pPr lvl="1">
              <a:lnSpc>
                <a:spcPct val="90000"/>
              </a:lnSpc>
              <a:buFont typeface="Verdana" pitchFamily="-1" charset="0"/>
              <a:buNone/>
            </a:pPr>
            <a:endParaRPr lang="en-US" sz="2000" smtClean="0"/>
          </a:p>
          <a:p>
            <a:pPr>
              <a:lnSpc>
                <a:spcPct val="120000"/>
              </a:lnSpc>
            </a:pPr>
            <a:endParaRPr lang="en-US" smtClean="0"/>
          </a:p>
        </p:txBody>
      </p:sp>
      <p:sp>
        <p:nvSpPr>
          <p:cNvPr id="7" name="Title 6"/>
          <p:cNvSpPr>
            <a:spLocks noGrp="1"/>
          </p:cNvSpPr>
          <p:nvPr>
            <p:ph type="title"/>
          </p:nvPr>
        </p:nvSpPr>
        <p:spPr>
          <a:xfrm>
            <a:off x="148897" y="492125"/>
            <a:ext cx="8458200" cy="809625"/>
          </a:xfrm>
        </p:spPr>
        <p:txBody>
          <a:bodyPr/>
          <a:lstStyle/>
          <a:p>
            <a:pPr algn="ctr" fontAlgn="auto">
              <a:spcAft>
                <a:spcPts val="0"/>
              </a:spcAft>
              <a:defRPr/>
            </a:pPr>
            <a:r>
              <a:rPr lang="en-US" sz="3800" dirty="0" smtClean="0">
                <a:solidFill>
                  <a:srgbClr val="000000"/>
                </a:solidFill>
                <a:ea typeface="+mj-ea"/>
              </a:rPr>
              <a:t>UN SCR 1325 and WPS Agenda</a:t>
            </a:r>
            <a:endParaRPr lang="en-US" sz="3800" dirty="0">
              <a:solidFill>
                <a:srgbClr val="000000"/>
              </a:solidFill>
              <a:ea typeface="+mj-ea"/>
            </a:endParaRPr>
          </a:p>
        </p:txBody>
      </p:sp>
      <p:sp>
        <p:nvSpPr>
          <p:cNvPr id="23556" name="Rectangle 8"/>
          <p:cNvSpPr>
            <a:spLocks noChangeArrowheads="1"/>
          </p:cNvSpPr>
          <p:nvPr/>
        </p:nvSpPr>
        <p:spPr bwMode="auto">
          <a:xfrm>
            <a:off x="609600" y="4429125"/>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endParaRPr lang="en-US"/>
          </a:p>
        </p:txBody>
      </p:sp>
      <p:sp>
        <p:nvSpPr>
          <p:cNvPr id="23557" name="Rectangle 1"/>
          <p:cNvSpPr>
            <a:spLocks noChangeArrowheads="1"/>
          </p:cNvSpPr>
          <p:nvPr/>
        </p:nvSpPr>
        <p:spPr bwMode="auto">
          <a:xfrm>
            <a:off x="304800" y="4000500"/>
            <a:ext cx="3432175"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2DA2BF"/>
                </a:solidFill>
              </a:rPr>
              <a:t>Countries are more peaceful and prosperous when women are accorded full and equal rights and opportunity.”</a:t>
            </a:r>
          </a:p>
          <a:p>
            <a:pPr algn="ctr"/>
            <a:endParaRPr lang="en-US">
              <a:solidFill>
                <a:srgbClr val="2DA2BF"/>
              </a:solidFill>
            </a:endParaRPr>
          </a:p>
          <a:p>
            <a:pPr algn="ctr"/>
            <a:r>
              <a:rPr lang="en-US" i="1">
                <a:solidFill>
                  <a:srgbClr val="2DA2BF"/>
                </a:solidFill>
              </a:rPr>
              <a:t>Former Sec. of State Clinton</a:t>
            </a:r>
          </a:p>
          <a:p>
            <a:endParaRPr lang="en-US" sz="1700" i="1">
              <a:solidFill>
                <a:srgbClr val="2DA2BF"/>
              </a:solidFill>
            </a:endParaRPr>
          </a:p>
          <a:p>
            <a:pPr algn="r"/>
            <a:endParaRPr lang="en-US" sz="1700" i="1">
              <a:solidFill>
                <a:srgbClr val="64ABB5"/>
              </a:solidFill>
            </a:endParaRPr>
          </a:p>
        </p:txBody>
      </p:sp>
      <p:pic>
        <p:nvPicPr>
          <p:cNvPr id="23558" name="Picture 10" descr="image_galler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492250"/>
            <a:ext cx="35877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7"/>
            <a:ext cx="8229600" cy="1423987"/>
          </a:xfrm>
        </p:spPr>
        <p:txBody>
          <a:bodyPr>
            <a:normAutofit fontScale="90000"/>
          </a:bodyPr>
          <a:lstStyle/>
          <a:p>
            <a:pPr fontAlgn="auto">
              <a:spcAft>
                <a:spcPts val="0"/>
              </a:spcAft>
              <a:defRPr/>
            </a:pPr>
            <a:r>
              <a:rPr lang="en-US" sz="2667" u="sng" dirty="0" smtClean="0">
                <a:solidFill>
                  <a:schemeClr val="tx1"/>
                </a:solidFill>
                <a:cs typeface="ＭＳ Ｐゴシック" pitchFamily="-1" charset="-128"/>
              </a:rPr>
              <a:t>Women War and Peace</a:t>
            </a:r>
            <a:r>
              <a:rPr lang="en-US" sz="2000" dirty="0" smtClean="0">
                <a:cs typeface="ＭＳ Ｐゴシック" pitchFamily="-1" charset="-128"/>
              </a:rPr>
              <a:t/>
            </a:r>
            <a:br>
              <a:rPr lang="en-US" sz="2000" dirty="0" smtClean="0">
                <a:cs typeface="ＭＳ Ｐゴシック" pitchFamily="-1" charset="-128"/>
              </a:rPr>
            </a:br>
            <a:r>
              <a:rPr lang="en-US" sz="2000" dirty="0" smtClean="0">
                <a:cs typeface="ＭＳ Ｐゴシック" pitchFamily="-1" charset="-128"/>
              </a:rPr>
              <a:t>Produced by Abigail Disney, Pamela Hogan, and </a:t>
            </a:r>
            <a:r>
              <a:rPr lang="en-US" sz="2000" dirty="0" err="1" smtClean="0">
                <a:cs typeface="ＭＳ Ｐゴシック" pitchFamily="-1" charset="-128"/>
              </a:rPr>
              <a:t>Gini</a:t>
            </a:r>
            <a:r>
              <a:rPr lang="en-US" sz="2000" dirty="0" smtClean="0">
                <a:cs typeface="ＭＳ Ｐゴシック" pitchFamily="-1" charset="-128"/>
              </a:rPr>
              <a:t> </a:t>
            </a:r>
            <a:r>
              <a:rPr lang="en-US" sz="2000" dirty="0" err="1" smtClean="0">
                <a:cs typeface="ＭＳ Ｐゴシック" pitchFamily="-1" charset="-128"/>
              </a:rPr>
              <a:t>Reticker</a:t>
            </a:r>
            <a:r>
              <a:rPr lang="en-US" sz="1600" dirty="0" smtClean="0">
                <a:cs typeface="ＭＳ Ｐゴシック" pitchFamily="-1" charset="-128"/>
              </a:rPr>
              <a:t/>
            </a:r>
            <a:br>
              <a:rPr lang="en-US" sz="1600" dirty="0" smtClean="0">
                <a:cs typeface="ＭＳ Ｐゴシック" pitchFamily="-1" charset="-128"/>
              </a:rPr>
            </a:br>
            <a:r>
              <a:rPr lang="en-US" sz="2000" dirty="0" smtClean="0">
                <a:cs typeface="ＭＳ Ｐゴシック" pitchFamily="-1" charset="-128"/>
              </a:rPr>
              <a:t/>
            </a:r>
            <a:br>
              <a:rPr lang="en-US" sz="2000" dirty="0" smtClean="0">
                <a:cs typeface="ＭＳ Ｐゴシック" pitchFamily="-1" charset="-128"/>
              </a:rPr>
            </a:br>
            <a:r>
              <a:rPr lang="en-US" sz="2000" dirty="0" smtClean="0">
                <a:cs typeface="ＭＳ Ｐゴシック" pitchFamily="-1" charset="-128"/>
              </a:rPr>
              <a:t>http://www.pbs.org/wnet/women-war-and-peace/features/women-war-peace-series-preview/</a:t>
            </a:r>
            <a:r>
              <a:rPr lang="en-US" sz="1800" dirty="0" smtClean="0">
                <a:ea typeface="+mj-ea"/>
              </a:rPr>
              <a:t/>
            </a:r>
            <a:br>
              <a:rPr lang="en-US" sz="1800" dirty="0" smtClean="0">
                <a:ea typeface="+mj-ea"/>
              </a:rPr>
            </a:br>
            <a:endParaRPr lang="en-US" sz="1800" dirty="0" smtClean="0">
              <a:cs typeface="ＭＳ Ｐゴシック" pitchFamily="-1" charset="-128"/>
            </a:endParaRPr>
          </a:p>
        </p:txBody>
      </p:sp>
      <p:pic>
        <p:nvPicPr>
          <p:cNvPr id="25603" name="Content Placeholder 3" descr="2011-women-war-and-peace.jpg"/>
          <p:cNvPicPr>
            <a:picLocks noGrp="1" noChangeAspect="1"/>
          </p:cNvPicPr>
          <p:nvPr>
            <p:ph idx="1"/>
          </p:nvPr>
        </p:nvPicPr>
        <p:blipFill>
          <a:blip r:embed="rId2">
            <a:extLst>
              <a:ext uri="{28A0092B-C50C-407E-A947-70E740481C1C}">
                <a14:useLocalDpi xmlns:a14="http://schemas.microsoft.com/office/drawing/2010/main" val="0"/>
              </a:ext>
            </a:extLst>
          </a:blip>
          <a:srcRect l="-1230" r="-1230"/>
          <a:stretch>
            <a:fillRect/>
          </a:stretch>
        </p:blipFill>
        <p:spPr>
          <a:xfrm>
            <a:off x="457200" y="1952625"/>
            <a:ext cx="8229600" cy="40544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463781337.jpeg"/>
          <p:cNvPicPr>
            <a:picLocks noGrp="1" noChangeAspect="1"/>
          </p:cNvPicPr>
          <p:nvPr>
            <p:ph type="pic" idx="1"/>
          </p:nvPr>
        </p:nvPicPr>
        <p:blipFill>
          <a:blip r:embed="rId3"/>
          <a:srcRect l="-24240" r="-24240"/>
          <a:stretch>
            <a:fillRect/>
          </a:stretch>
        </p:blipFill>
        <p:spPr/>
      </p:pic>
      <p:sp>
        <p:nvSpPr>
          <p:cNvPr id="5" name="Title 4"/>
          <p:cNvSpPr>
            <a:spLocks noGrp="1"/>
          </p:cNvSpPr>
          <p:nvPr>
            <p:ph type="title"/>
          </p:nvPr>
        </p:nvSpPr>
        <p:spPr>
          <a:xfrm>
            <a:off x="228600" y="4865122"/>
            <a:ext cx="8075432" cy="1594022"/>
          </a:xfrm>
        </p:spPr>
        <p:txBody>
          <a:bodyPr/>
          <a:lstStyle/>
          <a:p>
            <a:pPr algn="l" fontAlgn="auto">
              <a:spcAft>
                <a:spcPts val="0"/>
              </a:spcAft>
              <a:defRPr/>
            </a:pPr>
            <a:r>
              <a:rPr lang="en-US" sz="2400" dirty="0" smtClean="0">
                <a:ea typeface="+mj-ea"/>
              </a:rPr>
              <a:t>WPS applies to </a:t>
            </a:r>
            <a:r>
              <a:rPr lang="en-US" sz="2400" b="1" dirty="0" smtClean="0">
                <a:ea typeface="+mj-ea"/>
              </a:rPr>
              <a:t>all aspects of peace-building and conflict preventi</a:t>
            </a:r>
            <a:r>
              <a:rPr lang="en-US" sz="2400" dirty="0" smtClean="0">
                <a:ea typeface="+mj-ea"/>
              </a:rPr>
              <a:t>on: </a:t>
            </a:r>
            <a:r>
              <a:rPr lang="en-US" sz="3200" dirty="0" smtClean="0">
                <a:ea typeface="+mj-ea"/>
              </a:rPr>
              <a:t/>
            </a:r>
            <a:br>
              <a:rPr lang="en-US" sz="3200" dirty="0" smtClean="0">
                <a:ea typeface="+mj-ea"/>
              </a:rPr>
            </a:br>
            <a:endParaRPr lang="en-US" dirty="0">
              <a:ea typeface="+mj-ea"/>
            </a:endParaRPr>
          </a:p>
        </p:txBody>
      </p:sp>
      <p:sp>
        <p:nvSpPr>
          <p:cNvPr id="26629" name="Rectangle 6"/>
          <p:cNvSpPr>
            <a:spLocks noChangeArrowheads="1"/>
          </p:cNvSpPr>
          <p:nvPr/>
        </p:nvSpPr>
        <p:spPr bwMode="auto">
          <a:xfrm>
            <a:off x="3732213" y="32448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Lucida Sans Unicode" pitchFamily="-1"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somali-women-6851083649-550.jpg"/>
          <p:cNvPicPr>
            <a:picLocks noGrp="1" noChangeAspect="1"/>
          </p:cNvPicPr>
          <p:nvPr>
            <p:ph idx="1"/>
          </p:nvPr>
        </p:nvPicPr>
        <p:blipFill>
          <a:blip r:embed="rId3">
            <a:extLst>
              <a:ext uri="{28A0092B-C50C-407E-A947-70E740481C1C}">
                <a14:useLocalDpi xmlns:a14="http://schemas.microsoft.com/office/drawing/2010/main" val="0"/>
              </a:ext>
            </a:extLst>
          </a:blip>
          <a:srcRect l="-7690" r="-7690"/>
          <a:stretch>
            <a:fillRect/>
          </a:stretch>
        </p:blipFill>
        <p:spPr>
          <a:xfrm>
            <a:off x="457200" y="1244600"/>
            <a:ext cx="8229600" cy="4195763"/>
          </a:xfrm>
        </p:spPr>
      </p:pic>
      <p:sp>
        <p:nvSpPr>
          <p:cNvPr id="3" name="Title 2"/>
          <p:cNvSpPr>
            <a:spLocks noGrp="1"/>
          </p:cNvSpPr>
          <p:nvPr>
            <p:ph type="title"/>
          </p:nvPr>
        </p:nvSpPr>
        <p:spPr>
          <a:xfrm>
            <a:off x="457200" y="274637"/>
            <a:ext cx="8229600" cy="639247"/>
          </a:xfrm>
        </p:spPr>
        <p:txBody>
          <a:bodyPr>
            <a:noAutofit/>
          </a:bodyPr>
          <a:lstStyle/>
          <a:p>
            <a:pPr fontAlgn="auto">
              <a:spcAft>
                <a:spcPts val="0"/>
              </a:spcAft>
              <a:defRPr/>
            </a:pPr>
            <a:r>
              <a:rPr lang="en-US" sz="3200" dirty="0" smtClean="0">
                <a:solidFill>
                  <a:schemeClr val="tx1"/>
                </a:solidFill>
                <a:ea typeface="+mj-ea"/>
              </a:rPr>
              <a:t>From peace negotiations …</a:t>
            </a:r>
            <a:endParaRPr lang="en-US" sz="3200" dirty="0">
              <a:solidFill>
                <a:schemeClr val="tx1"/>
              </a:solidFill>
              <a:ea typeface="+mj-ea"/>
            </a:endParaRPr>
          </a:p>
        </p:txBody>
      </p:sp>
      <p:sp>
        <p:nvSpPr>
          <p:cNvPr id="5" name="TextBox 4"/>
          <p:cNvSpPr txBox="1"/>
          <p:nvPr/>
        </p:nvSpPr>
        <p:spPr>
          <a:xfrm>
            <a:off x="2633663" y="5715000"/>
            <a:ext cx="6318250" cy="1262063"/>
          </a:xfrm>
          <a:prstGeom prst="rect">
            <a:avLst/>
          </a:prstGeom>
          <a:noFill/>
        </p:spPr>
        <p:txBody>
          <a:bodyPr>
            <a:spAutoFit/>
          </a:bodyPr>
          <a:lstStyle/>
          <a:p>
            <a:pPr fontAlgn="auto">
              <a:spcBef>
                <a:spcPts val="0"/>
              </a:spcBef>
              <a:spcAft>
                <a:spcPts val="0"/>
              </a:spcAft>
              <a:defRPr/>
            </a:pPr>
            <a:r>
              <a:rPr lang="en-US" sz="2000" b="1" dirty="0">
                <a:solidFill>
                  <a:schemeClr val="tx2">
                    <a:lumMod val="75000"/>
                  </a:schemeClr>
                </a:solidFill>
                <a:latin typeface="+mn-lt"/>
                <a:ea typeface="+mn-ea"/>
              </a:rPr>
              <a:t>Somali women emerged as crucial peace-builders during the period of civil war (Aug. 2012).</a:t>
            </a:r>
          </a:p>
          <a:p>
            <a:pPr fontAlgn="auto">
              <a:spcBef>
                <a:spcPts val="0"/>
              </a:spcBef>
              <a:spcAft>
                <a:spcPts val="0"/>
              </a:spcAft>
              <a:defRPr/>
            </a:pPr>
            <a:endParaRPr lang="en-US" dirty="0">
              <a:latin typeface="+mn-lt"/>
              <a:ea typeface="+mn-ea"/>
            </a:endParaRPr>
          </a:p>
          <a:p>
            <a:pPr algn="r" fontAlgn="auto">
              <a:spcBef>
                <a:spcPts val="0"/>
              </a:spcBef>
              <a:spcAft>
                <a:spcPts val="0"/>
              </a:spcAft>
              <a:defRPr/>
            </a:pPr>
            <a:r>
              <a:rPr lang="en-US" dirty="0">
                <a:solidFill>
                  <a:srgbClr val="7F7F7F"/>
                </a:solidFill>
                <a:latin typeface="+mn-lt"/>
                <a:ea typeface="+mn-ea"/>
              </a:rPr>
              <a:t>accessed at /</a:t>
            </a:r>
            <a:r>
              <a:rPr lang="en-US" dirty="0" err="1">
                <a:solidFill>
                  <a:srgbClr val="7F7F7F"/>
                </a:solidFill>
                <a:latin typeface="+mn-lt"/>
                <a:ea typeface="+mn-ea"/>
              </a:rPr>
              <a:t>www.insightonconflict.org</a:t>
            </a:r>
            <a:r>
              <a:rPr lang="en-US" dirty="0">
                <a:solidFill>
                  <a:srgbClr val="7F7F7F"/>
                </a:solidFill>
                <a:latin typeface="+mn-lt"/>
                <a:ea typeface="+mn-ea"/>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72963</TotalTime>
  <Words>3889</Words>
  <Application>Microsoft Office PowerPoint</Application>
  <PresentationFormat>On-screen Show (4:3)</PresentationFormat>
  <Paragraphs>337</Paragraphs>
  <Slides>37</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Arial</vt:lpstr>
      <vt:lpstr>ＭＳ Ｐゴシック</vt:lpstr>
      <vt:lpstr>Lucida Sans Unicode</vt:lpstr>
      <vt:lpstr>Wingdings 3</vt:lpstr>
      <vt:lpstr>Verdana</vt:lpstr>
      <vt:lpstr>Wingdings 2</vt:lpstr>
      <vt:lpstr>Calibri</vt:lpstr>
      <vt:lpstr>Wingdings</vt:lpstr>
      <vt:lpstr>Lucida Grande</vt:lpstr>
      <vt:lpstr>Times</vt:lpstr>
      <vt:lpstr>Arial Rounded MT Bold</vt:lpstr>
      <vt:lpstr>Abadi MT Condensed Light</vt:lpstr>
      <vt:lpstr>Concourse</vt:lpstr>
      <vt:lpstr>Welcome to…</vt:lpstr>
      <vt:lpstr>  Women as Peace Partners: UN SCR 1325; the U.S. National Action Plan on Women, Peace and Security; …and Onward   </vt:lpstr>
      <vt:lpstr>Women, Peace and Security:  “The goal is as simple as it is profound:  </vt:lpstr>
      <vt:lpstr>Today</vt:lpstr>
      <vt:lpstr>UN SECURITY COUNCIL RESOULTION 1325</vt:lpstr>
      <vt:lpstr>UN SCR 1325 and WPS Agenda</vt:lpstr>
      <vt:lpstr>Women War and Peace Produced by Abigail Disney, Pamela Hogan, and Gini Reticker  http://www.pbs.org/wnet/women-war-and-peace/features/women-war-peace-series-preview/ </vt:lpstr>
      <vt:lpstr>WPS applies to all aspects of peace-building and conflict prevention:  </vt:lpstr>
      <vt:lpstr>From peace negotiations …</vt:lpstr>
      <vt:lpstr>  Peace agreements…</vt:lpstr>
      <vt:lpstr>And support operations…</vt:lpstr>
      <vt:lpstr>…To elections</vt:lpstr>
      <vt:lpstr>Demobilization…</vt:lpstr>
      <vt:lpstr>To disarmament…</vt:lpstr>
      <vt:lpstr>Transitional justice systems… </vt:lpstr>
      <vt:lpstr>And reintegration.</vt:lpstr>
      <vt:lpstr>Reconstruction...</vt:lpstr>
      <vt:lpstr>Why does SCR 1325 and WPS matter so much?</vt:lpstr>
      <vt:lpstr>And…</vt:lpstr>
      <vt:lpstr>And…</vt:lpstr>
      <vt:lpstr>How does UN Security Resolution1325 and the Women, Peace, and Security apply to the U.S.? </vt:lpstr>
      <vt:lpstr>U.S. and the WPS Agenda</vt:lpstr>
      <vt:lpstr>   On October 26, 2010, at the 10th Anniversary of UN Security Council Resolution 1325, Secretary of State Hillary Rodham Clinton announced the United States commitment to developing a National Action Plan on Women, Peace, and Security (U.S. NAP).  </vt:lpstr>
      <vt:lpstr> </vt:lpstr>
      <vt:lpstr>On December 19, 2011, President Obama issued an executive order directing the implementation of the United States’ first-ever National Action Plan on Women, Peace, and Security. </vt:lpstr>
      <vt:lpstr>Statement of National Policy on WPS: </vt:lpstr>
      <vt:lpstr>U.S. NAP on WPS:  Objectives and Framework </vt:lpstr>
      <vt:lpstr>The Women, Peace, and Security Act of 2013.</vt:lpstr>
      <vt:lpstr>PowerPoint Presentation</vt:lpstr>
      <vt:lpstr>  </vt:lpstr>
      <vt:lpstr>The goals of WAND’s WPS work are: </vt:lpstr>
      <vt:lpstr>WAND’s WPS Program 5 Project Areas include:  </vt:lpstr>
      <vt:lpstr>Advancing Global Women Leaders Project: Ankara, Turkey May 2013</vt:lpstr>
      <vt:lpstr>Priority Policy Goal: Protect the Rights of Afghan Women</vt:lpstr>
      <vt:lpstr>“Women At the Tables of Power”: </vt:lpstr>
      <vt:lpstr>What can you do?</vt:lpstr>
      <vt:lpstr>Please contact us 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as Agents of Peace: SCR1325, the U.S. National Action Plan, … and Onward</dc:title>
  <dc:creator>Tanya Henderson</dc:creator>
  <cp:lastModifiedBy>Tanya</cp:lastModifiedBy>
  <cp:revision>44</cp:revision>
  <cp:lastPrinted>2012-09-11T19:17:23Z</cp:lastPrinted>
  <dcterms:created xsi:type="dcterms:W3CDTF">2013-06-20T16:03:31Z</dcterms:created>
  <dcterms:modified xsi:type="dcterms:W3CDTF">2013-06-22T03:17:38Z</dcterms:modified>
</cp:coreProperties>
</file>