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80" r:id="rId1"/>
  </p:sldMasterIdLst>
  <p:notesMasterIdLst>
    <p:notesMasterId r:id="rId12"/>
  </p:notesMasterIdLst>
  <p:handoutMasterIdLst>
    <p:handoutMasterId r:id="rId13"/>
  </p:handoutMasterIdLst>
  <p:sldIdLst>
    <p:sldId id="256" r:id="rId2"/>
    <p:sldId id="257" r:id="rId3"/>
    <p:sldId id="258" r:id="rId4"/>
    <p:sldId id="266" r:id="rId5"/>
    <p:sldId id="274" r:id="rId6"/>
    <p:sldId id="261" r:id="rId7"/>
    <p:sldId id="269" r:id="rId8"/>
    <p:sldId id="267" r:id="rId9"/>
    <p:sldId id="268"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C66C"/>
    <a:srgbClr val="794400"/>
    <a:srgbClr val="7A45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87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62D232-83AF-A243-94A1-D71D8813F90A}" type="datetimeFigureOut">
              <a:rPr lang="en-US" smtClean="0"/>
              <a:pPr/>
              <a:t>7/10/14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0704D-D69F-B345-AFD0-E6F8FD8E4CB0}" type="slidenum">
              <a:rPr lang="en-US" smtClean="0"/>
              <a:pPr/>
              <a:t>‹#›</a:t>
            </a:fld>
            <a:endParaRPr lang="en-US"/>
          </a:p>
        </p:txBody>
      </p:sp>
    </p:spTree>
    <p:extLst>
      <p:ext uri="{BB962C8B-B14F-4D97-AF65-F5344CB8AC3E}">
        <p14:creationId xmlns:p14="http://schemas.microsoft.com/office/powerpoint/2010/main" val="36848470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700265-EC90-AB49-8D5A-8DAC554CC593}" type="datetimeFigureOut">
              <a:rPr lang="en-US" smtClean="0"/>
              <a:pPr/>
              <a:t>7/10/14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F4A97A-CF60-CB43-9DF9-919A84919A5C}" type="slidenum">
              <a:rPr lang="en-US" smtClean="0"/>
              <a:pPr/>
              <a:t>‹#›</a:t>
            </a:fld>
            <a:endParaRPr lang="en-US"/>
          </a:p>
        </p:txBody>
      </p:sp>
    </p:spTree>
    <p:extLst>
      <p:ext uri="{BB962C8B-B14F-4D97-AF65-F5344CB8AC3E}">
        <p14:creationId xmlns:p14="http://schemas.microsoft.com/office/powerpoint/2010/main" val="132359665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4A97A-CF60-CB43-9DF9-919A84919A5C}" type="slidenum">
              <a:rPr lang="en-US" smtClean="0"/>
              <a:pPr/>
              <a:t>1</a:t>
            </a:fld>
            <a:endParaRPr lang="en-US"/>
          </a:p>
        </p:txBody>
      </p:sp>
    </p:spTree>
    <p:extLst>
      <p:ext uri="{BB962C8B-B14F-4D97-AF65-F5344CB8AC3E}">
        <p14:creationId xmlns:p14="http://schemas.microsoft.com/office/powerpoint/2010/main" val="1160572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r>
              <a:rPr lang="en-US" smtClean="0"/>
              <a:t>September 2014</a:t>
            </a:r>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September 2014</a:t>
            </a:r>
            <a:endParaRPr lang="en-US"/>
          </a:p>
        </p:txBody>
      </p:sp>
      <p:sp>
        <p:nvSpPr>
          <p:cNvPr id="8" name="Footer Placeholder 7"/>
          <p:cNvSpPr>
            <a:spLocks noGrp="1"/>
          </p:cNvSpPr>
          <p:nvPr>
            <p:ph type="ftr" sz="quarter" idx="11"/>
          </p:nvPr>
        </p:nvSpPr>
        <p:spPr>
          <a:xfrm>
            <a:off x="193638" y="6250164"/>
            <a:ext cx="3786691"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ADC744F1-E21E-9647-894E-1EC1FB821E8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2014</a:t>
            </a:r>
            <a:endParaRPr 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ADC744F1-E21E-9647-894E-1EC1FB821E8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r>
              <a:rPr lang="en-US" smtClean="0"/>
              <a:t>September 2014</a:t>
            </a:r>
            <a:endParaRPr lang="en-US"/>
          </a:p>
        </p:txBody>
      </p:sp>
      <p:sp>
        <p:nvSpPr>
          <p:cNvPr id="3" name="Footer Placeholder 2"/>
          <p:cNvSpPr>
            <a:spLocks noGrp="1"/>
          </p:cNvSpPr>
          <p:nvPr>
            <p:ph type="ftr" sz="quarter" idx="11"/>
          </p:nvPr>
        </p:nvSpPr>
        <p:spPr>
          <a:xfrm>
            <a:off x="193638" y="6250164"/>
            <a:ext cx="3786691"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ADC744F1-E21E-9647-894E-1EC1FB821E8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r>
              <a:rPr lang="en-US" smtClean="0"/>
              <a:t>September 2014</a:t>
            </a:r>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2014</a:t>
            </a:r>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r>
              <a:rPr lang="en-US" smtClean="0"/>
              <a:t>September 2014</a:t>
            </a:r>
            <a:endParaRPr lang="en-US" dirty="0"/>
          </a:p>
        </p:txBody>
      </p:sp>
      <p:sp>
        <p:nvSpPr>
          <p:cNvPr id="6" name="Slide Number Placeholder 5"/>
          <p:cNvSpPr>
            <a:spLocks noGrp="1"/>
          </p:cNvSpPr>
          <p:nvPr>
            <p:ph type="sldNum" sz="quarter" idx="4"/>
          </p:nvPr>
        </p:nvSpPr>
        <p:spPr>
          <a:xfrm>
            <a:off x="4001846" y="6250164"/>
            <a:ext cx="1161826" cy="365125"/>
          </a:xfrm>
          <a:prstGeom prst="rect">
            <a:avLst/>
          </a:prstGeom>
        </p:spPr>
        <p:txBody>
          <a:bodyPr vert="horz" lIns="91440" tIns="45720" rIns="91440" bIns="45720" rtlCol="0" anchor="ctr"/>
          <a:lstStyle>
            <a:lvl1pPr algn="ctr">
              <a:defRPr sz="1000">
                <a:solidFill>
                  <a:schemeClr val="tx2"/>
                </a:solidFill>
              </a:defRPr>
            </a:lvl1pPr>
          </a:lstStyle>
          <a:p>
            <a:fld id="{9360A2C4-E252-5E41-9BF8-6E404A6BE248}"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Date Placeholder 3"/>
          <p:cNvSpPr txBox="1">
            <a:spLocks/>
          </p:cNvSpPr>
          <p:nvPr userDrawn="1"/>
        </p:nvSpPr>
        <p:spPr>
          <a:xfrm>
            <a:off x="872067" y="6250164"/>
            <a:ext cx="3129779" cy="365125"/>
          </a:xfrm>
          <a:prstGeom prst="rect">
            <a:avLst/>
          </a:prstGeom>
        </p:spPr>
        <p:txBody>
          <a:bodyPr vert="horz" lIns="91440" tIns="45720" rIns="91440" bIns="45720" rtlCol="0" anchor="ctr"/>
          <a:lstStyle>
            <a:lvl1pPr algn="r">
              <a:defRPr sz="1000">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hf hdr="0" ft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0852" y="3167579"/>
            <a:ext cx="2656252" cy="1770835"/>
          </a:xfrm>
          <a:prstGeom prst="rect">
            <a:avLst/>
          </a:prstGeom>
          <a:effectLst>
            <a:outerShdw blurRad="50800" dist="38100" dir="2700000" algn="tl" rotWithShape="0">
              <a:prstClr val="black">
                <a:alpha val="40000"/>
              </a:prstClr>
            </a:outerShdw>
            <a:softEdge rad="12700"/>
          </a:effectLst>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227104" y="549723"/>
            <a:ext cx="1828800" cy="1505712"/>
          </a:xfrm>
          <a:prstGeom prst="rect">
            <a:avLst/>
          </a:prstGeom>
          <a:effectLst>
            <a:outerShdw blurRad="50800" dist="38100" dir="2700000" algn="tl" rotWithShape="0">
              <a:prstClr val="black">
                <a:alpha val="40000"/>
              </a:prstClr>
            </a:outerShdw>
            <a:softEdge rad="12700"/>
          </a:effectLst>
        </p:spPr>
      </p:pic>
      <p:sp>
        <p:nvSpPr>
          <p:cNvPr id="2" name="Title 1"/>
          <p:cNvSpPr>
            <a:spLocks noGrp="1"/>
          </p:cNvSpPr>
          <p:nvPr>
            <p:ph type="ctrTitle"/>
          </p:nvPr>
        </p:nvSpPr>
        <p:spPr>
          <a:xfrm>
            <a:off x="4208251" y="3586679"/>
            <a:ext cx="4465849" cy="1213260"/>
          </a:xfrm>
        </p:spPr>
        <p:txBody>
          <a:bodyPr>
            <a:noAutofit/>
          </a:bodyPr>
          <a:lstStyle/>
          <a:p>
            <a:r>
              <a:rPr lang="en-US" sz="3600" b="1" dirty="0" smtClean="0">
                <a:solidFill>
                  <a:srgbClr val="794400"/>
                </a:solidFill>
                <a:effectLst>
                  <a:outerShdw blurRad="38100" dist="38100" dir="2700000" algn="tl">
                    <a:srgbClr val="000000">
                      <a:alpha val="43137"/>
                    </a:srgbClr>
                  </a:outerShdw>
                </a:effectLst>
                <a:latin typeface="Calibri" panose="020F0502020204030204" pitchFamily="34" charset="0"/>
              </a:rPr>
              <a:t>Bo</a:t>
            </a:r>
            <a:r>
              <a:rPr lang="en-US" sz="3800" b="1" dirty="0" smtClean="0">
                <a:solidFill>
                  <a:srgbClr val="794400"/>
                </a:solidFill>
                <a:effectLst>
                  <a:outerShdw blurRad="38100" dist="38100" dir="2700000" algn="tl">
                    <a:srgbClr val="000000">
                      <a:alpha val="43137"/>
                    </a:srgbClr>
                  </a:outerShdw>
                </a:effectLst>
                <a:latin typeface="Calibri" panose="020F0502020204030204" pitchFamily="34" charset="0"/>
              </a:rPr>
              <a:t>nd Street Theatre</a:t>
            </a:r>
            <a:r>
              <a:rPr lang="en-US" sz="4000" b="1" dirty="0" smtClean="0">
                <a:solidFill>
                  <a:srgbClr val="794400"/>
                </a:solidFill>
                <a:effectLst>
                  <a:outerShdw blurRad="38100" dist="38100" dir="2700000" algn="tl">
                    <a:srgbClr val="000000">
                      <a:alpha val="43137"/>
                    </a:srgbClr>
                  </a:outerShdw>
                </a:effectLst>
                <a:latin typeface="Calibri" panose="020F0502020204030204" pitchFamily="34" charset="0"/>
              </a:rPr>
              <a:t/>
            </a:r>
            <a:br>
              <a:rPr lang="en-US" sz="4000" b="1" dirty="0" smtClean="0">
                <a:solidFill>
                  <a:srgbClr val="794400"/>
                </a:solidFill>
                <a:effectLst>
                  <a:outerShdw blurRad="38100" dist="38100" dir="2700000" algn="tl">
                    <a:srgbClr val="000000">
                      <a:alpha val="43137"/>
                    </a:srgbClr>
                  </a:outerShdw>
                </a:effectLst>
                <a:latin typeface="Calibri" panose="020F0502020204030204" pitchFamily="34" charset="0"/>
              </a:rPr>
            </a:br>
            <a:r>
              <a:rPr lang="en-US" sz="3000" b="1" dirty="0" smtClean="0">
                <a:solidFill>
                  <a:srgbClr val="794400"/>
                </a:solidFill>
                <a:effectLst>
                  <a:outerShdw blurRad="38100" dist="38100" dir="2700000" algn="tl">
                    <a:srgbClr val="000000">
                      <a:alpha val="43137"/>
                    </a:srgbClr>
                  </a:outerShdw>
                </a:effectLst>
                <a:latin typeface="Calibri" panose="020F0502020204030204" pitchFamily="34" charset="0"/>
              </a:rPr>
              <a:t>Creative Arts Prison Program</a:t>
            </a:r>
            <a:endParaRPr lang="en-US" sz="3000" b="1" dirty="0">
              <a:solidFill>
                <a:srgbClr val="794400"/>
              </a:solidFill>
              <a:effectLst>
                <a:outerShdw blurRad="38100" dist="38100" dir="2700000" algn="tl">
                  <a:srgbClr val="000000">
                    <a:alpha val="43137"/>
                  </a:srgbClr>
                </a:outerShdw>
              </a:effectLst>
              <a:latin typeface="Calibri" panose="020F0502020204030204" pitchFamily="34" charset="0"/>
            </a:endParaRPr>
          </a:p>
        </p:txBody>
      </p:sp>
      <p:pic>
        <p:nvPicPr>
          <p:cNvPr id="10" name="Picture 9" descr="Tagline with Spoon_Brown.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587253" y="6289022"/>
            <a:ext cx="4489579" cy="299306"/>
          </a:xfrm>
          <a:prstGeom prst="rect">
            <a:avLst/>
          </a:prstGeom>
        </p:spPr>
      </p:pic>
      <p:sp>
        <p:nvSpPr>
          <p:cNvPr id="13" name="TextBox 12"/>
          <p:cNvSpPr txBox="1"/>
          <p:nvPr/>
        </p:nvSpPr>
        <p:spPr>
          <a:xfrm>
            <a:off x="4286810" y="2619389"/>
            <a:ext cx="388777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smtClean="0">
                <a:solidFill>
                  <a:srgbClr val="0070C0"/>
                </a:solidFill>
                <a:cs typeface="Cambria"/>
              </a:rPr>
              <a:t>Featured program for August 2014</a:t>
            </a:r>
            <a:endParaRPr lang="en-US" b="1" dirty="0">
              <a:solidFill>
                <a:srgbClr val="0070C0"/>
              </a:solidFill>
              <a:cs typeface="Cambria"/>
            </a:endParaRPr>
          </a:p>
        </p:txBody>
      </p:sp>
      <p:pic>
        <p:nvPicPr>
          <p:cNvPr id="14" name="Picture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89991" y="5640229"/>
            <a:ext cx="3429000" cy="1143000"/>
          </a:xfrm>
          <a:prstGeom prst="rect">
            <a:avLst/>
          </a:prstGeom>
        </p:spPr>
      </p:pic>
      <p:pic>
        <p:nvPicPr>
          <p:cNvPr id="6" name="Picture 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70852" y="549723"/>
            <a:ext cx="1373819" cy="2060729"/>
          </a:xfrm>
          <a:prstGeom prst="rect">
            <a:avLst/>
          </a:prstGeom>
          <a:effectLst>
            <a:outerShdw blurRad="50800" dist="38100" dir="2700000" algn="tl" rotWithShape="0">
              <a:prstClr val="black">
                <a:alpha val="40000"/>
              </a:prstClr>
            </a:outerShdw>
            <a:softEdge rad="12700"/>
          </a:effectLst>
        </p:spPr>
      </p:pic>
      <p:pic>
        <p:nvPicPr>
          <p:cNvPr id="20" name="Picture 1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815714" y="1613779"/>
            <a:ext cx="1984159" cy="1993345"/>
          </a:xfrm>
          <a:prstGeom prst="rect">
            <a:avLst/>
          </a:prstGeom>
          <a:effectLst>
            <a:outerShdw blurRad="50800" dist="38100" dir="2700000" algn="tl" rotWithShape="0">
              <a:prstClr val="black">
                <a:alpha val="40000"/>
              </a:prstClr>
            </a:outerShdw>
            <a:softEdge rad="12700"/>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590" y="1815847"/>
            <a:ext cx="3429000" cy="1143000"/>
          </a:xfrm>
          <a:prstGeom prst="rect">
            <a:avLst/>
          </a:prstGeom>
        </p:spPr>
      </p:pic>
      <p:sp>
        <p:nvSpPr>
          <p:cNvPr id="3" name="Content Placeholder 2"/>
          <p:cNvSpPr>
            <a:spLocks noGrp="1"/>
          </p:cNvSpPr>
          <p:nvPr>
            <p:ph idx="1"/>
          </p:nvPr>
        </p:nvSpPr>
        <p:spPr>
          <a:xfrm>
            <a:off x="302090" y="3009349"/>
            <a:ext cx="8639080" cy="2973224"/>
          </a:xfrm>
        </p:spPr>
        <p:txBody>
          <a:bodyPr>
            <a:normAutofit/>
          </a:bodyPr>
          <a:lstStyle/>
          <a:p>
            <a:pPr marL="342900" lvl="0" indent="-342900">
              <a:spcBef>
                <a:spcPts val="1032"/>
              </a:spcBef>
              <a:spcAft>
                <a:spcPts val="600"/>
              </a:spcAft>
              <a:buClrTx/>
              <a:buFont typeface="+mj-lt"/>
              <a:buAutoNum type="arabicPeriod"/>
            </a:pPr>
            <a:r>
              <a:rPr lang="en-US" sz="1800" dirty="0" smtClean="0">
                <a:solidFill>
                  <a:srgbClr val="000000"/>
                </a:solidFill>
                <a:latin typeface="Calibri"/>
                <a:cs typeface="Calibri"/>
              </a:rPr>
              <a:t>Why do you think women’s rights are not protected by the Afghan judicial system in spite of laws that require equal treatment?</a:t>
            </a:r>
            <a:endParaRPr lang="en-US" sz="1800" dirty="0" smtClean="0">
              <a:solidFill>
                <a:schemeClr val="tx1"/>
              </a:solidFill>
              <a:latin typeface="Calibri"/>
              <a:cs typeface="Calibri"/>
            </a:endParaRPr>
          </a:p>
          <a:p>
            <a:pPr marL="342900" lvl="0" indent="-342900">
              <a:spcBef>
                <a:spcPts val="1032"/>
              </a:spcBef>
              <a:spcAft>
                <a:spcPts val="600"/>
              </a:spcAft>
              <a:buClrTx/>
              <a:buFont typeface="+mj-lt"/>
              <a:buAutoNum type="arabicPeriod"/>
            </a:pPr>
            <a:r>
              <a:rPr lang="en-US" sz="1800" dirty="0" smtClean="0">
                <a:solidFill>
                  <a:schemeClr val="tx1"/>
                </a:solidFill>
                <a:latin typeface="Calibri"/>
                <a:cs typeface="Calibri"/>
              </a:rPr>
              <a:t>Women who are incarcerated have no home to return to and no skills to help them return effectively to society.  Why do you think women are so unprepared for life outside of prison?</a:t>
            </a:r>
          </a:p>
          <a:p>
            <a:pPr marL="342900" lvl="0" indent="-342900">
              <a:spcBef>
                <a:spcPts val="1032"/>
              </a:spcBef>
              <a:spcAft>
                <a:spcPts val="600"/>
              </a:spcAft>
              <a:buClrTx/>
              <a:buFont typeface="+mj-lt"/>
              <a:buAutoNum type="arabicPeriod"/>
            </a:pPr>
            <a:r>
              <a:rPr lang="en-US" sz="1800" dirty="0" smtClean="0">
                <a:solidFill>
                  <a:schemeClr val="tx1"/>
                </a:solidFill>
                <a:latin typeface="Calibri"/>
                <a:cs typeface="Calibri"/>
              </a:rPr>
              <a:t>How do you think theater arts can help these women develop better skills to help them return to society more successfully?</a:t>
            </a:r>
          </a:p>
          <a:p>
            <a:pPr marL="342900" lvl="0" indent="-342900">
              <a:spcAft>
                <a:spcPts val="800"/>
              </a:spcAft>
              <a:buClr>
                <a:schemeClr val="bg2">
                  <a:lumMod val="50000"/>
                </a:schemeClr>
              </a:buClr>
              <a:buNone/>
            </a:pPr>
            <a:endParaRPr lang="en-US" sz="1800" dirty="0">
              <a:solidFill>
                <a:srgbClr val="000000"/>
              </a:solidFill>
            </a:endParaRPr>
          </a:p>
        </p:txBody>
      </p:sp>
      <p:sp>
        <p:nvSpPr>
          <p:cNvPr id="2" name="Title 1"/>
          <p:cNvSpPr>
            <a:spLocks noGrp="1"/>
          </p:cNvSpPr>
          <p:nvPr>
            <p:ph type="title"/>
          </p:nvPr>
        </p:nvSpPr>
        <p:spPr>
          <a:xfrm>
            <a:off x="457200" y="9842"/>
            <a:ext cx="8686800" cy="1002212"/>
          </a:xfrm>
        </p:spPr>
        <p:txBody>
          <a:bodyPr>
            <a:normAutofit/>
          </a:bodyPr>
          <a:lstStyle/>
          <a:p>
            <a:pPr algn="l"/>
            <a:r>
              <a:rPr lang="en-US" sz="4000" b="1" dirty="0" smtClean="0">
                <a:solidFill>
                  <a:srgbClr val="794400"/>
                </a:solidFill>
                <a:effectLst>
                  <a:outerShdw blurRad="38100" dist="38100" dir="2700000" algn="tl">
                    <a:srgbClr val="000000">
                      <a:alpha val="43137"/>
                    </a:srgbClr>
                  </a:outerShdw>
                </a:effectLst>
                <a:latin typeface="Calibri" panose="020F0502020204030204" pitchFamily="34" charset="0"/>
              </a:rPr>
              <a:t>Questions for Discussion</a:t>
            </a:r>
            <a:endParaRPr lang="en-US" sz="4000" b="1" dirty="0">
              <a:solidFill>
                <a:srgbClr val="794400"/>
              </a:solidFill>
              <a:effectLst>
                <a:outerShdw blurRad="38100" dist="38100" dir="2700000" algn="tl">
                  <a:srgbClr val="000000">
                    <a:alpha val="43137"/>
                  </a:srgbClr>
                </a:outerShdw>
              </a:effectLst>
              <a:latin typeface="Calibri" panose="020F0502020204030204" pitchFamily="34" charset="0"/>
            </a:endParaRPr>
          </a:p>
        </p:txBody>
      </p:sp>
      <p:pic>
        <p:nvPicPr>
          <p:cNvPr id="7" name="Picture 6" descr="TaglineAddress_2Color.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7993" y="6218855"/>
            <a:ext cx="6343924" cy="496941"/>
          </a:xfrm>
          <a:prstGeom prst="rect">
            <a:avLst/>
          </a:prstGeom>
        </p:spPr>
      </p:pic>
      <p:sp>
        <p:nvSpPr>
          <p:cNvPr id="5" name="TextBox 4"/>
          <p:cNvSpPr txBox="1"/>
          <p:nvPr/>
        </p:nvSpPr>
        <p:spPr>
          <a:xfrm>
            <a:off x="238590" y="917932"/>
            <a:ext cx="8639080" cy="461665"/>
          </a:xfrm>
          <a:prstGeom prst="rect">
            <a:avLst/>
          </a:prstGeom>
          <a:noFill/>
        </p:spPr>
        <p:txBody>
          <a:bodyPr wrap="square" rtlCol="0">
            <a:spAutoFit/>
          </a:bodyPr>
          <a:lstStyle/>
          <a:p>
            <a:pPr algn="ctr"/>
            <a:r>
              <a:rPr lang="en-US" sz="2400" b="1" dirty="0" smtClean="0">
                <a:latin typeface="Calibri" panose="020F0502020204030204" pitchFamily="34" charset="0"/>
              </a:rPr>
              <a:t>Care to share your thoughts?</a:t>
            </a:r>
            <a:endParaRPr lang="en-US" sz="2400" b="1" dirty="0">
              <a:latin typeface="Calibri" panose="020F0502020204030204" pitchFamily="34" charset="0"/>
            </a:endParaRPr>
          </a:p>
        </p:txBody>
      </p:sp>
      <p:sp>
        <p:nvSpPr>
          <p:cNvPr id="8" name="Slide Number Placeholder 7"/>
          <p:cNvSpPr>
            <a:spLocks noGrp="1"/>
          </p:cNvSpPr>
          <p:nvPr>
            <p:ph type="sldNum" sz="quarter" idx="12"/>
          </p:nvPr>
        </p:nvSpPr>
        <p:spPr/>
        <p:txBody>
          <a:bodyPr/>
          <a:lstStyle/>
          <a:p>
            <a:fld id="{ADC744F1-E21E-9647-894E-1EC1FB821E89}" type="slidenum">
              <a:rPr lang="en-US" smtClean="0"/>
              <a:pPr/>
              <a:t>10</a:t>
            </a:fld>
            <a:endParaRPr lang="en-US"/>
          </a:p>
        </p:txBody>
      </p:sp>
      <p:sp>
        <p:nvSpPr>
          <p:cNvPr id="9" name="Date Placeholder 3"/>
          <p:cNvSpPr>
            <a:spLocks noGrp="1"/>
          </p:cNvSpPr>
          <p:nvPr>
            <p:ph type="dt" sz="half" idx="10"/>
          </p:nvPr>
        </p:nvSpPr>
        <p:spPr>
          <a:xfrm>
            <a:off x="7661429" y="6250164"/>
            <a:ext cx="1288933" cy="365125"/>
          </a:xfrm>
        </p:spPr>
        <p:txBody>
          <a:bodyPr/>
          <a:lstStyle/>
          <a:p>
            <a:r>
              <a:rPr lang="en-US" dirty="0" smtClean="0"/>
              <a:t>August 2014</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818" y="802172"/>
            <a:ext cx="8692909" cy="1255228"/>
          </a:xfrm>
        </p:spPr>
        <p:txBody>
          <a:bodyPr>
            <a:noAutofit/>
          </a:bodyPr>
          <a:lstStyle/>
          <a:p>
            <a:r>
              <a:rPr lang="en-US" sz="1800" dirty="0" smtClean="0">
                <a:solidFill>
                  <a:srgbClr val="000090"/>
                </a:solidFill>
              </a:rPr>
              <a:t>DFW will support Bond Street Theater’s Creative Arts Prison Program, which uses theater-based techniques to encourage self-expression, build self-esteem, promote healing and provide life skills to ease re-entry into society.</a:t>
            </a:r>
          </a:p>
          <a:p>
            <a:pPr marL="0" indent="0">
              <a:buNone/>
            </a:pPr>
            <a:endParaRPr lang="en-US" sz="1800" b="1" i="1" dirty="0" smtClean="0">
              <a:solidFill>
                <a:schemeClr val="tx1"/>
              </a:solidFill>
              <a:latin typeface="Calibri" panose="020F0502020204030204" pitchFamily="34" charset="0"/>
            </a:endParaRPr>
          </a:p>
        </p:txBody>
      </p:sp>
      <p:sp>
        <p:nvSpPr>
          <p:cNvPr id="4" name="Date Placeholder 3"/>
          <p:cNvSpPr>
            <a:spLocks noGrp="1"/>
          </p:cNvSpPr>
          <p:nvPr>
            <p:ph type="dt" sz="half" idx="10"/>
          </p:nvPr>
        </p:nvSpPr>
        <p:spPr>
          <a:xfrm>
            <a:off x="7661429" y="6250164"/>
            <a:ext cx="1288933" cy="365125"/>
          </a:xfrm>
        </p:spPr>
        <p:txBody>
          <a:bodyPr/>
          <a:lstStyle/>
          <a:p>
            <a:r>
              <a:rPr lang="en-US" dirty="0" smtClean="0"/>
              <a:t>August 2014</a:t>
            </a:r>
            <a:endParaRPr lang="en-US" dirty="0"/>
          </a:p>
        </p:txBody>
      </p:sp>
      <p:sp>
        <p:nvSpPr>
          <p:cNvPr id="2" name="Title 1"/>
          <p:cNvSpPr>
            <a:spLocks noGrp="1"/>
          </p:cNvSpPr>
          <p:nvPr>
            <p:ph type="title"/>
          </p:nvPr>
        </p:nvSpPr>
        <p:spPr>
          <a:xfrm>
            <a:off x="457200" y="9842"/>
            <a:ext cx="8682378" cy="1011090"/>
          </a:xfrm>
        </p:spPr>
        <p:txBody>
          <a:bodyPr>
            <a:normAutofit/>
          </a:bodyPr>
          <a:lstStyle/>
          <a:p>
            <a:pPr algn="l"/>
            <a:r>
              <a:rPr lang="en-US" sz="4000" b="1" dirty="0" smtClean="0">
                <a:solidFill>
                  <a:srgbClr val="794400"/>
                </a:solidFill>
                <a:effectLst>
                  <a:outerShdw blurRad="38100" dist="38100" dir="2700000" algn="tl">
                    <a:srgbClr val="000000">
                      <a:alpha val="43137"/>
                    </a:srgbClr>
                  </a:outerShdw>
                </a:effectLst>
                <a:latin typeface="Calibri" panose="020F0502020204030204" pitchFamily="34" charset="0"/>
              </a:rPr>
              <a:t>What are we supporting?</a:t>
            </a:r>
            <a:endParaRPr lang="en-US" sz="4000" b="1" dirty="0">
              <a:solidFill>
                <a:srgbClr val="794400"/>
              </a:solidFill>
              <a:effectLst>
                <a:outerShdw blurRad="38100" dist="38100" dir="2700000" algn="tl">
                  <a:srgbClr val="000000">
                    <a:alpha val="43137"/>
                  </a:srgbClr>
                </a:outerShdw>
              </a:effectLst>
              <a:latin typeface="Calibri" panose="020F0502020204030204" pitchFamily="34" charset="0"/>
            </a:endParaRPr>
          </a:p>
        </p:txBody>
      </p:sp>
      <p:sp>
        <p:nvSpPr>
          <p:cNvPr id="7" name="Content Placeholder 2"/>
          <p:cNvSpPr txBox="1">
            <a:spLocks/>
          </p:cNvSpPr>
          <p:nvPr/>
        </p:nvSpPr>
        <p:spPr>
          <a:xfrm>
            <a:off x="230818" y="4731571"/>
            <a:ext cx="8692909" cy="1561279"/>
          </a:xfrm>
          <a:prstGeom prst="rect">
            <a:avLst/>
          </a:prstGeom>
        </p:spPr>
        <p:txBody>
          <a:bodyPr vert="horz" lIns="91440" tIns="45720" rIns="91440" bIns="45720" rtlCol="0">
            <a:normAutofit/>
          </a:bodyPr>
          <a:lstStyle/>
          <a:p>
            <a:pPr marL="166688" indent="-166688">
              <a:spcBef>
                <a:spcPts val="600"/>
              </a:spcBef>
              <a:buClr>
                <a:srgbClr val="FF6600"/>
              </a:buClr>
              <a:buFont typeface="Arial"/>
              <a:buChar char="•"/>
            </a:pPr>
            <a:r>
              <a:rPr lang="en-US" sz="1700" dirty="0" smtClean="0"/>
              <a:t>Wages and fees for U.S. and local artists, equipment, travel, training material and supplies</a:t>
            </a:r>
          </a:p>
          <a:p>
            <a:pPr marL="166688" indent="-166688">
              <a:spcBef>
                <a:spcPts val="600"/>
              </a:spcBef>
              <a:buClr>
                <a:srgbClr val="FF6600"/>
              </a:buClr>
              <a:buFont typeface="Arial"/>
              <a:buChar char="•"/>
            </a:pPr>
            <a:r>
              <a:rPr lang="en-US" sz="1700" dirty="0" smtClean="0"/>
              <a:t>Training Afghan female actors to implement programs for women in prison</a:t>
            </a:r>
          </a:p>
          <a:p>
            <a:pPr marL="166688" indent="-166688">
              <a:spcBef>
                <a:spcPts val="600"/>
              </a:spcBef>
              <a:buClr>
                <a:srgbClr val="FF6600"/>
              </a:buClr>
              <a:buFont typeface="Arial"/>
              <a:buChar char="•"/>
            </a:pPr>
            <a:r>
              <a:rPr lang="en-US" sz="1700" dirty="0" smtClean="0"/>
              <a:t>Conduct 136 workshops impacting women and girls in Herat Women’s Prison, Herat Juvenile Correction Center, and Herat women’s shelters</a:t>
            </a:r>
          </a:p>
          <a:p>
            <a:pPr marL="166688" indent="-166688">
              <a:spcBef>
                <a:spcPts val="600"/>
              </a:spcBef>
              <a:buClr>
                <a:srgbClr val="FF6600"/>
              </a:buClr>
              <a:buFont typeface="Arial"/>
              <a:buChar char="•"/>
            </a:pPr>
            <a:endParaRPr lang="en-US" dirty="0" smtClean="0"/>
          </a:p>
          <a:p>
            <a:pPr marL="166688" indent="-166688">
              <a:buFont typeface="Arial"/>
              <a:buChar char="•"/>
            </a:pPr>
            <a:endParaRPr lang="en-US" dirty="0" smtClean="0"/>
          </a:p>
          <a:p>
            <a:pPr marL="166688" indent="-166688">
              <a:buFont typeface="Arial"/>
              <a:buChar char="•"/>
            </a:pPr>
            <a:endParaRPr lang="en-US" dirty="0" smtClean="0"/>
          </a:p>
        </p:txBody>
      </p:sp>
      <p:sp>
        <p:nvSpPr>
          <p:cNvPr id="12" name="TextBox 11"/>
          <p:cNvSpPr txBox="1"/>
          <p:nvPr/>
        </p:nvSpPr>
        <p:spPr>
          <a:xfrm>
            <a:off x="230819" y="4198463"/>
            <a:ext cx="8692909" cy="369332"/>
          </a:xfrm>
          <a:prstGeom prst="rect">
            <a:avLst/>
          </a:prstGeom>
          <a:noFill/>
        </p:spPr>
        <p:txBody>
          <a:bodyPr wrap="square" rtlCol="0">
            <a:spAutoFit/>
          </a:bodyPr>
          <a:lstStyle/>
          <a:p>
            <a:r>
              <a:rPr lang="en-US" b="1" dirty="0" smtClean="0"/>
              <a:t>The $41, 125 grant pays for:</a:t>
            </a:r>
            <a:endParaRPr lang="en-US" b="1" dirty="0"/>
          </a:p>
        </p:txBody>
      </p:sp>
      <p:sp>
        <p:nvSpPr>
          <p:cNvPr id="14" name="Content Placeholder 2"/>
          <p:cNvSpPr txBox="1">
            <a:spLocks/>
          </p:cNvSpPr>
          <p:nvPr/>
        </p:nvSpPr>
        <p:spPr>
          <a:xfrm>
            <a:off x="-949047" y="6858000"/>
            <a:ext cx="4111347" cy="1507513"/>
          </a:xfrm>
          <a:prstGeom prst="rect">
            <a:avLst/>
          </a:prstGeom>
        </p:spPr>
        <p:txBody>
          <a:bodyPr vert="horz" lIns="91440" tIns="45720" rIns="91440" bIns="45720" rtlCol="0">
            <a:normAutofit/>
          </a:bodyPr>
          <a:lstStyle/>
          <a:p>
            <a:pPr marL="166688" indent="-166688">
              <a:spcBef>
                <a:spcPts val="600"/>
              </a:spcBef>
              <a:spcAft>
                <a:spcPts val="600"/>
              </a:spcAft>
              <a:buFont typeface="Arial"/>
              <a:buChar char="•"/>
            </a:pPr>
            <a:endParaRPr lang="en-US" dirty="0" smtClean="0"/>
          </a:p>
        </p:txBody>
      </p:sp>
      <p:sp>
        <p:nvSpPr>
          <p:cNvPr id="10" name="Slide Number Placeholder 9"/>
          <p:cNvSpPr>
            <a:spLocks noGrp="1"/>
          </p:cNvSpPr>
          <p:nvPr>
            <p:ph type="sldNum" sz="quarter" idx="12"/>
          </p:nvPr>
        </p:nvSpPr>
        <p:spPr/>
        <p:txBody>
          <a:bodyPr/>
          <a:lstStyle/>
          <a:p>
            <a:fld id="{ADC744F1-E21E-9647-894E-1EC1FB821E89}" type="slidenum">
              <a:rPr lang="en-US" smtClean="0"/>
              <a:pPr/>
              <a:t>2</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30819" y="2060934"/>
            <a:ext cx="8687256" cy="18919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242" y="841949"/>
            <a:ext cx="8821470" cy="986656"/>
          </a:xfrm>
        </p:spPr>
        <p:txBody>
          <a:bodyPr>
            <a:normAutofit/>
          </a:bodyPr>
          <a:lstStyle/>
          <a:p>
            <a:pPr marL="0" indent="0">
              <a:spcAft>
                <a:spcPts val="600"/>
              </a:spcAft>
              <a:buNone/>
            </a:pPr>
            <a:r>
              <a:rPr lang="en-US" sz="2581" b="1" dirty="0" smtClean="0">
                <a:solidFill>
                  <a:srgbClr val="000090"/>
                </a:solidFill>
                <a:latin typeface="Calibri" panose="020F0502020204030204" pitchFamily="34" charset="0"/>
              </a:rPr>
              <a:t>Afghan laws protecting women’s rights are often ignored when women are accused of violating social and religious norms</a:t>
            </a:r>
          </a:p>
          <a:p>
            <a:pPr marL="0" lvl="0" indent="0">
              <a:spcAft>
                <a:spcPts val="600"/>
              </a:spcAft>
              <a:buClr>
                <a:srgbClr val="0070C0"/>
              </a:buClr>
              <a:buNone/>
              <a:defRPr/>
            </a:pPr>
            <a:endParaRPr lang="en-US" sz="1800" dirty="0" smtClean="0">
              <a:solidFill>
                <a:srgbClr val="000000"/>
              </a:solidFill>
              <a:latin typeface="Calibri" panose="020F0502020204030204" pitchFamily="34" charset="0"/>
            </a:endParaRPr>
          </a:p>
          <a:p>
            <a:pPr marL="230188" indent="-230188">
              <a:buFont typeface="Arial"/>
              <a:buChar char="•"/>
            </a:pPr>
            <a:endParaRPr lang="en-US" sz="2000" dirty="0" smtClean="0">
              <a:solidFill>
                <a:srgbClr val="000000"/>
              </a:solidFill>
            </a:endParaRPr>
          </a:p>
          <a:p>
            <a:pPr marL="230188" indent="-230188">
              <a:buFont typeface="Arial"/>
              <a:buChar char="•"/>
            </a:pPr>
            <a:endParaRPr lang="en-US" sz="2000" dirty="0" smtClean="0">
              <a:solidFill>
                <a:srgbClr val="000000"/>
              </a:solidFill>
            </a:endParaRPr>
          </a:p>
          <a:p>
            <a:pPr marL="0" indent="0"/>
            <a:endParaRPr lang="en-US" sz="2400" dirty="0"/>
          </a:p>
        </p:txBody>
      </p:sp>
      <p:sp>
        <p:nvSpPr>
          <p:cNvPr id="2" name="Title 1"/>
          <p:cNvSpPr>
            <a:spLocks noGrp="1"/>
          </p:cNvSpPr>
          <p:nvPr>
            <p:ph type="title"/>
          </p:nvPr>
        </p:nvSpPr>
        <p:spPr>
          <a:xfrm>
            <a:off x="457200" y="9842"/>
            <a:ext cx="8686800" cy="1028845"/>
          </a:xfrm>
        </p:spPr>
        <p:txBody>
          <a:bodyPr>
            <a:normAutofit/>
          </a:bodyPr>
          <a:lstStyle/>
          <a:p>
            <a:pPr algn="l"/>
            <a:r>
              <a:rPr lang="en-US" sz="4000" b="1" dirty="0" smtClean="0">
                <a:solidFill>
                  <a:srgbClr val="794400"/>
                </a:solidFill>
                <a:effectLst>
                  <a:outerShdw blurRad="38100" dist="38100" dir="2700000" algn="tl">
                    <a:srgbClr val="000000">
                      <a:alpha val="43137"/>
                    </a:srgbClr>
                  </a:outerShdw>
                </a:effectLst>
                <a:latin typeface="Calibri" panose="020F0502020204030204" pitchFamily="34" charset="0"/>
              </a:rPr>
              <a:t>Life Challenges of Women and Girls</a:t>
            </a:r>
            <a:endParaRPr lang="en-US" sz="4000" b="1" dirty="0">
              <a:solidFill>
                <a:srgbClr val="794400"/>
              </a:solidFill>
              <a:effectLst>
                <a:outerShdw blurRad="38100" dist="38100" dir="2700000" algn="tl">
                  <a:srgbClr val="000000">
                    <a:alpha val="43137"/>
                  </a:srgbClr>
                </a:outerShdw>
              </a:effectLst>
              <a:latin typeface="Calibri" panose="020F0502020204030204" pitchFamily="34" charset="0"/>
            </a:endParaRPr>
          </a:p>
        </p:txBody>
      </p:sp>
      <p:sp>
        <p:nvSpPr>
          <p:cNvPr id="7" name="Content Placeholder 2"/>
          <p:cNvSpPr txBox="1">
            <a:spLocks/>
          </p:cNvSpPr>
          <p:nvPr/>
        </p:nvSpPr>
        <p:spPr>
          <a:xfrm>
            <a:off x="188242" y="1804412"/>
            <a:ext cx="8762120" cy="4493377"/>
          </a:xfrm>
          <a:prstGeom prst="rect">
            <a:avLst/>
          </a:prstGeom>
        </p:spPr>
        <p:txBody>
          <a:bodyPr vert="horz" lIns="91440" tIns="45720" rIns="91440" bIns="45720" rtlCol="0">
            <a:normAutofit/>
          </a:bodyPr>
          <a:lstStyle/>
          <a:p>
            <a:pPr marL="173038" indent="-230188">
              <a:spcBef>
                <a:spcPct val="20000"/>
              </a:spcBef>
              <a:spcAft>
                <a:spcPts val="300"/>
              </a:spcAft>
              <a:buClr>
                <a:schemeClr val="accent1"/>
              </a:buClr>
              <a:buFont typeface="Arial"/>
              <a:buChar char="•"/>
              <a:defRPr/>
            </a:pPr>
            <a:r>
              <a:rPr lang="en-US" sz="1700" b="1" dirty="0" err="1" smtClean="0">
                <a:solidFill>
                  <a:srgbClr val="000000"/>
                </a:solidFill>
              </a:rPr>
              <a:t>Zina</a:t>
            </a:r>
            <a:r>
              <a:rPr lang="en-US" sz="1700" b="1" dirty="0" smtClean="0">
                <a:solidFill>
                  <a:srgbClr val="000000"/>
                </a:solidFill>
              </a:rPr>
              <a:t> crimes  are violations of social and religious norms</a:t>
            </a:r>
          </a:p>
          <a:p>
            <a:pPr marL="228600" lvl="1">
              <a:spcBef>
                <a:spcPct val="20000"/>
              </a:spcBef>
              <a:spcAft>
                <a:spcPts val="300"/>
              </a:spcAft>
              <a:buClr>
                <a:schemeClr val="accent1"/>
              </a:buClr>
              <a:defRPr/>
            </a:pPr>
            <a:r>
              <a:rPr lang="en-US" sz="1600" dirty="0" smtClean="0">
                <a:solidFill>
                  <a:srgbClr val="000000"/>
                </a:solidFill>
              </a:rPr>
              <a:t>Crimes can include running away from an abusive marriage, fleeing domestic violence,  or being a victim of rape or sexual abuse </a:t>
            </a:r>
          </a:p>
          <a:p>
            <a:pPr marL="171450" lvl="1" indent="-228600">
              <a:spcBef>
                <a:spcPct val="20000"/>
              </a:spcBef>
              <a:spcAft>
                <a:spcPts val="300"/>
              </a:spcAft>
              <a:buClr>
                <a:schemeClr val="accent1"/>
              </a:buClr>
              <a:buFont typeface="Arial"/>
              <a:buChar char="•"/>
              <a:defRPr/>
            </a:pPr>
            <a:r>
              <a:rPr lang="en-US" sz="1700" b="1" dirty="0" smtClean="0">
                <a:solidFill>
                  <a:srgbClr val="000000"/>
                </a:solidFill>
              </a:rPr>
              <a:t>They are often tried outside the Afghan judicial system in tribal court where women’s             rights are ignored</a:t>
            </a:r>
          </a:p>
          <a:p>
            <a:pPr marL="173038" indent="-230188">
              <a:spcBef>
                <a:spcPct val="20000"/>
              </a:spcBef>
              <a:spcAft>
                <a:spcPts val="300"/>
              </a:spcAft>
              <a:buClr>
                <a:schemeClr val="accent1"/>
              </a:buClr>
              <a:buFont typeface="Arial"/>
              <a:buChar char="•"/>
              <a:defRPr/>
            </a:pPr>
            <a:r>
              <a:rPr lang="en-US" sz="1700" b="1" dirty="0" smtClean="0">
                <a:solidFill>
                  <a:srgbClr val="000000"/>
                </a:solidFill>
              </a:rPr>
              <a:t>Women generally have no knowledge of their rights</a:t>
            </a:r>
          </a:p>
          <a:p>
            <a:pPr marL="225425" lvl="1" indent="-6350">
              <a:spcAft>
                <a:spcPts val="600"/>
              </a:spcAft>
              <a:buClr>
                <a:schemeClr val="accent1"/>
              </a:buClr>
              <a:defRPr/>
            </a:pPr>
            <a:r>
              <a:rPr lang="en-US" sz="1600" dirty="0" smtClean="0">
                <a:solidFill>
                  <a:srgbClr val="000000"/>
                </a:solidFill>
              </a:rPr>
              <a:t>They accept their fates and do not try to fight back</a:t>
            </a:r>
          </a:p>
          <a:p>
            <a:pPr marL="225425" lvl="1" indent="-6350">
              <a:spcAft>
                <a:spcPts val="600"/>
              </a:spcAft>
              <a:buClr>
                <a:schemeClr val="accent1"/>
              </a:buClr>
              <a:defRPr/>
            </a:pPr>
            <a:r>
              <a:rPr lang="en-US" sz="1600" dirty="0" smtClean="0">
                <a:solidFill>
                  <a:srgbClr val="000000"/>
                </a:solidFill>
              </a:rPr>
              <a:t>They are ill prepared financially to hire a lawyer, and their families will not help them</a:t>
            </a:r>
          </a:p>
          <a:p>
            <a:pPr marL="173038" indent="-230188">
              <a:spcBef>
                <a:spcPct val="20000"/>
              </a:spcBef>
              <a:spcAft>
                <a:spcPts val="600"/>
              </a:spcAft>
              <a:buClr>
                <a:schemeClr val="accent1"/>
              </a:buClr>
              <a:buFont typeface="Arial"/>
              <a:buChar char="•"/>
              <a:defRPr/>
            </a:pPr>
            <a:r>
              <a:rPr lang="en-US" sz="1700" b="1" dirty="0" smtClean="0">
                <a:solidFill>
                  <a:srgbClr val="000000"/>
                </a:solidFill>
              </a:rPr>
              <a:t>Children of convicted women live in the prison with their mothers</a:t>
            </a:r>
          </a:p>
          <a:p>
            <a:pPr marL="173038" indent="-230188">
              <a:spcBef>
                <a:spcPct val="20000"/>
              </a:spcBef>
              <a:spcAft>
                <a:spcPts val="300"/>
              </a:spcAft>
              <a:buClr>
                <a:schemeClr val="accent1"/>
              </a:buClr>
              <a:defRPr/>
            </a:pPr>
            <a:r>
              <a:rPr lang="en-US" sz="1600" dirty="0" smtClean="0">
                <a:solidFill>
                  <a:srgbClr val="000000"/>
                </a:solidFill>
              </a:rPr>
              <a:t>	  Women give birth in prison.  Children stay with their mothers until they reach the age of eight.</a:t>
            </a:r>
          </a:p>
          <a:p>
            <a:pPr marL="173038" indent="-230188">
              <a:spcBef>
                <a:spcPct val="20000"/>
              </a:spcBef>
              <a:spcAft>
                <a:spcPts val="300"/>
              </a:spcAft>
              <a:buClr>
                <a:schemeClr val="accent1"/>
              </a:buClr>
              <a:buFont typeface="Arial"/>
              <a:buChar char="•"/>
              <a:defRPr/>
            </a:pPr>
            <a:r>
              <a:rPr lang="en-US" sz="1700" b="1" dirty="0" smtClean="0">
                <a:solidFill>
                  <a:srgbClr val="000000"/>
                </a:solidFill>
              </a:rPr>
              <a:t>Juvenile girls stay in Juvenile Correction Centers</a:t>
            </a:r>
          </a:p>
          <a:p>
            <a:pPr marL="630238" lvl="1" indent="-401638">
              <a:spcBef>
                <a:spcPct val="20000"/>
              </a:spcBef>
              <a:spcAft>
                <a:spcPts val="300"/>
              </a:spcAft>
              <a:buClr>
                <a:schemeClr val="accent1"/>
              </a:buClr>
              <a:defRPr/>
            </a:pPr>
            <a:r>
              <a:rPr lang="en-US" sz="1600" dirty="0" smtClean="0">
                <a:solidFill>
                  <a:srgbClr val="000000"/>
                </a:solidFill>
              </a:rPr>
              <a:t>Girls convicted of moral crimes are also incarcerated with no regard for their rights.</a:t>
            </a:r>
          </a:p>
          <a:p>
            <a:pPr marL="630238" lvl="1" indent="-401638">
              <a:spcBef>
                <a:spcPct val="20000"/>
              </a:spcBef>
              <a:spcAft>
                <a:spcPts val="300"/>
              </a:spcAft>
              <a:buClr>
                <a:schemeClr val="accent1"/>
              </a:buClr>
              <a:defRPr/>
            </a:pPr>
            <a:r>
              <a:rPr lang="en-US" sz="1600" dirty="0" smtClean="0">
                <a:solidFill>
                  <a:srgbClr val="000000"/>
                </a:solidFill>
              </a:rPr>
              <a:t>Many are in danger of abuse or death if they return to their homes.</a:t>
            </a:r>
          </a:p>
          <a:p>
            <a:pPr marL="173038" indent="-230188">
              <a:spcBef>
                <a:spcPct val="20000"/>
              </a:spcBef>
              <a:spcAft>
                <a:spcPts val="300"/>
              </a:spcAft>
              <a:buClr>
                <a:schemeClr val="accent1"/>
              </a:buClr>
              <a:defRPr/>
            </a:pPr>
            <a:endParaRPr lang="en-US" sz="1700" b="1" dirty="0" smtClean="0">
              <a:solidFill>
                <a:srgbClr val="000000"/>
              </a:solidFill>
            </a:endParaRPr>
          </a:p>
          <a:p>
            <a:pPr marL="173038" indent="-230188">
              <a:spcBef>
                <a:spcPct val="20000"/>
              </a:spcBef>
              <a:spcAft>
                <a:spcPts val="300"/>
              </a:spcAft>
              <a:buClr>
                <a:schemeClr val="accent1"/>
              </a:buClr>
              <a:defRPr/>
            </a:pPr>
            <a:endParaRPr lang="en-US" sz="1600" dirty="0" smtClean="0">
              <a:solidFill>
                <a:srgbClr val="000000"/>
              </a:solidFill>
            </a:endParaRPr>
          </a:p>
          <a:p>
            <a:pPr marL="173038" indent="-230188">
              <a:spcBef>
                <a:spcPct val="20000"/>
              </a:spcBef>
              <a:spcAft>
                <a:spcPts val="300"/>
              </a:spcAft>
              <a:buClr>
                <a:schemeClr val="accent1"/>
              </a:buClr>
              <a:defRPr/>
            </a:pPr>
            <a:endParaRPr lang="en-US" sz="1600" dirty="0" smtClean="0">
              <a:solidFill>
                <a:srgbClr val="000000"/>
              </a:solidFill>
            </a:endParaRPr>
          </a:p>
          <a:p>
            <a:pPr marL="225425" lvl="1">
              <a:spcBef>
                <a:spcPct val="20000"/>
              </a:spcBef>
              <a:spcAft>
                <a:spcPts val="600"/>
              </a:spcAft>
              <a:buClr>
                <a:schemeClr val="accent1"/>
              </a:buClr>
              <a:defRPr/>
            </a:pPr>
            <a:endParaRPr lang="en-US" b="1" dirty="0" smtClean="0">
              <a:solidFill>
                <a:srgbClr val="000000"/>
              </a:solidFill>
            </a:endParaRPr>
          </a:p>
          <a:p>
            <a:pPr marL="0" marR="0" lvl="0" indent="0" algn="l" defTabSz="457200" rtl="0" eaLnBrk="1" fontAlgn="auto" latinLnBrk="0" hangingPunct="1">
              <a:lnSpc>
                <a:spcPct val="100000"/>
              </a:lnSpc>
              <a:spcBef>
                <a:spcPct val="20000"/>
              </a:spcBef>
              <a:spcAft>
                <a:spcPts val="0"/>
              </a:spcAft>
              <a:buClr>
                <a:schemeClr val="accent6"/>
              </a:buClr>
              <a:buSzTx/>
              <a:buFont typeface="Arial"/>
              <a:buNone/>
              <a:tabLst/>
              <a:defRPr/>
            </a:pPr>
            <a:endParaRPr kumimoji="0" lang="en-US" sz="2400" b="0" i="0" u="none" strike="noStrike" kern="1200" cap="none" spc="0" normalizeH="0" baseline="0" noProof="0" dirty="0" smtClean="0">
              <a:ln>
                <a:noFill/>
              </a:ln>
              <a:solidFill>
                <a:srgbClr val="834736"/>
              </a:solidFill>
              <a:effectLst/>
              <a:uLnTx/>
              <a:uFillTx/>
              <a:latin typeface="+mn-lt"/>
              <a:ea typeface="+mn-ea"/>
              <a:cs typeface="+mn-cs"/>
            </a:endParaRPr>
          </a:p>
        </p:txBody>
      </p:sp>
      <p:sp>
        <p:nvSpPr>
          <p:cNvPr id="10" name="Slide Number Placeholder 4"/>
          <p:cNvSpPr txBox="1">
            <a:spLocks/>
          </p:cNvSpPr>
          <p:nvPr/>
        </p:nvSpPr>
        <p:spPr>
          <a:xfrm>
            <a:off x="3991088" y="6250163"/>
            <a:ext cx="1161826" cy="365125"/>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DC744F1-E21E-9647-894E-1EC1FB821E89}" type="slidenum">
              <a:rPr lang="en-US" smtClean="0"/>
              <a:pPr/>
              <a:t>3</a:t>
            </a:fld>
            <a:endParaRPr lang="en-US" dirty="0"/>
          </a:p>
        </p:txBody>
      </p:sp>
      <p:sp>
        <p:nvSpPr>
          <p:cNvPr id="11" name="Slide Number Placeholder 10"/>
          <p:cNvSpPr>
            <a:spLocks noGrp="1"/>
          </p:cNvSpPr>
          <p:nvPr>
            <p:ph type="sldNum" sz="quarter" idx="12"/>
          </p:nvPr>
        </p:nvSpPr>
        <p:spPr/>
        <p:txBody>
          <a:bodyPr/>
          <a:lstStyle/>
          <a:p>
            <a:fld id="{ADC744F1-E21E-9647-894E-1EC1FB821E89}" type="slidenum">
              <a:rPr lang="en-US" smtClean="0"/>
              <a:pPr/>
              <a:t>3</a:t>
            </a:fld>
            <a:endParaRPr lang="en-US" dirty="0"/>
          </a:p>
        </p:txBody>
      </p:sp>
      <p:sp>
        <p:nvSpPr>
          <p:cNvPr id="8" name="Date Placeholder 3"/>
          <p:cNvSpPr txBox="1">
            <a:spLocks/>
          </p:cNvSpPr>
          <p:nvPr/>
        </p:nvSpPr>
        <p:spPr>
          <a:xfrm>
            <a:off x="7661429" y="6250164"/>
            <a:ext cx="1288933"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August 2014</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819" y="819100"/>
            <a:ext cx="8655729" cy="987301"/>
          </a:xfrm>
        </p:spPr>
        <p:txBody>
          <a:bodyPr>
            <a:normAutofit/>
          </a:bodyPr>
          <a:lstStyle/>
          <a:p>
            <a:pPr marL="0" indent="0">
              <a:buNone/>
            </a:pPr>
            <a:r>
              <a:rPr lang="en-US" sz="1800" b="1" dirty="0" smtClean="0">
                <a:solidFill>
                  <a:srgbClr val="000090"/>
                </a:solidFill>
                <a:latin typeface="Calibri" panose="020F0502020204030204" pitchFamily="34" charset="0"/>
              </a:rPr>
              <a:t>Introduces theater-based programming in the rehabilitative process for incarcerated Afghan women and girls to help them learn skills that will ease their re-entry into society</a:t>
            </a:r>
            <a:endParaRPr lang="en-US" sz="1800" b="1" dirty="0">
              <a:solidFill>
                <a:srgbClr val="000090"/>
              </a:solidFill>
              <a:latin typeface="Calibri" panose="020F0502020204030204" pitchFamily="34" charset="0"/>
            </a:endParaRPr>
          </a:p>
        </p:txBody>
      </p:sp>
      <p:sp>
        <p:nvSpPr>
          <p:cNvPr id="2" name="Title 1"/>
          <p:cNvSpPr>
            <a:spLocks noGrp="1"/>
          </p:cNvSpPr>
          <p:nvPr>
            <p:ph type="title"/>
          </p:nvPr>
        </p:nvSpPr>
        <p:spPr>
          <a:xfrm>
            <a:off x="457200" y="9842"/>
            <a:ext cx="8686800" cy="966702"/>
          </a:xfrm>
        </p:spPr>
        <p:txBody>
          <a:bodyPr>
            <a:normAutofit/>
          </a:bodyPr>
          <a:lstStyle/>
          <a:p>
            <a:pPr algn="l"/>
            <a:r>
              <a:rPr lang="en-US" sz="4000" b="1" dirty="0" smtClean="0">
                <a:solidFill>
                  <a:srgbClr val="794400"/>
                </a:solidFill>
                <a:effectLst>
                  <a:outerShdw blurRad="38100" dist="38100" dir="2700000" algn="tl">
                    <a:srgbClr val="000000">
                      <a:alpha val="43137"/>
                    </a:srgbClr>
                  </a:outerShdw>
                </a:effectLst>
                <a:latin typeface="Calibri" panose="020F0502020204030204" pitchFamily="34" charset="0"/>
              </a:rPr>
              <a:t>The Program</a:t>
            </a:r>
            <a:endParaRPr lang="en-US" sz="4000" b="1" dirty="0">
              <a:solidFill>
                <a:srgbClr val="794400"/>
              </a:solidFill>
              <a:effectLst>
                <a:outerShdw blurRad="38100" dist="38100" dir="2700000" algn="tl">
                  <a:srgbClr val="000000">
                    <a:alpha val="43137"/>
                  </a:srgbClr>
                </a:outerShdw>
              </a:effectLst>
              <a:latin typeface="Calibri" panose="020F0502020204030204" pitchFamily="34" charset="0"/>
            </a:endParaRPr>
          </a:p>
        </p:txBody>
      </p:sp>
      <p:sp>
        <p:nvSpPr>
          <p:cNvPr id="10" name="Content Placeholder 2"/>
          <p:cNvSpPr txBox="1">
            <a:spLocks/>
          </p:cNvSpPr>
          <p:nvPr/>
        </p:nvSpPr>
        <p:spPr>
          <a:xfrm>
            <a:off x="230819" y="1798931"/>
            <a:ext cx="4188781" cy="3585869"/>
          </a:xfrm>
          <a:prstGeom prst="rect">
            <a:avLst/>
          </a:prstGeom>
        </p:spPr>
        <p:txBody>
          <a:bodyPr vert="horz" lIns="91440" tIns="45720" rIns="91440" bIns="45720" rtlCol="0">
            <a:normAutofit/>
          </a:bodyPr>
          <a:lstStyle/>
          <a:p>
            <a:pPr marL="177800" indent="-177800">
              <a:spcBef>
                <a:spcPct val="20000"/>
              </a:spcBef>
              <a:buClr>
                <a:srgbClr val="0070C0"/>
              </a:buClr>
              <a:buFont typeface="Arial"/>
              <a:buChar char="•"/>
            </a:pPr>
            <a:r>
              <a:rPr lang="en-US" dirty="0" smtClean="0">
                <a:solidFill>
                  <a:srgbClr val="000000"/>
                </a:solidFill>
                <a:latin typeface="Calibri" panose="020F0502020204030204" pitchFamily="34" charset="0"/>
              </a:rPr>
              <a:t>Train the women of arts partner Simorgh Theatre of Herat in theatre-based practices for incarcerated women</a:t>
            </a:r>
          </a:p>
          <a:p>
            <a:pPr marL="177800" indent="-177800">
              <a:spcBef>
                <a:spcPct val="20000"/>
              </a:spcBef>
              <a:buClr>
                <a:srgbClr val="0070C0"/>
              </a:buClr>
              <a:buFont typeface="Arial"/>
              <a:buChar char="•"/>
            </a:pPr>
            <a:r>
              <a:rPr lang="en-US" dirty="0" smtClean="0">
                <a:solidFill>
                  <a:srgbClr val="000000"/>
                </a:solidFill>
                <a:latin typeface="Calibri" panose="020F0502020204030204" pitchFamily="34" charset="0"/>
              </a:rPr>
              <a:t>Conduct 136 workshops throughout the year at the Herat Women’s Prison, the Herat Juvenile Correction Center and women’s shelters in Herat</a:t>
            </a:r>
          </a:p>
          <a:p>
            <a:pPr marL="177800" indent="-177800">
              <a:spcBef>
                <a:spcPct val="20000"/>
              </a:spcBef>
              <a:buClr>
                <a:srgbClr val="0070C0"/>
              </a:buClr>
              <a:buFont typeface="Arial"/>
              <a:buChar char="•"/>
            </a:pPr>
            <a:r>
              <a:rPr lang="en-US" dirty="0" smtClean="0">
                <a:solidFill>
                  <a:srgbClr val="000000"/>
                </a:solidFill>
                <a:latin typeface="Calibri" panose="020F0502020204030204" pitchFamily="34" charset="0"/>
              </a:rPr>
              <a:t>Improve the life skills of incarcerated women by developing communication, critical thinking, and problem-solving skills</a:t>
            </a:r>
          </a:p>
          <a:p>
            <a:pPr marL="177800" indent="-177800">
              <a:spcBef>
                <a:spcPct val="20000"/>
              </a:spcBef>
              <a:buClr>
                <a:srgbClr val="0070C0"/>
              </a:buClr>
              <a:buFont typeface="Arial"/>
              <a:buChar char="•"/>
            </a:pPr>
            <a:r>
              <a:rPr lang="en-US" dirty="0" smtClean="0">
                <a:solidFill>
                  <a:srgbClr val="000000"/>
                </a:solidFill>
                <a:latin typeface="Calibri" panose="020F0502020204030204" pitchFamily="34" charset="0"/>
              </a:rPr>
              <a:t>Build self-confidence and motivation</a:t>
            </a:r>
          </a:p>
          <a:p>
            <a:pPr marL="285750" indent="-285750">
              <a:spcBef>
                <a:spcPct val="20000"/>
              </a:spcBef>
              <a:buClr>
                <a:srgbClr val="0070C0"/>
              </a:buClr>
            </a:pPr>
            <a:endParaRPr lang="en-US" dirty="0" smtClean="0">
              <a:solidFill>
                <a:srgbClr val="000000"/>
              </a:solidFill>
              <a:latin typeface="Calibri" panose="020F0502020204030204" pitchFamily="34" charset="0"/>
            </a:endParaRPr>
          </a:p>
          <a:p>
            <a:pPr marL="742950" lvl="1" indent="-285750">
              <a:spcBef>
                <a:spcPct val="20000"/>
              </a:spcBef>
              <a:buClr>
                <a:srgbClr val="0070C0"/>
              </a:buClr>
              <a:buFont typeface="Arial" panose="020B0604020202020204" pitchFamily="34" charset="0"/>
              <a:buChar char="•"/>
            </a:pPr>
            <a:endParaRPr lang="en-US" dirty="0" smtClean="0">
              <a:solidFill>
                <a:srgbClr val="000000"/>
              </a:solidFill>
              <a:latin typeface="Calibri" panose="020F0502020204030204" pitchFamily="34" charset="0"/>
            </a:endParaRPr>
          </a:p>
          <a:p>
            <a:pPr marL="742950" lvl="1" indent="-285750">
              <a:spcBef>
                <a:spcPct val="20000"/>
              </a:spcBef>
              <a:buClr>
                <a:srgbClr val="0070C0"/>
              </a:buClr>
              <a:buFont typeface="Arial" panose="020B0604020202020204" pitchFamily="34" charset="0"/>
              <a:buChar char="•"/>
            </a:pPr>
            <a:endParaRPr kumimoji="0" lang="en-US" b="0" i="0" u="none" strike="noStrike" kern="1200" cap="none" spc="0" normalizeH="0" baseline="0" noProof="0" dirty="0" smtClean="0">
              <a:ln>
                <a:noFill/>
              </a:ln>
              <a:solidFill>
                <a:srgbClr val="000000"/>
              </a:solidFill>
              <a:effectLst/>
              <a:uLnTx/>
              <a:uFillTx/>
              <a:latin typeface="Calibri" panose="020F0502020204030204" pitchFamily="34" charset="0"/>
            </a:endParaRPr>
          </a:p>
          <a:p>
            <a:pPr marL="228600" indent="-228600">
              <a:spcBef>
                <a:spcPct val="20000"/>
              </a:spcBef>
              <a:buClr>
                <a:schemeClr val="accent6"/>
              </a:buClr>
              <a:buFont typeface="Arial"/>
              <a:buChar char="•"/>
            </a:pPr>
            <a:endParaRPr kumimoji="0" lang="en-US" b="0" i="0" u="none" strike="noStrike" kern="1200" cap="none" spc="0" normalizeH="0" noProof="0" dirty="0" smtClean="0">
              <a:ln>
                <a:noFill/>
              </a:ln>
              <a:solidFill>
                <a:srgbClr val="000000"/>
              </a:solidFill>
              <a:effectLst/>
              <a:uLnTx/>
              <a:uFillTx/>
            </a:endParaRPr>
          </a:p>
          <a:p>
            <a:pPr marL="685800" lvl="1" indent="-228600">
              <a:spcBef>
                <a:spcPct val="20000"/>
              </a:spcBef>
              <a:buClr>
                <a:schemeClr val="accent6"/>
              </a:buClr>
            </a:pPr>
            <a:endParaRPr kumimoji="0" lang="en-US" b="0" i="0" u="none" strike="noStrike" kern="1200" cap="none" spc="0" normalizeH="0" baseline="0" noProof="0" dirty="0">
              <a:ln>
                <a:noFill/>
              </a:ln>
              <a:solidFill>
                <a:srgbClr val="000000"/>
              </a:solidFill>
              <a:effectLst/>
              <a:uLnTx/>
              <a:uFillTx/>
            </a:endParaRPr>
          </a:p>
        </p:txBody>
      </p:sp>
      <p:sp>
        <p:nvSpPr>
          <p:cNvPr id="11" name="Content Placeholder 2"/>
          <p:cNvSpPr txBox="1">
            <a:spLocks/>
          </p:cNvSpPr>
          <p:nvPr/>
        </p:nvSpPr>
        <p:spPr>
          <a:xfrm>
            <a:off x="230819" y="5321300"/>
            <a:ext cx="8655729" cy="1473200"/>
          </a:xfrm>
          <a:prstGeom prst="rect">
            <a:avLst/>
          </a:prstGeom>
        </p:spPr>
        <p:txBody>
          <a:bodyPr vert="horz" lIns="91440" tIns="45720" rIns="91440" bIns="45720" rtlCol="0">
            <a:normAutofit/>
          </a:bodyPr>
          <a:lstStyle/>
          <a:p>
            <a:pPr marL="228600" indent="-228600">
              <a:spcBef>
                <a:spcPct val="20000"/>
              </a:spcBef>
              <a:buClr>
                <a:srgbClr val="0070C0"/>
              </a:buClr>
              <a:buFont typeface="Arial"/>
              <a:buChar char="•"/>
            </a:pPr>
            <a:r>
              <a:rPr lang="en-US" dirty="0" smtClean="0">
                <a:solidFill>
                  <a:srgbClr val="000000"/>
                </a:solidFill>
                <a:latin typeface="Calibri" panose="020F0502020204030204" pitchFamily="34" charset="0"/>
              </a:rPr>
              <a:t>Provide creative and healing activities for incarcerated women to enjoy with their children</a:t>
            </a:r>
          </a:p>
          <a:p>
            <a:pPr marL="228600" indent="-228600">
              <a:spcBef>
                <a:spcPct val="20000"/>
              </a:spcBef>
              <a:buClr>
                <a:srgbClr val="0070C0"/>
              </a:buClr>
              <a:buFont typeface="Arial"/>
              <a:buChar char="•"/>
            </a:pPr>
            <a:r>
              <a:rPr lang="en-US" dirty="0" smtClean="0">
                <a:solidFill>
                  <a:srgbClr val="000000"/>
                </a:solidFill>
                <a:latin typeface="Calibri" panose="020F0502020204030204" pitchFamily="34" charset="0"/>
              </a:rPr>
              <a:t>Train staff in the prison environment to ensure an ongoing and adaptable program</a:t>
            </a:r>
          </a:p>
          <a:p>
            <a:pPr marL="285750" indent="-285750">
              <a:spcBef>
                <a:spcPct val="20000"/>
              </a:spcBef>
              <a:buClr>
                <a:srgbClr val="0070C0"/>
              </a:buClr>
            </a:pPr>
            <a:endParaRPr lang="en-US" sz="1600" dirty="0" smtClean="0">
              <a:solidFill>
                <a:srgbClr val="000000"/>
              </a:solidFill>
              <a:latin typeface="Calibri" panose="020F0502020204030204" pitchFamily="34" charset="0"/>
            </a:endParaRPr>
          </a:p>
          <a:p>
            <a:pPr marL="742950" lvl="1" indent="-285750">
              <a:spcBef>
                <a:spcPct val="20000"/>
              </a:spcBef>
              <a:buClr>
                <a:srgbClr val="0070C0"/>
              </a:buClr>
              <a:buFont typeface="Arial" panose="020B0604020202020204" pitchFamily="34" charset="0"/>
              <a:buChar char="•"/>
            </a:pPr>
            <a:endParaRPr lang="en-US" sz="1600" dirty="0" smtClean="0">
              <a:solidFill>
                <a:srgbClr val="000000"/>
              </a:solidFill>
              <a:latin typeface="Calibri" panose="020F0502020204030204" pitchFamily="34" charset="0"/>
            </a:endParaRPr>
          </a:p>
          <a:p>
            <a:pPr marL="742950" lvl="1" indent="-285750">
              <a:spcBef>
                <a:spcPct val="20000"/>
              </a:spcBef>
              <a:buClr>
                <a:srgbClr val="0070C0"/>
              </a:buClr>
              <a:buFont typeface="Arial" panose="020B0604020202020204" pitchFamily="34" charset="0"/>
              <a:buChar char="•"/>
            </a:pPr>
            <a:endParaRPr kumimoji="0" lang="en-US" sz="1600" b="0" i="0" u="none" strike="noStrike" kern="1200" cap="none" spc="0" normalizeH="0" baseline="0" noProof="0" dirty="0" smtClean="0">
              <a:ln>
                <a:noFill/>
              </a:ln>
              <a:solidFill>
                <a:srgbClr val="000000"/>
              </a:solidFill>
              <a:effectLst/>
              <a:uLnTx/>
              <a:uFillTx/>
              <a:latin typeface="Calibri" panose="020F0502020204030204" pitchFamily="34" charset="0"/>
            </a:endParaRPr>
          </a:p>
          <a:p>
            <a:pPr marL="228600" indent="-228600">
              <a:spcBef>
                <a:spcPct val="20000"/>
              </a:spcBef>
              <a:buClr>
                <a:schemeClr val="accent6"/>
              </a:buClr>
              <a:buFont typeface="Arial"/>
              <a:buChar char="•"/>
            </a:pPr>
            <a:endParaRPr kumimoji="0" lang="en-US" sz="1600" b="0" i="0" u="none" strike="noStrike" kern="1200" cap="none" spc="0" normalizeH="0" noProof="0" dirty="0" smtClean="0">
              <a:ln>
                <a:noFill/>
              </a:ln>
              <a:solidFill>
                <a:srgbClr val="000000"/>
              </a:solidFill>
              <a:effectLst/>
              <a:uLnTx/>
              <a:uFillTx/>
              <a:latin typeface="+mn-lt"/>
              <a:ea typeface="+mn-ea"/>
              <a:cs typeface="+mn-cs"/>
            </a:endParaRPr>
          </a:p>
          <a:p>
            <a:pPr marL="685800" lvl="1" indent="-228600">
              <a:spcBef>
                <a:spcPct val="20000"/>
              </a:spcBef>
              <a:buClr>
                <a:schemeClr val="accent6"/>
              </a:buCl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p:txBody>
      </p:sp>
      <p:sp>
        <p:nvSpPr>
          <p:cNvPr id="8" name="Slide Number Placeholder 7"/>
          <p:cNvSpPr>
            <a:spLocks noGrp="1"/>
          </p:cNvSpPr>
          <p:nvPr>
            <p:ph type="sldNum" sz="quarter" idx="12"/>
          </p:nvPr>
        </p:nvSpPr>
        <p:spPr>
          <a:xfrm>
            <a:off x="4001846" y="6154737"/>
            <a:ext cx="1161826" cy="365125"/>
          </a:xfrm>
        </p:spPr>
        <p:txBody>
          <a:bodyPr/>
          <a:lstStyle/>
          <a:p>
            <a:fld id="{ADC744F1-E21E-9647-894E-1EC1FB821E89}" type="slidenum">
              <a:rPr lang="en-US" smtClean="0"/>
              <a:pPr/>
              <a:t>4</a:t>
            </a:fld>
            <a:endParaRPr lang="en-US"/>
          </a:p>
        </p:txBody>
      </p:sp>
      <p:sp>
        <p:nvSpPr>
          <p:cNvPr id="12" name="TextBox 11"/>
          <p:cNvSpPr txBox="1"/>
          <p:nvPr/>
        </p:nvSpPr>
        <p:spPr>
          <a:xfrm>
            <a:off x="230819" y="6340135"/>
            <a:ext cx="8668429" cy="369332"/>
          </a:xfrm>
          <a:prstGeom prst="rect">
            <a:avLst/>
          </a:prstGeom>
          <a:noFill/>
        </p:spPr>
        <p:txBody>
          <a:bodyPr wrap="square" rtlCol="0">
            <a:spAutoFit/>
          </a:bodyPr>
          <a:lstStyle/>
          <a:p>
            <a:pPr algn="ctr"/>
            <a:r>
              <a:rPr lang="en-US" b="1" dirty="0" smtClean="0">
                <a:solidFill>
                  <a:srgbClr val="000090"/>
                </a:solidFill>
              </a:rPr>
              <a:t>The program will directly aid more than 500 women and girls</a:t>
            </a:r>
            <a:r>
              <a:rPr lang="en-US" dirty="0" smtClean="0">
                <a:solidFill>
                  <a:srgbClr val="000090"/>
                </a:solidFill>
              </a:rPr>
              <a:t>.</a:t>
            </a:r>
            <a:endParaRPr lang="en-US" dirty="0">
              <a:solidFill>
                <a:srgbClr val="000090"/>
              </a:solidFill>
            </a:endParaRPr>
          </a:p>
        </p:txBody>
      </p:sp>
      <p:sp>
        <p:nvSpPr>
          <p:cNvPr id="13" name="Date Placeholder 3"/>
          <p:cNvSpPr>
            <a:spLocks noGrp="1"/>
          </p:cNvSpPr>
          <p:nvPr>
            <p:ph type="dt" sz="half" idx="10"/>
          </p:nvPr>
        </p:nvSpPr>
        <p:spPr>
          <a:xfrm>
            <a:off x="7661429" y="6250164"/>
            <a:ext cx="1288933" cy="365125"/>
          </a:xfrm>
        </p:spPr>
        <p:txBody>
          <a:bodyPr/>
          <a:lstStyle/>
          <a:p>
            <a:r>
              <a:rPr lang="en-US" dirty="0" smtClean="0"/>
              <a:t>August 2014</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520923" y="2095500"/>
            <a:ext cx="4394200" cy="30099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42"/>
            <a:ext cx="8686800" cy="1019968"/>
          </a:xfrm>
        </p:spPr>
        <p:txBody>
          <a:bodyPr>
            <a:normAutofit/>
          </a:bodyPr>
          <a:lstStyle/>
          <a:p>
            <a:pPr algn="l"/>
            <a:r>
              <a:rPr lang="en-US" sz="4000" b="1" dirty="0" smtClean="0">
                <a:solidFill>
                  <a:srgbClr val="794400"/>
                </a:solidFill>
                <a:effectLst>
                  <a:outerShdw blurRad="38100" dist="38100" dir="2700000" algn="tl">
                    <a:srgbClr val="000000">
                      <a:alpha val="43137"/>
                    </a:srgbClr>
                  </a:outerShdw>
                </a:effectLst>
                <a:latin typeface="Calibri" panose="020F0502020204030204" pitchFamily="34" charset="0"/>
              </a:rPr>
              <a:t>Program</a:t>
            </a:r>
            <a:r>
              <a:rPr lang="en-US" sz="4000" b="1" dirty="0" smtClean="0">
                <a:solidFill>
                  <a:srgbClr val="794400"/>
                </a:solidFill>
                <a:latin typeface="Calibri" panose="020F0502020204030204" pitchFamily="34" charset="0"/>
              </a:rPr>
              <a:t> </a:t>
            </a:r>
            <a:r>
              <a:rPr lang="en-US" sz="4000" b="1" dirty="0" smtClean="0">
                <a:solidFill>
                  <a:srgbClr val="794400"/>
                </a:solidFill>
                <a:effectLst>
                  <a:outerShdw blurRad="38100" dist="38100" dir="2700000" algn="tl">
                    <a:srgbClr val="000000">
                      <a:alpha val="43137"/>
                    </a:srgbClr>
                  </a:outerShdw>
                </a:effectLst>
                <a:latin typeface="Calibri" panose="020F0502020204030204" pitchFamily="34" charset="0"/>
              </a:rPr>
              <a:t>Budget</a:t>
            </a:r>
            <a:endParaRPr lang="en-US" sz="4000" b="1" dirty="0">
              <a:solidFill>
                <a:srgbClr val="794400"/>
              </a:solidFill>
              <a:effectLst>
                <a:outerShdw blurRad="38100" dist="38100" dir="2700000" algn="tl">
                  <a:srgbClr val="000000">
                    <a:alpha val="43137"/>
                  </a:srgbClr>
                </a:outerShdw>
              </a:effectLst>
              <a:latin typeface="Calibri" panose="020F0502020204030204" pitchFamily="34" charset="0"/>
            </a:endParaRPr>
          </a:p>
        </p:txBody>
      </p:sp>
      <p:sp>
        <p:nvSpPr>
          <p:cNvPr id="8" name="TextBox 7"/>
          <p:cNvSpPr txBox="1"/>
          <p:nvPr/>
        </p:nvSpPr>
        <p:spPr>
          <a:xfrm>
            <a:off x="4200525" y="389570"/>
            <a:ext cx="4486275" cy="338554"/>
          </a:xfrm>
          <a:prstGeom prst="rect">
            <a:avLst/>
          </a:prstGeom>
          <a:noFill/>
        </p:spPr>
        <p:txBody>
          <a:bodyPr wrap="square" rtlCol="0">
            <a:spAutoFit/>
          </a:bodyPr>
          <a:lstStyle/>
          <a:p>
            <a:pPr algn="ctr"/>
            <a:r>
              <a:rPr lang="en-US" sz="1600" b="1" dirty="0" smtClean="0">
                <a:solidFill>
                  <a:srgbClr val="000090"/>
                </a:solidFill>
                <a:latin typeface="Calibri" panose="020F0502020204030204" pitchFamily="34" charset="0"/>
              </a:rPr>
              <a:t>DFW’s grant to Bond Street Theatre is $41,125</a:t>
            </a:r>
            <a:endParaRPr lang="en-US" sz="1600" b="1" dirty="0">
              <a:solidFill>
                <a:srgbClr val="000090"/>
              </a:solidFill>
              <a:latin typeface="Calibri" panose="020F0502020204030204" pitchFamily="34" charset="0"/>
            </a:endParaRPr>
          </a:p>
        </p:txBody>
      </p:sp>
      <p:sp>
        <p:nvSpPr>
          <p:cNvPr id="5" name="Slide Number Placeholder 4"/>
          <p:cNvSpPr>
            <a:spLocks noGrp="1"/>
          </p:cNvSpPr>
          <p:nvPr>
            <p:ph type="sldNum" sz="quarter" idx="12"/>
          </p:nvPr>
        </p:nvSpPr>
        <p:spPr>
          <a:xfrm>
            <a:off x="4001846" y="6469239"/>
            <a:ext cx="1161826" cy="365125"/>
          </a:xfrm>
        </p:spPr>
        <p:txBody>
          <a:bodyPr/>
          <a:lstStyle/>
          <a:p>
            <a:fld id="{ADC744F1-E21E-9647-894E-1EC1FB821E89}" type="slidenum">
              <a:rPr lang="en-US" smtClean="0"/>
              <a:pPr/>
              <a:t>5</a:t>
            </a:fld>
            <a:endParaRPr lang="en-US" dirty="0"/>
          </a:p>
        </p:txBody>
      </p:sp>
      <p:sp>
        <p:nvSpPr>
          <p:cNvPr id="7" name="Date Placeholder 3"/>
          <p:cNvSpPr>
            <a:spLocks noGrp="1"/>
          </p:cNvSpPr>
          <p:nvPr>
            <p:ph type="dt" sz="half" idx="10"/>
          </p:nvPr>
        </p:nvSpPr>
        <p:spPr>
          <a:xfrm>
            <a:off x="7661429" y="6250164"/>
            <a:ext cx="1288933" cy="365125"/>
          </a:xfrm>
        </p:spPr>
        <p:txBody>
          <a:bodyPr/>
          <a:lstStyle/>
          <a:p>
            <a:r>
              <a:rPr lang="en-US" dirty="0" smtClean="0"/>
              <a:t>August 2014</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26313020"/>
              </p:ext>
            </p:extLst>
          </p:nvPr>
        </p:nvGraphicFramePr>
        <p:xfrm>
          <a:off x="1228727" y="897494"/>
          <a:ext cx="6486523" cy="5608320"/>
        </p:xfrm>
        <a:graphic>
          <a:graphicData uri="http://schemas.openxmlformats.org/drawingml/2006/table">
            <a:tbl>
              <a:tblPr>
                <a:tableStyleId>{5C22544A-7EE6-4342-B048-85BDC9FD1C3A}</a:tableStyleId>
              </a:tblPr>
              <a:tblGrid>
                <a:gridCol w="4257673"/>
                <a:gridCol w="371475"/>
                <a:gridCol w="600075"/>
                <a:gridCol w="533400"/>
                <a:gridCol w="723900"/>
              </a:tblGrid>
              <a:tr h="161860">
                <a:tc>
                  <a:txBody>
                    <a:bodyPr/>
                    <a:lstStyle/>
                    <a:p>
                      <a:pPr marL="0" marR="0" algn="ctr">
                        <a:spcBef>
                          <a:spcPts val="0"/>
                        </a:spcBef>
                        <a:spcAft>
                          <a:spcPts val="0"/>
                        </a:spcAft>
                      </a:pPr>
                      <a:r>
                        <a:rPr lang="en-US" sz="1000" b="1" dirty="0">
                          <a:effectLst/>
                        </a:rPr>
                        <a:t>Line Item</a:t>
                      </a:r>
                      <a:endParaRPr lang="en-US" sz="1000" b="1" dirty="0">
                        <a:effectLst/>
                        <a:latin typeface="Calibri"/>
                      </a:endParaRPr>
                    </a:p>
                  </a:txBody>
                  <a:tcPr marL="41294" marR="41294" marT="0" marB="0" anchor="b">
                    <a:solidFill>
                      <a:schemeClr val="bg2">
                        <a:lumMod val="90000"/>
                      </a:schemeClr>
                    </a:solidFill>
                  </a:tcPr>
                </a:tc>
                <a:tc>
                  <a:txBody>
                    <a:bodyPr/>
                    <a:lstStyle/>
                    <a:p>
                      <a:pPr marL="0" marR="0" algn="ctr">
                        <a:lnSpc>
                          <a:spcPct val="115000"/>
                        </a:lnSpc>
                        <a:spcBef>
                          <a:spcPts val="0"/>
                        </a:spcBef>
                        <a:spcAft>
                          <a:spcPts val="0"/>
                        </a:spcAft>
                      </a:pPr>
                      <a:r>
                        <a:rPr lang="en-US" sz="1000" b="1" dirty="0">
                          <a:effectLst/>
                        </a:rPr>
                        <a:t>#</a:t>
                      </a:r>
                      <a:endParaRPr lang="en-US" sz="1000" b="1" dirty="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gn="ctr">
                        <a:lnSpc>
                          <a:spcPct val="115000"/>
                        </a:lnSpc>
                        <a:spcBef>
                          <a:spcPts val="0"/>
                        </a:spcBef>
                        <a:spcAft>
                          <a:spcPts val="0"/>
                        </a:spcAft>
                      </a:pPr>
                      <a:r>
                        <a:rPr lang="en-US" sz="1000" b="1" dirty="0">
                          <a:effectLst/>
                        </a:rPr>
                        <a:t>Unit</a:t>
                      </a:r>
                      <a:endParaRPr lang="en-US" sz="1000" b="1" dirty="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gn="ctr">
                        <a:lnSpc>
                          <a:spcPct val="115000"/>
                        </a:lnSpc>
                        <a:spcBef>
                          <a:spcPts val="0"/>
                        </a:spcBef>
                        <a:spcAft>
                          <a:spcPts val="0"/>
                        </a:spcAft>
                      </a:pPr>
                      <a:r>
                        <a:rPr lang="en-US" sz="1000" b="1" dirty="0">
                          <a:effectLst/>
                        </a:rPr>
                        <a:t>$ per</a:t>
                      </a:r>
                      <a:endParaRPr lang="en-US" sz="1000" b="1" dirty="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gn="ctr">
                        <a:lnSpc>
                          <a:spcPct val="115000"/>
                        </a:lnSpc>
                        <a:spcBef>
                          <a:spcPts val="0"/>
                        </a:spcBef>
                        <a:spcAft>
                          <a:spcPts val="0"/>
                        </a:spcAft>
                      </a:pPr>
                      <a:r>
                        <a:rPr lang="en-US" sz="1000" b="1" dirty="0">
                          <a:effectLst/>
                        </a:rPr>
                        <a:t>Total</a:t>
                      </a:r>
                      <a:endParaRPr lang="en-US" sz="1000" b="1" dirty="0">
                        <a:effectLst/>
                        <a:latin typeface="Calibri"/>
                        <a:ea typeface="Calibri"/>
                        <a:cs typeface="Times New Roman"/>
                      </a:endParaRPr>
                    </a:p>
                  </a:txBody>
                  <a:tcPr marL="41294" marR="41294" marT="0" marB="0" anchor="b">
                    <a:solidFill>
                      <a:schemeClr val="bg2">
                        <a:lumMod val="90000"/>
                      </a:schemeClr>
                    </a:solidFill>
                  </a:tcPr>
                </a:tc>
              </a:tr>
              <a:tr h="161860">
                <a:tc>
                  <a:txBody>
                    <a:bodyPr/>
                    <a:lstStyle/>
                    <a:p>
                      <a:pPr marL="0" marR="0">
                        <a:lnSpc>
                          <a:spcPct val="115000"/>
                        </a:lnSpc>
                        <a:spcBef>
                          <a:spcPts val="0"/>
                        </a:spcBef>
                        <a:spcAft>
                          <a:spcPts val="0"/>
                        </a:spcAft>
                      </a:pPr>
                      <a:r>
                        <a:rPr lang="en-US" sz="1000">
                          <a:effectLst/>
                        </a:rPr>
                        <a:t>US Project Director - US based planning and reporting</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100</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hrs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$30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$3,000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dirty="0">
                          <a:effectLst/>
                        </a:rPr>
                        <a:t>2 US Artist-Educators - US based planning and reports</a:t>
                      </a:r>
                      <a:endParaRPr lang="en-US" sz="1000" dirty="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20</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hrs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$400</a:t>
                      </a:r>
                      <a:endParaRPr lang="en-US" sz="1000">
                        <a:effectLst/>
                        <a:latin typeface="Calibri"/>
                        <a:ea typeface="Calibri"/>
                        <a:cs typeface="Times New Roman"/>
                      </a:endParaRPr>
                    </a:p>
                  </a:txBody>
                  <a:tcPr marL="41294" marR="41294" marT="0" marB="0" anchor="b"/>
                </a:tc>
              </a:tr>
              <a:tr h="161860">
                <a:tc>
                  <a:txBody>
                    <a:bodyPr/>
                    <a:lstStyle/>
                    <a:p>
                      <a:pPr marL="0" marR="0">
                        <a:spcBef>
                          <a:spcPts val="0"/>
                        </a:spcBef>
                        <a:spcAft>
                          <a:spcPts val="0"/>
                        </a:spcAft>
                      </a:pPr>
                      <a:r>
                        <a:rPr lang="en-US" sz="1000" dirty="0" smtClean="0">
                          <a:effectLst/>
                        </a:rPr>
                        <a:t>2 US Artist-Educators in </a:t>
                      </a:r>
                      <a:r>
                        <a:rPr lang="en-US" sz="1000" dirty="0">
                          <a:effectLst/>
                        </a:rPr>
                        <a:t>Afghanistan </a:t>
                      </a:r>
                      <a:endParaRPr lang="en-US" sz="1000" dirty="0">
                        <a:effectLst/>
                        <a:latin typeface="Tahoma"/>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3</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dirty="0" smtClean="0">
                          <a:effectLst/>
                        </a:rPr>
                        <a:t>weeks</a:t>
                      </a:r>
                      <a:endParaRPr lang="en-US" sz="1000" dirty="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dirty="0" smtClean="0">
                          <a:effectLst/>
                        </a:rPr>
                        <a:t>$2,200</a:t>
                      </a:r>
                      <a:endParaRPr lang="en-US" sz="1000" dirty="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dirty="0" smtClean="0">
                          <a:effectLst/>
                        </a:rPr>
                        <a:t>$6,600</a:t>
                      </a:r>
                      <a:endParaRPr lang="en-US" sz="1000" dirty="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dirty="0">
                          <a:effectLst/>
                        </a:rPr>
                        <a:t>Fringe benefit at 15%</a:t>
                      </a:r>
                      <a:endParaRPr lang="en-US" sz="1000" dirty="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$1,500</a:t>
                      </a:r>
                      <a:endParaRPr lang="en-US" sz="1000">
                        <a:effectLst/>
                        <a:latin typeface="Calibri"/>
                        <a:ea typeface="Calibri"/>
                        <a:cs typeface="Times New Roman"/>
                      </a:endParaRPr>
                    </a:p>
                  </a:txBody>
                  <a:tcPr marL="41294" marR="41294" marT="0" marB="0" anchor="b"/>
                </a:tc>
              </a:tr>
              <a:tr h="161860">
                <a:tc>
                  <a:txBody>
                    <a:bodyPr/>
                    <a:lstStyle/>
                    <a:p>
                      <a:pPr marL="0" marR="0" algn="r">
                        <a:lnSpc>
                          <a:spcPct val="115000"/>
                        </a:lnSpc>
                        <a:spcBef>
                          <a:spcPts val="0"/>
                        </a:spcBef>
                        <a:spcAft>
                          <a:spcPts val="0"/>
                        </a:spcAft>
                      </a:pPr>
                      <a:r>
                        <a:rPr lang="en-US" sz="1000" b="1" dirty="0">
                          <a:effectLst/>
                        </a:rPr>
                        <a:t>Subtotal Salaries, Wages, and Benefits</a:t>
                      </a:r>
                      <a:endParaRPr lang="en-US" sz="1000" b="1" dirty="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gn="r">
                        <a:lnSpc>
                          <a:spcPct val="115000"/>
                        </a:lnSpc>
                        <a:spcBef>
                          <a:spcPts val="0"/>
                        </a:spcBef>
                        <a:spcAft>
                          <a:spcPts val="0"/>
                        </a:spcAft>
                      </a:pPr>
                      <a:r>
                        <a:rPr lang="en-US" sz="1000" b="1" dirty="0">
                          <a:effectLst/>
                        </a:rPr>
                        <a:t>$11,500</a:t>
                      </a:r>
                      <a:endParaRPr lang="en-US" sz="1000" b="1" dirty="0">
                        <a:effectLst/>
                        <a:latin typeface="Calibri"/>
                        <a:ea typeface="Calibri"/>
                        <a:cs typeface="Times New Roman"/>
                      </a:endParaRPr>
                    </a:p>
                  </a:txBody>
                  <a:tcPr marL="41294" marR="41294" marT="0" marB="0" anchor="b">
                    <a:solidFill>
                      <a:schemeClr val="bg2">
                        <a:lumMod val="90000"/>
                      </a:schemeClr>
                    </a:solidFill>
                  </a:tcPr>
                </a:tc>
              </a:tr>
              <a:tr h="161860">
                <a:tc>
                  <a:txBody>
                    <a:bodyPr/>
                    <a:lstStyle/>
                    <a:p>
                      <a:pPr marL="0" marR="0">
                        <a:lnSpc>
                          <a:spcPct val="115000"/>
                        </a:lnSpc>
                        <a:spcBef>
                          <a:spcPts val="0"/>
                        </a:spcBef>
                        <a:spcAft>
                          <a:spcPts val="0"/>
                        </a:spcAft>
                      </a:pPr>
                      <a:r>
                        <a:rPr lang="en-US" sz="1000">
                          <a:effectLst/>
                        </a:rPr>
                        <a:t>International Air for 2 US Artists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tkts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$2,200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$4,400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In country Air Kabul to Herat Round Trip </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tkts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$350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$700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Visas </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visas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$160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$320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International Travel &amp; Health Insurance</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people</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$250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$500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Ground travel - taxi, hired car - US artists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17</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days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$50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$850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Ground travel - local Afghans for full project</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108</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days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$2,160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Per Diem US Artist-Educator #1 </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21</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days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$90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$1,890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Per Diem US Artist-Educator #2</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22</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days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$90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$1,890</a:t>
                      </a:r>
                      <a:endParaRPr lang="en-US" sz="1000">
                        <a:effectLst/>
                        <a:latin typeface="Calibri"/>
                        <a:ea typeface="Calibri"/>
                        <a:cs typeface="Times New Roman"/>
                      </a:endParaRPr>
                    </a:p>
                  </a:txBody>
                  <a:tcPr marL="41294" marR="41294" marT="0" marB="0" anchor="b"/>
                </a:tc>
              </a:tr>
              <a:tr h="161860">
                <a:tc>
                  <a:txBody>
                    <a:bodyPr/>
                    <a:lstStyle/>
                    <a:p>
                      <a:pPr marL="0" marR="0" algn="r">
                        <a:lnSpc>
                          <a:spcPct val="115000"/>
                        </a:lnSpc>
                        <a:spcBef>
                          <a:spcPts val="0"/>
                        </a:spcBef>
                        <a:spcAft>
                          <a:spcPts val="0"/>
                        </a:spcAft>
                      </a:pPr>
                      <a:r>
                        <a:rPr lang="en-US" sz="1000" b="1" dirty="0">
                          <a:effectLst/>
                        </a:rPr>
                        <a:t>Subtotal Travel/ Per diem</a:t>
                      </a:r>
                      <a:endParaRPr lang="en-US" sz="1000" b="1" dirty="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gn="r">
                        <a:lnSpc>
                          <a:spcPct val="115000"/>
                        </a:lnSpc>
                        <a:spcBef>
                          <a:spcPts val="0"/>
                        </a:spcBef>
                        <a:spcAft>
                          <a:spcPts val="0"/>
                        </a:spcAft>
                      </a:pPr>
                      <a:r>
                        <a:rPr lang="en-US" sz="1000" b="1" dirty="0">
                          <a:effectLst/>
                        </a:rPr>
                        <a:t>$12,710</a:t>
                      </a:r>
                      <a:endParaRPr lang="en-US" sz="1000" b="1" dirty="0">
                        <a:effectLst/>
                        <a:latin typeface="Calibri"/>
                        <a:ea typeface="Calibri"/>
                        <a:cs typeface="Times New Roman"/>
                      </a:endParaRPr>
                    </a:p>
                  </a:txBody>
                  <a:tcPr marL="41294" marR="41294" marT="0" marB="0" anchor="b">
                    <a:solidFill>
                      <a:schemeClr val="bg2">
                        <a:lumMod val="90000"/>
                      </a:schemeClr>
                    </a:solidFill>
                  </a:tcPr>
                </a:tc>
              </a:tr>
              <a:tr h="161860">
                <a:tc>
                  <a:txBody>
                    <a:bodyPr/>
                    <a:lstStyle/>
                    <a:p>
                      <a:pPr marL="0" marR="0">
                        <a:lnSpc>
                          <a:spcPct val="115000"/>
                        </a:lnSpc>
                        <a:spcBef>
                          <a:spcPts val="0"/>
                        </a:spcBef>
                        <a:spcAft>
                          <a:spcPts val="0"/>
                        </a:spcAft>
                      </a:pPr>
                      <a:r>
                        <a:rPr lang="en-US" sz="1000">
                          <a:effectLst/>
                        </a:rPr>
                        <a:t>Video / Photo equipment rental, footage archiving</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$500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dirty="0">
                          <a:effectLst/>
                        </a:rPr>
                        <a:t>Printing of workshop materials, Training Manual, DVDs</a:t>
                      </a:r>
                      <a:endParaRPr lang="en-US" sz="1000" dirty="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15</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manual</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$45</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$675</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Theatrical and workshop supplies: costumes, masks, crafts</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$450</a:t>
                      </a:r>
                      <a:endParaRPr lang="en-US" sz="1000">
                        <a:effectLst/>
                        <a:latin typeface="Calibri"/>
                        <a:ea typeface="Calibri"/>
                        <a:cs typeface="Times New Roman"/>
                      </a:endParaRPr>
                    </a:p>
                  </a:txBody>
                  <a:tcPr marL="41294" marR="41294" marT="0" marB="0" anchor="b"/>
                </a:tc>
              </a:tr>
              <a:tr h="161860">
                <a:tc>
                  <a:txBody>
                    <a:bodyPr/>
                    <a:lstStyle/>
                    <a:p>
                      <a:pPr marL="0" marR="0" algn="r">
                        <a:lnSpc>
                          <a:spcPct val="115000"/>
                        </a:lnSpc>
                        <a:spcBef>
                          <a:spcPts val="0"/>
                        </a:spcBef>
                        <a:spcAft>
                          <a:spcPts val="0"/>
                        </a:spcAft>
                      </a:pPr>
                      <a:r>
                        <a:rPr lang="en-US" sz="1000" b="1" dirty="0">
                          <a:effectLst/>
                        </a:rPr>
                        <a:t>Subtotal </a:t>
                      </a:r>
                      <a:r>
                        <a:rPr lang="en-US" sz="1000" b="1" dirty="0" smtClean="0">
                          <a:effectLst/>
                        </a:rPr>
                        <a:t>Equipment &amp; Supplies</a:t>
                      </a:r>
                      <a:endParaRPr lang="en-US" sz="1000" b="1" dirty="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gn="r">
                        <a:lnSpc>
                          <a:spcPct val="115000"/>
                        </a:lnSpc>
                        <a:spcBef>
                          <a:spcPts val="0"/>
                        </a:spcBef>
                        <a:spcAft>
                          <a:spcPts val="0"/>
                        </a:spcAft>
                      </a:pPr>
                      <a:r>
                        <a:rPr lang="en-US" sz="1000" b="1" dirty="0">
                          <a:effectLst/>
                        </a:rPr>
                        <a:t>$</a:t>
                      </a:r>
                      <a:r>
                        <a:rPr lang="en-US" sz="1000" b="1" dirty="0" smtClean="0">
                          <a:effectLst/>
                        </a:rPr>
                        <a:t>1,625</a:t>
                      </a:r>
                      <a:endParaRPr lang="en-US" sz="1000" b="1" dirty="0">
                        <a:effectLst/>
                        <a:latin typeface="Calibri"/>
                        <a:ea typeface="Calibri"/>
                        <a:cs typeface="Times New Roman"/>
                      </a:endParaRPr>
                    </a:p>
                  </a:txBody>
                  <a:tcPr marL="41294" marR="41294" marT="0" marB="0" anchor="b">
                    <a:solidFill>
                      <a:schemeClr val="bg2">
                        <a:lumMod val="90000"/>
                      </a:schemeClr>
                    </a:solidFill>
                  </a:tcPr>
                </a:tc>
              </a:tr>
              <a:tr h="161860">
                <a:tc>
                  <a:txBody>
                    <a:bodyPr/>
                    <a:lstStyle/>
                    <a:p>
                      <a:pPr marL="0" marR="0">
                        <a:lnSpc>
                          <a:spcPct val="115000"/>
                        </a:lnSpc>
                        <a:spcBef>
                          <a:spcPts val="0"/>
                        </a:spcBef>
                        <a:spcAft>
                          <a:spcPts val="0"/>
                        </a:spcAft>
                      </a:pPr>
                      <a:r>
                        <a:rPr lang="en-US" sz="1000">
                          <a:effectLst/>
                        </a:rPr>
                        <a:t>Project Director Fee</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$2,500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Afghan Artist-Educator #1</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88</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classes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$50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$4,400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Afghan Artist-Educator #2</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64</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classes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$50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$3,200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Performance Fees: 4 shows with 4 actors </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16</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shows</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$2,000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dirty="0">
                          <a:effectLst/>
                        </a:rPr>
                        <a:t>Security / Escort fees</a:t>
                      </a:r>
                      <a:endParaRPr lang="en-US" sz="1000" dirty="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$790</a:t>
                      </a:r>
                      <a:endParaRPr lang="en-US" sz="1000">
                        <a:effectLst/>
                        <a:latin typeface="Calibri"/>
                        <a:ea typeface="Calibri"/>
                        <a:cs typeface="Times New Roman"/>
                      </a:endParaRPr>
                    </a:p>
                  </a:txBody>
                  <a:tcPr marL="41294" marR="41294" marT="0" marB="0" anchor="b"/>
                </a:tc>
              </a:tr>
              <a:tr h="161860">
                <a:tc>
                  <a:txBody>
                    <a:bodyPr/>
                    <a:lstStyle/>
                    <a:p>
                      <a:pPr marL="0" marR="0" algn="r">
                        <a:lnSpc>
                          <a:spcPct val="115000"/>
                        </a:lnSpc>
                        <a:spcBef>
                          <a:spcPts val="0"/>
                        </a:spcBef>
                        <a:spcAft>
                          <a:spcPts val="0"/>
                        </a:spcAft>
                      </a:pPr>
                      <a:r>
                        <a:rPr lang="en-US" sz="1000" b="1" dirty="0">
                          <a:effectLst/>
                        </a:rPr>
                        <a:t>Subtotal Contractual Fees</a:t>
                      </a:r>
                      <a:endParaRPr lang="en-US" sz="1000" b="1" dirty="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gn="r">
                        <a:lnSpc>
                          <a:spcPct val="115000"/>
                        </a:lnSpc>
                        <a:spcBef>
                          <a:spcPts val="0"/>
                        </a:spcBef>
                        <a:spcAft>
                          <a:spcPts val="0"/>
                        </a:spcAft>
                      </a:pPr>
                      <a:r>
                        <a:rPr lang="en-US" sz="1000" b="1" dirty="0">
                          <a:effectLst/>
                        </a:rPr>
                        <a:t>$12,890</a:t>
                      </a:r>
                      <a:endParaRPr lang="en-US" sz="1000" b="1" dirty="0">
                        <a:effectLst/>
                        <a:latin typeface="Calibri"/>
                        <a:ea typeface="Calibri"/>
                        <a:cs typeface="Times New Roman"/>
                      </a:endParaRPr>
                    </a:p>
                  </a:txBody>
                  <a:tcPr marL="41294" marR="41294" marT="0" marB="0" anchor="b">
                    <a:solidFill>
                      <a:schemeClr val="bg2">
                        <a:lumMod val="90000"/>
                      </a:schemeClr>
                    </a:solidFill>
                  </a:tcPr>
                </a:tc>
              </a:tr>
              <a:tr h="161860">
                <a:tc>
                  <a:txBody>
                    <a:bodyPr/>
                    <a:lstStyle/>
                    <a:p>
                      <a:pPr marL="0" marR="0">
                        <a:lnSpc>
                          <a:spcPct val="115000"/>
                        </a:lnSpc>
                        <a:spcBef>
                          <a:spcPts val="0"/>
                        </a:spcBef>
                        <a:spcAft>
                          <a:spcPts val="0"/>
                        </a:spcAft>
                      </a:pPr>
                      <a:r>
                        <a:rPr lang="en-US" sz="1000" dirty="0">
                          <a:effectLst/>
                        </a:rPr>
                        <a:t>Local phone service, internet, other communication (documentation) </a:t>
                      </a:r>
                      <a:endParaRPr lang="en-US" sz="1000" dirty="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$700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Rehearsal studio rental</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10</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days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$50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$500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Afghan Studio Rental</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10</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months</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$50</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$500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Liability Insurance(15% of $1300 annual cost)</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$200</a:t>
                      </a:r>
                      <a:endParaRPr lang="en-US" sz="1000">
                        <a:effectLst/>
                        <a:latin typeface="Calibri"/>
                        <a:ea typeface="Calibri"/>
                        <a:cs typeface="Times New Roman"/>
                      </a:endParaRPr>
                    </a:p>
                  </a:txBody>
                  <a:tcPr marL="41294" marR="41294" marT="0" marB="0" anchor="b"/>
                </a:tc>
              </a:tr>
              <a:tr h="161860">
                <a:tc>
                  <a:txBody>
                    <a:bodyPr/>
                    <a:lstStyle/>
                    <a:p>
                      <a:pPr marL="0" marR="0">
                        <a:lnSpc>
                          <a:spcPct val="115000"/>
                        </a:lnSpc>
                        <a:spcBef>
                          <a:spcPts val="0"/>
                        </a:spcBef>
                        <a:spcAft>
                          <a:spcPts val="0"/>
                        </a:spcAft>
                      </a:pPr>
                      <a:r>
                        <a:rPr lang="en-US" sz="1000">
                          <a:effectLst/>
                        </a:rPr>
                        <a:t>Emergency Program Expenses</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tc>
                <a:tc>
                  <a:txBody>
                    <a:bodyPr/>
                    <a:lstStyle/>
                    <a:p>
                      <a:pPr marL="0" marR="0" algn="r">
                        <a:lnSpc>
                          <a:spcPct val="115000"/>
                        </a:lnSpc>
                        <a:spcBef>
                          <a:spcPts val="0"/>
                        </a:spcBef>
                        <a:spcAft>
                          <a:spcPts val="0"/>
                        </a:spcAft>
                      </a:pPr>
                      <a:r>
                        <a:rPr lang="en-US" sz="1000">
                          <a:effectLst/>
                        </a:rPr>
                        <a:t>$500</a:t>
                      </a:r>
                      <a:endParaRPr lang="en-US" sz="1000">
                        <a:effectLst/>
                        <a:latin typeface="Calibri"/>
                        <a:ea typeface="Calibri"/>
                        <a:cs typeface="Times New Roman"/>
                      </a:endParaRPr>
                    </a:p>
                  </a:txBody>
                  <a:tcPr marL="41294" marR="41294" marT="0" marB="0" anchor="b"/>
                </a:tc>
              </a:tr>
              <a:tr h="161860">
                <a:tc>
                  <a:txBody>
                    <a:bodyPr/>
                    <a:lstStyle/>
                    <a:p>
                      <a:pPr marL="0" marR="0" algn="r">
                        <a:lnSpc>
                          <a:spcPct val="115000"/>
                        </a:lnSpc>
                        <a:spcBef>
                          <a:spcPts val="0"/>
                        </a:spcBef>
                        <a:spcAft>
                          <a:spcPts val="0"/>
                        </a:spcAft>
                      </a:pPr>
                      <a:r>
                        <a:rPr lang="en-US" sz="1000" b="1" dirty="0">
                          <a:effectLst/>
                        </a:rPr>
                        <a:t>Subtotal </a:t>
                      </a:r>
                      <a:r>
                        <a:rPr lang="en-US" sz="1000" b="1" dirty="0" smtClean="0">
                          <a:effectLst/>
                        </a:rPr>
                        <a:t>Other Direct Costs</a:t>
                      </a:r>
                      <a:endParaRPr lang="en-US" sz="1000" b="1" dirty="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gn="r">
                        <a:lnSpc>
                          <a:spcPct val="115000"/>
                        </a:lnSpc>
                        <a:spcBef>
                          <a:spcPts val="0"/>
                        </a:spcBef>
                        <a:spcAft>
                          <a:spcPts val="0"/>
                        </a:spcAft>
                      </a:pPr>
                      <a:r>
                        <a:rPr lang="en-US" sz="1000" dirty="0">
                          <a:effectLst/>
                        </a:rPr>
                        <a:t>$2,400</a:t>
                      </a:r>
                      <a:endParaRPr lang="en-US" sz="1000" dirty="0">
                        <a:effectLst/>
                        <a:latin typeface="Calibri"/>
                        <a:ea typeface="Calibri"/>
                        <a:cs typeface="Times New Roman"/>
                      </a:endParaRPr>
                    </a:p>
                  </a:txBody>
                  <a:tcPr marL="41294" marR="41294" marT="0" marB="0" anchor="b">
                    <a:solidFill>
                      <a:schemeClr val="bg2">
                        <a:lumMod val="90000"/>
                      </a:schemeClr>
                    </a:solidFill>
                  </a:tcPr>
                </a:tc>
              </a:tr>
              <a:tr h="161860">
                <a:tc>
                  <a:txBody>
                    <a:bodyPr/>
                    <a:lstStyle/>
                    <a:p>
                      <a:pPr marL="0" marR="0">
                        <a:lnSpc>
                          <a:spcPct val="115000"/>
                        </a:lnSpc>
                        <a:spcBef>
                          <a:spcPts val="0"/>
                        </a:spcBef>
                        <a:spcAft>
                          <a:spcPts val="0"/>
                        </a:spcAft>
                      </a:pPr>
                      <a:r>
                        <a:rPr lang="en-US" sz="1000" b="1" dirty="0">
                          <a:effectLst/>
                        </a:rPr>
                        <a:t>Grand Total</a:t>
                      </a:r>
                      <a:endParaRPr lang="en-US" sz="1000" b="1" dirty="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nSpc>
                          <a:spcPct val="115000"/>
                        </a:lnSpc>
                        <a:spcBef>
                          <a:spcPts val="0"/>
                        </a:spcBef>
                        <a:spcAft>
                          <a:spcPts val="0"/>
                        </a:spcAft>
                      </a:pPr>
                      <a:r>
                        <a:rPr lang="en-US" sz="1000">
                          <a:effectLst/>
                        </a:rPr>
                        <a:t> </a:t>
                      </a:r>
                      <a:endParaRPr lang="en-US" sz="1000">
                        <a:effectLst/>
                        <a:latin typeface="Calibri"/>
                        <a:ea typeface="Calibri"/>
                        <a:cs typeface="Times New Roman"/>
                      </a:endParaRPr>
                    </a:p>
                  </a:txBody>
                  <a:tcPr marL="41294" marR="41294" marT="0" marB="0" anchor="b">
                    <a:solidFill>
                      <a:schemeClr val="bg2">
                        <a:lumMod val="90000"/>
                      </a:schemeClr>
                    </a:solidFill>
                  </a:tcPr>
                </a:tc>
                <a:tc>
                  <a:txBody>
                    <a:bodyPr/>
                    <a:lstStyle/>
                    <a:p>
                      <a:pPr marL="0" marR="0" algn="r">
                        <a:lnSpc>
                          <a:spcPct val="115000"/>
                        </a:lnSpc>
                        <a:spcBef>
                          <a:spcPts val="0"/>
                        </a:spcBef>
                        <a:spcAft>
                          <a:spcPts val="0"/>
                        </a:spcAft>
                      </a:pPr>
                      <a:r>
                        <a:rPr lang="en-US" sz="1000" b="1" dirty="0">
                          <a:effectLst/>
                        </a:rPr>
                        <a:t>$41,125</a:t>
                      </a:r>
                      <a:endParaRPr lang="en-US" sz="1000" b="1" dirty="0">
                        <a:effectLst/>
                        <a:latin typeface="Calibri"/>
                        <a:ea typeface="Calibri"/>
                        <a:cs typeface="Times New Roman"/>
                      </a:endParaRPr>
                    </a:p>
                  </a:txBody>
                  <a:tcPr marL="41294" marR="41294" marT="0" marB="0" anchor="b">
                    <a:solidFill>
                      <a:schemeClr val="bg2">
                        <a:lumMod val="90000"/>
                      </a:schemeClr>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697" y="875149"/>
            <a:ext cx="8710665" cy="1168787"/>
          </a:xfrm>
        </p:spPr>
        <p:txBody>
          <a:bodyPr>
            <a:normAutofit fontScale="92500"/>
          </a:bodyPr>
          <a:lstStyle/>
          <a:p>
            <a:r>
              <a:rPr lang="en-US" sz="2000" dirty="0" smtClean="0"/>
              <a:t>Bond Street Theatre’s award-winning method is unique in that it utilizes targeted programming based on the needs of the group. The population served and their experiences are unique and foreign to the general American public. </a:t>
            </a:r>
          </a:p>
          <a:p>
            <a:pPr marL="0" indent="0">
              <a:spcAft>
                <a:spcPts val="600"/>
              </a:spcAft>
              <a:buNone/>
            </a:pPr>
            <a:endParaRPr lang="en-US" sz="1900" b="1" dirty="0" smtClean="0">
              <a:solidFill>
                <a:schemeClr val="tx1"/>
              </a:solidFill>
              <a:latin typeface="Calibri" panose="020F0502020204030204" pitchFamily="34" charset="0"/>
            </a:endParaRPr>
          </a:p>
          <a:p>
            <a:pPr marL="460375" lvl="1" indent="0">
              <a:buNone/>
            </a:pPr>
            <a:endParaRPr lang="en-US" sz="1600" dirty="0" smtClean="0">
              <a:solidFill>
                <a:schemeClr val="tx1"/>
              </a:solidFill>
            </a:endParaRPr>
          </a:p>
        </p:txBody>
      </p:sp>
      <p:sp>
        <p:nvSpPr>
          <p:cNvPr id="2" name="Title 1"/>
          <p:cNvSpPr>
            <a:spLocks noGrp="1"/>
          </p:cNvSpPr>
          <p:nvPr>
            <p:ph type="title"/>
          </p:nvPr>
        </p:nvSpPr>
        <p:spPr>
          <a:xfrm>
            <a:off x="457200" y="964"/>
            <a:ext cx="8686800" cy="1055479"/>
          </a:xfrm>
        </p:spPr>
        <p:txBody>
          <a:bodyPr>
            <a:normAutofit/>
          </a:bodyPr>
          <a:lstStyle/>
          <a:p>
            <a:pPr algn="l"/>
            <a:r>
              <a:rPr lang="en-US" sz="4000" b="1" dirty="0" smtClean="0">
                <a:solidFill>
                  <a:srgbClr val="794400"/>
                </a:solidFill>
                <a:effectLst>
                  <a:outerShdw blurRad="38100" dist="38100" dir="2700000" algn="tl">
                    <a:srgbClr val="000000">
                      <a:alpha val="43137"/>
                    </a:srgbClr>
                  </a:outerShdw>
                </a:effectLst>
                <a:latin typeface="Calibri" panose="020F0502020204030204" pitchFamily="34" charset="0"/>
              </a:rPr>
              <a:t>Why we Love this Program</a:t>
            </a:r>
            <a:endParaRPr lang="en-US" sz="4000" b="1" dirty="0">
              <a:solidFill>
                <a:srgbClr val="794400"/>
              </a:solidFill>
              <a:effectLst>
                <a:outerShdw blurRad="38100" dist="38100" dir="2700000" algn="tl">
                  <a:srgbClr val="000000">
                    <a:alpha val="43137"/>
                  </a:srgbClr>
                </a:outerShdw>
              </a:effectLst>
              <a:latin typeface="Calibri" panose="020F0502020204030204" pitchFamily="34" charset="0"/>
            </a:endParaRPr>
          </a:p>
        </p:txBody>
      </p:sp>
      <p:sp>
        <p:nvSpPr>
          <p:cNvPr id="6" name="TextBox 5"/>
          <p:cNvSpPr txBox="1"/>
          <p:nvPr/>
        </p:nvSpPr>
        <p:spPr>
          <a:xfrm>
            <a:off x="4267200" y="2171701"/>
            <a:ext cx="4675138" cy="4339650"/>
          </a:xfrm>
          <a:prstGeom prst="rect">
            <a:avLst/>
          </a:prstGeom>
          <a:noFill/>
        </p:spPr>
        <p:txBody>
          <a:bodyPr wrap="square" rtlCol="0">
            <a:spAutoFit/>
          </a:bodyPr>
          <a:lstStyle/>
          <a:p>
            <a:pPr marL="803275" lvl="1" indent="-342900">
              <a:spcAft>
                <a:spcPts val="600"/>
              </a:spcAft>
              <a:buClr>
                <a:srgbClr val="0070C0"/>
              </a:buClr>
              <a:buFont typeface="Arial"/>
              <a:buChar char="•"/>
            </a:pPr>
            <a:r>
              <a:rPr lang="en-US" sz="1600" dirty="0" smtClean="0">
                <a:latin typeface="Calibri" panose="020F0502020204030204" pitchFamily="34" charset="0"/>
              </a:rPr>
              <a:t>A population with complex needs and challenges</a:t>
            </a:r>
          </a:p>
          <a:p>
            <a:pPr marL="803275" lvl="1" indent="-342900">
              <a:spcAft>
                <a:spcPts val="600"/>
              </a:spcAft>
              <a:buClr>
                <a:srgbClr val="0070C0"/>
              </a:buClr>
              <a:buFont typeface="Arial"/>
              <a:buChar char="•"/>
            </a:pPr>
            <a:r>
              <a:rPr lang="en-US" sz="1600" dirty="0" smtClean="0">
                <a:latin typeface="Calibri" panose="020F0502020204030204" pitchFamily="34" charset="0"/>
              </a:rPr>
              <a:t>Use of creative arts to rehabilitate</a:t>
            </a:r>
          </a:p>
          <a:p>
            <a:pPr marL="803275" lvl="1" indent="-342900">
              <a:spcAft>
                <a:spcPts val="600"/>
              </a:spcAft>
              <a:buClr>
                <a:srgbClr val="0070C0"/>
              </a:buClr>
              <a:buFont typeface="Arial"/>
              <a:buChar char="•"/>
            </a:pPr>
            <a:r>
              <a:rPr lang="en-US" sz="1600" dirty="0" smtClean="0">
                <a:latin typeface="Calibri" panose="020F0502020204030204" pitchFamily="34" charset="0"/>
              </a:rPr>
              <a:t>Innovative methods based on educational success</a:t>
            </a:r>
          </a:p>
          <a:p>
            <a:pPr marL="803275" lvl="1" indent="-342900">
              <a:spcAft>
                <a:spcPts val="600"/>
              </a:spcAft>
              <a:buClr>
                <a:srgbClr val="0070C0"/>
              </a:buClr>
              <a:buFont typeface="Arial"/>
              <a:buChar char="•"/>
            </a:pPr>
            <a:r>
              <a:rPr lang="en-US" sz="1600" dirty="0" smtClean="0">
                <a:latin typeface="Calibri" panose="020F0502020204030204" pitchFamily="34" charset="0"/>
              </a:rPr>
              <a:t>A great potential for educating DFW members on the population and how creative arts can be used to serve its needs</a:t>
            </a:r>
          </a:p>
          <a:p>
            <a:pPr marL="803275" lvl="1" indent="-342900">
              <a:spcAft>
                <a:spcPts val="600"/>
              </a:spcAft>
              <a:buClr>
                <a:srgbClr val="0070C0"/>
              </a:buClr>
              <a:buFont typeface="Arial"/>
              <a:buChar char="•"/>
            </a:pPr>
            <a:r>
              <a:rPr lang="en-US" sz="1600" dirty="0" smtClean="0">
                <a:latin typeface="Calibri" panose="020F0502020204030204" pitchFamily="34" charset="0"/>
              </a:rPr>
              <a:t>The program is designed to be continued as part of the inmate rehabilitation process long after DFW funding for the program ends</a:t>
            </a:r>
          </a:p>
          <a:p>
            <a:pPr marL="803275" lvl="1" indent="-342900">
              <a:spcAft>
                <a:spcPts val="600"/>
              </a:spcAft>
              <a:buClr>
                <a:srgbClr val="0070C0"/>
              </a:buClr>
              <a:buFont typeface="Arial"/>
              <a:buChar char="•"/>
            </a:pPr>
            <a:endParaRPr lang="en-US" dirty="0" smtClean="0">
              <a:latin typeface="Calibri" panose="020F0502020204030204" pitchFamily="34" charset="0"/>
            </a:endParaRPr>
          </a:p>
          <a:p>
            <a:pPr marL="803275" lvl="1" indent="-342900">
              <a:spcAft>
                <a:spcPts val="600"/>
              </a:spcAft>
              <a:buClr>
                <a:srgbClr val="0070C0"/>
              </a:buClr>
            </a:pPr>
            <a:r>
              <a:rPr lang="en-US" dirty="0" smtClean="0">
                <a:latin typeface="Calibri" panose="020F0502020204030204" pitchFamily="34" charset="0"/>
              </a:rPr>
              <a:t/>
            </a:r>
            <a:br>
              <a:rPr lang="en-US" dirty="0" smtClean="0">
                <a:latin typeface="Calibri" panose="020F0502020204030204" pitchFamily="34" charset="0"/>
              </a:rPr>
            </a:br>
            <a:endParaRPr lang="en-US" dirty="0">
              <a:latin typeface="Calibri" panose="020F0502020204030204" pitchFamily="34" charset="0"/>
            </a:endParaRPr>
          </a:p>
        </p:txBody>
      </p:sp>
      <p:sp>
        <p:nvSpPr>
          <p:cNvPr id="8" name="Slide Number Placeholder 7"/>
          <p:cNvSpPr>
            <a:spLocks noGrp="1"/>
          </p:cNvSpPr>
          <p:nvPr>
            <p:ph type="sldNum" sz="quarter" idx="12"/>
          </p:nvPr>
        </p:nvSpPr>
        <p:spPr>
          <a:xfrm>
            <a:off x="3408663" y="6250164"/>
            <a:ext cx="1161826" cy="365125"/>
          </a:xfrm>
        </p:spPr>
        <p:txBody>
          <a:bodyPr/>
          <a:lstStyle/>
          <a:p>
            <a:fld id="{ADC744F1-E21E-9647-894E-1EC1FB821E89}" type="slidenum">
              <a:rPr lang="en-US" smtClean="0"/>
              <a:pPr/>
              <a:t>6</a:t>
            </a:fld>
            <a:endParaRPr lang="en-US"/>
          </a:p>
        </p:txBody>
      </p:sp>
      <p:sp>
        <p:nvSpPr>
          <p:cNvPr id="9" name="Date Placeholder 3"/>
          <p:cNvSpPr>
            <a:spLocks noGrp="1"/>
          </p:cNvSpPr>
          <p:nvPr>
            <p:ph type="dt" sz="half" idx="10"/>
          </p:nvPr>
        </p:nvSpPr>
        <p:spPr>
          <a:xfrm>
            <a:off x="7661429" y="6250164"/>
            <a:ext cx="1288933" cy="365125"/>
          </a:xfrm>
        </p:spPr>
        <p:txBody>
          <a:bodyPr/>
          <a:lstStyle/>
          <a:p>
            <a:r>
              <a:rPr lang="en-US" dirty="0" smtClean="0"/>
              <a:t>August 2014</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43014" y="2043936"/>
            <a:ext cx="3898900" cy="3708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solidFill>
                  <a:srgbClr val="794400"/>
                </a:solidFill>
                <a:effectLst>
                  <a:outerShdw blurRad="38100" dist="38100" dir="2700000" algn="tl">
                    <a:srgbClr val="000000">
                      <a:alpha val="43137"/>
                    </a:srgbClr>
                  </a:outerShdw>
                </a:effectLst>
                <a:latin typeface="Calibri" panose="020F0502020204030204" pitchFamily="34" charset="0"/>
              </a:rPr>
              <a:t>Voices of the Women</a:t>
            </a:r>
            <a:endParaRPr lang="en-US" sz="4000" b="1" dirty="0">
              <a:solidFill>
                <a:srgbClr val="794400"/>
              </a:solidFill>
              <a:effectLst>
                <a:outerShdw blurRad="38100" dist="38100" dir="2700000" algn="tl">
                  <a:srgbClr val="000000">
                    <a:alpha val="43137"/>
                  </a:srgbClr>
                </a:outerShdw>
              </a:effectLst>
              <a:latin typeface="Calibri" panose="020F0502020204030204" pitchFamily="34" charset="0"/>
            </a:endParaRPr>
          </a:p>
        </p:txBody>
      </p:sp>
      <p:sp>
        <p:nvSpPr>
          <p:cNvPr id="15" name="Slide Number Placeholder 14"/>
          <p:cNvSpPr>
            <a:spLocks noGrp="1"/>
          </p:cNvSpPr>
          <p:nvPr>
            <p:ph type="sldNum" sz="quarter" idx="12"/>
          </p:nvPr>
        </p:nvSpPr>
        <p:spPr/>
        <p:txBody>
          <a:bodyPr/>
          <a:lstStyle/>
          <a:p>
            <a:fld id="{ADC744F1-E21E-9647-894E-1EC1FB821E89}" type="slidenum">
              <a:rPr lang="en-US" smtClean="0"/>
              <a:pPr/>
              <a:t>7</a:t>
            </a:fld>
            <a:endParaRPr lang="en-US" dirty="0"/>
          </a:p>
        </p:txBody>
      </p:sp>
      <p:sp>
        <p:nvSpPr>
          <p:cNvPr id="7" name="Content Placeholder 2"/>
          <p:cNvSpPr txBox="1">
            <a:spLocks/>
          </p:cNvSpPr>
          <p:nvPr/>
        </p:nvSpPr>
        <p:spPr>
          <a:xfrm>
            <a:off x="203200" y="4219575"/>
            <a:ext cx="8747162" cy="1907013"/>
          </a:xfrm>
          <a:prstGeom prst="rect">
            <a:avLst/>
          </a:prstGeom>
        </p:spPr>
        <p:txBody>
          <a:bodyPr vert="horz" lIns="91440" tIns="45720" rIns="91440" bIns="45720" rtlCol="0">
            <a:normAutofit/>
          </a:bodyPr>
          <a:lstStyle/>
          <a:p>
            <a:pPr marL="173038" indent="-230188">
              <a:spcBef>
                <a:spcPct val="20000"/>
              </a:spcBef>
              <a:spcAft>
                <a:spcPts val="600"/>
              </a:spcAft>
              <a:buClr>
                <a:srgbClr val="FF6600"/>
              </a:buClr>
              <a:buFont typeface="Arial"/>
              <a:buChar char="•"/>
              <a:defRPr/>
            </a:pPr>
            <a:r>
              <a:rPr lang="en-US" b="1" i="1" dirty="0" smtClean="0">
                <a:solidFill>
                  <a:srgbClr val="000000"/>
                </a:solidFill>
              </a:rPr>
              <a:t>“ We learned to talk simply to people and ask them about their problems and also ask them their solutions  This helps them to analyze things themselves.”   -- </a:t>
            </a:r>
            <a:r>
              <a:rPr lang="en-US" b="1" i="1" dirty="0" err="1" smtClean="0">
                <a:solidFill>
                  <a:srgbClr val="000000"/>
                </a:solidFill>
              </a:rPr>
              <a:t>Sakina</a:t>
            </a:r>
            <a:r>
              <a:rPr lang="en-US" b="1" i="1" dirty="0" smtClean="0">
                <a:solidFill>
                  <a:srgbClr val="000000"/>
                </a:solidFill>
              </a:rPr>
              <a:t>, Herat</a:t>
            </a:r>
          </a:p>
          <a:p>
            <a:pPr marL="173038" indent="-230188">
              <a:spcBef>
                <a:spcPct val="20000"/>
              </a:spcBef>
              <a:spcAft>
                <a:spcPts val="600"/>
              </a:spcAft>
              <a:buClr>
                <a:srgbClr val="FF6600"/>
              </a:buClr>
              <a:buFont typeface="Arial"/>
              <a:buChar char="•"/>
              <a:defRPr/>
            </a:pPr>
            <a:r>
              <a:rPr lang="en-US" b="1" i="1" dirty="0" smtClean="0">
                <a:solidFill>
                  <a:srgbClr val="000000"/>
                </a:solidFill>
              </a:rPr>
              <a:t>“ We can create drama about people’s problems and convince them that not allowing their daughters to go to school is damaging.  And that beating their wives creates misery.  This is useful for people to gain awareness.”  </a:t>
            </a:r>
            <a:r>
              <a:rPr lang="en-US" b="1" i="1" dirty="0" err="1" smtClean="0">
                <a:solidFill>
                  <a:srgbClr val="000000"/>
                </a:solidFill>
              </a:rPr>
              <a:t>Safina</a:t>
            </a:r>
            <a:r>
              <a:rPr lang="en-US" b="1" i="1" dirty="0" smtClean="0">
                <a:solidFill>
                  <a:srgbClr val="000000"/>
                </a:solidFill>
              </a:rPr>
              <a:t>, </a:t>
            </a:r>
            <a:r>
              <a:rPr lang="en-US" b="1" i="1" dirty="0" err="1" smtClean="0">
                <a:solidFill>
                  <a:srgbClr val="000000"/>
                </a:solidFill>
              </a:rPr>
              <a:t>Nangarhar</a:t>
            </a:r>
            <a:endParaRPr lang="en-US" dirty="0" smtClean="0">
              <a:solidFill>
                <a:srgbClr val="000000"/>
              </a:solidFill>
            </a:endParaRPr>
          </a:p>
          <a:p>
            <a:pPr marL="173038" indent="-230188">
              <a:spcBef>
                <a:spcPct val="20000"/>
              </a:spcBef>
              <a:spcAft>
                <a:spcPts val="600"/>
              </a:spcAft>
              <a:buClr>
                <a:schemeClr val="accent1"/>
              </a:buClr>
              <a:defRPr/>
            </a:pPr>
            <a:endParaRPr kumimoji="0" lang="en-US" sz="1730" b="0" i="0" u="none" strike="noStrike" kern="1200" cap="none" spc="0" normalizeH="0" baseline="0" noProof="0" dirty="0" smtClean="0">
              <a:ln>
                <a:noFill/>
              </a:ln>
              <a:solidFill>
                <a:srgbClr val="000000"/>
              </a:solidFill>
              <a:effectLst/>
              <a:uLnTx/>
              <a:uFillTx/>
              <a:latin typeface="+mn-lt"/>
              <a:ea typeface="+mn-ea"/>
              <a:cs typeface="+mn-cs"/>
            </a:endParaRPr>
          </a:p>
          <a:p>
            <a:pPr marR="0" lvl="0" algn="l" defTabSz="457200" rtl="0" eaLnBrk="1" fontAlgn="auto" latinLnBrk="0" hangingPunct="1">
              <a:lnSpc>
                <a:spcPct val="100000"/>
              </a:lnSpc>
              <a:spcBef>
                <a:spcPct val="20000"/>
              </a:spcBef>
              <a:spcAft>
                <a:spcPts val="0"/>
              </a:spcAft>
              <a:buClr>
                <a:schemeClr val="accent6"/>
              </a:buClr>
              <a:buSzTx/>
              <a:tabLst/>
              <a:defRPr/>
            </a:pPr>
            <a:endParaRPr kumimoji="0" lang="en-US" sz="2000" b="0" i="0" u="none" strike="noStrike" kern="1200" cap="none" spc="0" normalizeH="0" baseline="0" noProof="0" dirty="0" smtClean="0">
              <a:ln>
                <a:noFill/>
              </a:ln>
              <a:solidFill>
                <a:srgbClr val="000000"/>
              </a:solidFill>
              <a:effectLst/>
              <a:uLnTx/>
              <a:uFillTx/>
              <a:latin typeface="+mn-lt"/>
              <a:ea typeface="+mn-ea"/>
              <a:cs typeface="+mn-cs"/>
            </a:endParaRPr>
          </a:p>
          <a:p>
            <a:pPr marR="0" lvl="0" algn="l" defTabSz="457200" rtl="0" eaLnBrk="1" fontAlgn="auto" latinLnBrk="0" hangingPunct="1">
              <a:lnSpc>
                <a:spcPct val="100000"/>
              </a:lnSpc>
              <a:spcBef>
                <a:spcPct val="20000"/>
              </a:spcBef>
              <a:spcAft>
                <a:spcPts val="0"/>
              </a:spcAft>
              <a:buClr>
                <a:schemeClr val="accent6"/>
              </a:buClr>
              <a:buSzTx/>
              <a:tabLst/>
              <a:defRPr/>
            </a:pPr>
            <a:endParaRPr kumimoji="0" lang="en-US" sz="20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
                <a:schemeClr val="accent6"/>
              </a:buClr>
              <a:buSzTx/>
              <a:buFont typeface="Arial"/>
              <a:buNone/>
              <a:tabLst/>
              <a:defRPr/>
            </a:pPr>
            <a:endParaRPr kumimoji="0" lang="en-US" sz="2400" b="0" i="0" u="none" strike="noStrike" kern="1200" cap="none" spc="0" normalizeH="0" baseline="0" noProof="0" dirty="0" smtClean="0">
              <a:ln>
                <a:noFill/>
              </a:ln>
              <a:solidFill>
                <a:srgbClr val="834736"/>
              </a:solidFill>
              <a:effectLst/>
              <a:uLnTx/>
              <a:uFillTx/>
              <a:latin typeface="+mn-lt"/>
              <a:ea typeface="+mn-ea"/>
              <a:cs typeface="+mn-cs"/>
            </a:endParaRPr>
          </a:p>
        </p:txBody>
      </p:sp>
      <p:sp>
        <p:nvSpPr>
          <p:cNvPr id="10" name="Slide Number Placeholder 4"/>
          <p:cNvSpPr txBox="1">
            <a:spLocks/>
          </p:cNvSpPr>
          <p:nvPr/>
        </p:nvSpPr>
        <p:spPr>
          <a:xfrm>
            <a:off x="3991088" y="6250163"/>
            <a:ext cx="1161826" cy="365125"/>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DC744F1-E21E-9647-894E-1EC1FB821E89}" type="slidenum">
              <a:rPr lang="en-US" smtClean="0"/>
              <a:pPr/>
              <a:t>7</a:t>
            </a:fld>
            <a:endParaRPr lang="en-US" dirty="0"/>
          </a:p>
        </p:txBody>
      </p:sp>
      <p:sp>
        <p:nvSpPr>
          <p:cNvPr id="11" name="Content Placeholder 2"/>
          <p:cNvSpPr txBox="1">
            <a:spLocks/>
          </p:cNvSpPr>
          <p:nvPr/>
        </p:nvSpPr>
        <p:spPr>
          <a:xfrm>
            <a:off x="429542" y="1293428"/>
            <a:ext cx="8158812" cy="586172"/>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600"/>
              </a:spcAft>
              <a:buClr>
                <a:srgbClr val="0070C0"/>
              </a:buClr>
              <a:buSzPct val="100000"/>
              <a:buFont typeface="Symbol" pitchFamily="18" charset="2"/>
              <a:buNone/>
              <a:tabLst/>
              <a:defRPr/>
            </a:pPr>
            <a:endParaRPr kumimoji="0" lang="en-US" sz="18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pPr marL="230188" marR="0" lvl="0" indent="-230188" algn="l" defTabSz="914400" rtl="0" eaLnBrk="1" fontAlgn="auto" latinLnBrk="0" hangingPunct="1">
              <a:lnSpc>
                <a:spcPct val="100000"/>
              </a:lnSpc>
              <a:spcBef>
                <a:spcPct val="20000"/>
              </a:spcBef>
              <a:spcAft>
                <a:spcPts val="0"/>
              </a:spcAft>
              <a:buClr>
                <a:schemeClr val="accent1"/>
              </a:buClr>
              <a:buSzPct val="100000"/>
              <a:buFont typeface="Arial"/>
              <a:buChar char="•"/>
              <a:tabLst/>
              <a:defRPr/>
            </a:pPr>
            <a:endParaRPr kumimoji="0" lang="en-US" sz="2000" b="0" i="0" u="none" strike="noStrike" kern="1200" cap="none" spc="0" normalizeH="0" baseline="0" noProof="0" dirty="0" smtClean="0">
              <a:ln>
                <a:noFill/>
              </a:ln>
              <a:solidFill>
                <a:srgbClr val="000000"/>
              </a:solidFill>
              <a:effectLst/>
              <a:uLnTx/>
              <a:uFillTx/>
              <a:latin typeface="+mn-lt"/>
              <a:ea typeface="+mn-ea"/>
              <a:cs typeface="+mn-cs"/>
            </a:endParaRPr>
          </a:p>
          <a:p>
            <a:pPr marL="230188" marR="0" lvl="0" indent="-230188" algn="l" defTabSz="914400" rtl="0" eaLnBrk="1" fontAlgn="auto" latinLnBrk="0" hangingPunct="1">
              <a:lnSpc>
                <a:spcPct val="100000"/>
              </a:lnSpc>
              <a:spcBef>
                <a:spcPct val="20000"/>
              </a:spcBef>
              <a:spcAft>
                <a:spcPts val="0"/>
              </a:spcAft>
              <a:buClr>
                <a:schemeClr val="accent1"/>
              </a:buClr>
              <a:buSzPct val="100000"/>
              <a:buFont typeface="Arial"/>
              <a:buChar char="•"/>
              <a:tabLst/>
              <a:defRPr/>
            </a:pPr>
            <a:endParaRPr kumimoji="0" lang="en-US" sz="20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100000"/>
              <a:buFont typeface="Symbol" pitchFamily="18" charset="2"/>
              <a:buChar char=""/>
              <a:tabLst/>
              <a:defRPr/>
            </a:pP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Date Placeholder 3"/>
          <p:cNvSpPr>
            <a:spLocks noGrp="1"/>
          </p:cNvSpPr>
          <p:nvPr>
            <p:ph type="dt" sz="half" idx="10"/>
          </p:nvPr>
        </p:nvSpPr>
        <p:spPr>
          <a:xfrm>
            <a:off x="7661429" y="6250164"/>
            <a:ext cx="1288933" cy="365125"/>
          </a:xfrm>
        </p:spPr>
        <p:txBody>
          <a:bodyPr/>
          <a:lstStyle/>
          <a:p>
            <a:r>
              <a:rPr lang="en-US" dirty="0" smtClean="0"/>
              <a:t>August 2014</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03200" y="2221833"/>
            <a:ext cx="8721725" cy="18834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8616" y="889892"/>
            <a:ext cx="8741746" cy="1100664"/>
          </a:xfrm>
        </p:spPr>
        <p:txBody>
          <a:bodyPr>
            <a:normAutofit/>
          </a:bodyPr>
          <a:lstStyle/>
          <a:p>
            <a:pPr marL="0" indent="0">
              <a:spcAft>
                <a:spcPts val="600"/>
              </a:spcAft>
              <a:buNone/>
            </a:pPr>
            <a:r>
              <a:rPr lang="en-US" sz="2000" b="1" dirty="0" smtClean="0">
                <a:solidFill>
                  <a:schemeClr val="tx1"/>
                </a:solidFill>
                <a:latin typeface="Calibri" panose="020F0502020204030204" pitchFamily="34" charset="0"/>
              </a:rPr>
              <a:t>Bond Street Theatre was founded in 1976 by a group of physically skilled, socially concerned actors dedicated to innovative theatre led by Joanna Sherman and Patrick </a:t>
            </a:r>
            <a:r>
              <a:rPr lang="en-US" sz="2000" b="1" dirty="0" err="1" smtClean="0">
                <a:solidFill>
                  <a:schemeClr val="tx1"/>
                </a:solidFill>
                <a:latin typeface="Calibri" panose="020F0502020204030204" pitchFamily="34" charset="0"/>
              </a:rPr>
              <a:t>Sciarratta</a:t>
            </a:r>
            <a:endParaRPr lang="en-US" sz="2000" b="1" dirty="0" smtClean="0">
              <a:solidFill>
                <a:schemeClr val="tx1"/>
              </a:solidFill>
              <a:latin typeface="Calibri" panose="020F0502020204030204" pitchFamily="34" charset="0"/>
            </a:endParaRPr>
          </a:p>
        </p:txBody>
      </p:sp>
      <p:sp>
        <p:nvSpPr>
          <p:cNvPr id="2" name="Title 1"/>
          <p:cNvSpPr>
            <a:spLocks noGrp="1"/>
          </p:cNvSpPr>
          <p:nvPr>
            <p:ph type="title"/>
          </p:nvPr>
        </p:nvSpPr>
        <p:spPr>
          <a:xfrm>
            <a:off x="457200" y="9842"/>
            <a:ext cx="8686800" cy="1055478"/>
          </a:xfrm>
        </p:spPr>
        <p:txBody>
          <a:bodyPr>
            <a:normAutofit/>
          </a:bodyPr>
          <a:lstStyle/>
          <a:p>
            <a:pPr algn="l"/>
            <a:r>
              <a:rPr lang="en-US" sz="4000" b="1" dirty="0" smtClean="0">
                <a:solidFill>
                  <a:srgbClr val="794400"/>
                </a:solidFill>
                <a:effectLst>
                  <a:outerShdw blurRad="38100" dist="38100" dir="2700000" algn="tl">
                    <a:srgbClr val="000000">
                      <a:alpha val="43137"/>
                    </a:srgbClr>
                  </a:outerShdw>
                </a:effectLst>
                <a:latin typeface="Calibri" panose="020F0502020204030204" pitchFamily="34" charset="0"/>
              </a:rPr>
              <a:t>About the Organization</a:t>
            </a:r>
            <a:endParaRPr lang="en-US" sz="4000" b="1" dirty="0">
              <a:solidFill>
                <a:srgbClr val="794400"/>
              </a:solidFill>
              <a:effectLst>
                <a:outerShdw blurRad="38100" dist="38100" dir="2700000" algn="tl">
                  <a:srgbClr val="000000">
                    <a:alpha val="43137"/>
                  </a:srgbClr>
                </a:outerShdw>
              </a:effectLst>
              <a:latin typeface="Calibri" panose="020F0502020204030204" pitchFamily="34" charset="0"/>
            </a:endParaRPr>
          </a:p>
        </p:txBody>
      </p:sp>
      <p:sp>
        <p:nvSpPr>
          <p:cNvPr id="10" name="Content Placeholder 2"/>
          <p:cNvSpPr txBox="1">
            <a:spLocks/>
          </p:cNvSpPr>
          <p:nvPr/>
        </p:nvSpPr>
        <p:spPr>
          <a:xfrm>
            <a:off x="4975934" y="4228740"/>
            <a:ext cx="3826933" cy="2021423"/>
          </a:xfrm>
          <a:prstGeom prst="rect">
            <a:avLst/>
          </a:prstGeom>
        </p:spPr>
        <p:txBody>
          <a:bodyPr vert="horz" lIns="91440" tIns="45720" rIns="91440" bIns="45720" rtlCol="0">
            <a:noAutofit/>
          </a:bodyPr>
          <a:lstStyle/>
          <a:p>
            <a:pPr marL="228600" marR="0" lvl="0" indent="-228600" algn="l" defTabSz="457200" rtl="0" eaLnBrk="1" fontAlgn="auto" latinLnBrk="0" hangingPunct="1">
              <a:lnSpc>
                <a:spcPct val="100000"/>
              </a:lnSpc>
              <a:spcBef>
                <a:spcPct val="20000"/>
              </a:spcBef>
              <a:spcAft>
                <a:spcPts val="600"/>
              </a:spcAft>
              <a:buClr>
                <a:srgbClr val="0070C0"/>
              </a:buClr>
              <a:buSzTx/>
              <a:buFont typeface="Arial"/>
              <a:buChar char="•"/>
              <a:tabLst/>
              <a:defRP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p:txBody>
      </p:sp>
      <p:sp>
        <p:nvSpPr>
          <p:cNvPr id="13" name="Content Placeholder 2"/>
          <p:cNvSpPr txBox="1">
            <a:spLocks/>
          </p:cNvSpPr>
          <p:nvPr/>
        </p:nvSpPr>
        <p:spPr>
          <a:xfrm>
            <a:off x="254000" y="2065285"/>
            <a:ext cx="6311901" cy="4311878"/>
          </a:xfrm>
          <a:prstGeom prst="rect">
            <a:avLst/>
          </a:prstGeom>
        </p:spPr>
        <p:txBody>
          <a:bodyPr vert="horz" lIns="91440" tIns="45720" rIns="91440" bIns="45720" rtlCol="0">
            <a:noAutofit/>
          </a:bodyPr>
          <a:lstStyle/>
          <a:p>
            <a:pPr marL="285750" lvl="0" indent="-285750">
              <a:spcBef>
                <a:spcPct val="20000"/>
              </a:spcBef>
              <a:spcAft>
                <a:spcPts val="600"/>
              </a:spcAft>
              <a:buClr>
                <a:srgbClr val="0070C0"/>
              </a:buClr>
              <a:buFont typeface="Arial" panose="020B0604020202020204" pitchFamily="34" charset="0"/>
              <a:buChar char="•"/>
              <a:defRPr/>
            </a:pPr>
            <a:r>
              <a:rPr lang="en-US" sz="1700" dirty="0" smtClean="0">
                <a:solidFill>
                  <a:srgbClr val="000000"/>
                </a:solidFill>
                <a:latin typeface="Calibri" panose="020F0502020204030204" pitchFamily="34" charset="0"/>
              </a:rPr>
              <a:t>Trained extensively in the physical and gestural arts of many traditions to develop a theatrical language that communicates across cultural borders</a:t>
            </a:r>
          </a:p>
          <a:p>
            <a:pPr marL="285750" lvl="0" indent="-285750">
              <a:spcBef>
                <a:spcPct val="20000"/>
              </a:spcBef>
              <a:spcAft>
                <a:spcPts val="600"/>
              </a:spcAft>
              <a:buClr>
                <a:srgbClr val="0070C0"/>
              </a:buClr>
              <a:buFont typeface="Arial" panose="020B0604020202020204" pitchFamily="34" charset="0"/>
              <a:buChar char="•"/>
              <a:defRPr/>
            </a:pPr>
            <a:r>
              <a:rPr lang="en-US" sz="1700" dirty="0" smtClean="0">
                <a:solidFill>
                  <a:srgbClr val="000000"/>
                </a:solidFill>
                <a:latin typeface="Calibri" panose="020F0502020204030204" pitchFamily="34" charset="0"/>
              </a:rPr>
              <a:t>Complements striking theatrical forms like acrobatics, masks, stilts, etc. with gestures, rituals, symbols puppetry, music, and performance styles from many cultures</a:t>
            </a:r>
          </a:p>
          <a:p>
            <a:pPr marL="285750" lvl="0" indent="-285750">
              <a:spcBef>
                <a:spcPct val="20000"/>
              </a:spcBef>
              <a:spcAft>
                <a:spcPts val="600"/>
              </a:spcAft>
              <a:buClr>
                <a:srgbClr val="0070C0"/>
              </a:buClr>
              <a:buFont typeface="Arial" panose="020B0604020202020204" pitchFamily="34" charset="0"/>
              <a:buChar char="•"/>
              <a:defRPr/>
            </a:pPr>
            <a:r>
              <a:rPr lang="en-US" sz="1700" dirty="0" smtClean="0">
                <a:solidFill>
                  <a:srgbClr val="000000"/>
                </a:solidFill>
                <a:latin typeface="Calibri" panose="020F0502020204030204" pitchFamily="34" charset="0"/>
              </a:rPr>
              <a:t>Today works internationally in collaboration with local theatre arts groups and initiating community-based arts projects</a:t>
            </a:r>
          </a:p>
          <a:p>
            <a:pPr marL="285750" lvl="0" indent="-285750">
              <a:spcBef>
                <a:spcPct val="20000"/>
              </a:spcBef>
              <a:spcAft>
                <a:spcPts val="600"/>
              </a:spcAft>
              <a:buClr>
                <a:srgbClr val="0070C0"/>
              </a:buClr>
              <a:buFont typeface="Arial" panose="020B0604020202020204" pitchFamily="34" charset="0"/>
              <a:buChar char="•"/>
              <a:defRPr/>
            </a:pPr>
            <a:r>
              <a:rPr lang="en-US" sz="1700" dirty="0" smtClean="0">
                <a:solidFill>
                  <a:srgbClr val="000000"/>
                </a:solidFill>
                <a:latin typeface="Calibri" panose="020F0502020204030204" pitchFamily="34" charset="0"/>
              </a:rPr>
              <a:t>Committed to peace and projects for education healing and empowerment in critical areas.</a:t>
            </a:r>
          </a:p>
          <a:p>
            <a:pPr marL="285750" lvl="0" indent="-285750">
              <a:spcBef>
                <a:spcPct val="20000"/>
              </a:spcBef>
              <a:spcAft>
                <a:spcPts val="600"/>
              </a:spcAft>
              <a:buClr>
                <a:srgbClr val="0070C0"/>
              </a:buClr>
              <a:buFont typeface="Arial" panose="020B0604020202020204" pitchFamily="34" charset="0"/>
              <a:buChar char="•"/>
              <a:defRPr/>
            </a:pPr>
            <a:r>
              <a:rPr lang="en-US" sz="1700" dirty="0" smtClean="0">
                <a:solidFill>
                  <a:srgbClr val="000000"/>
                </a:solidFill>
                <a:latin typeface="Calibri" panose="020F0502020204030204" pitchFamily="34" charset="0"/>
              </a:rPr>
              <a:t>Ensures sustainability by training local trainers in these techniques</a:t>
            </a:r>
          </a:p>
          <a:p>
            <a:pPr marL="285750" lvl="0" indent="-285750">
              <a:spcBef>
                <a:spcPct val="20000"/>
              </a:spcBef>
              <a:spcAft>
                <a:spcPts val="600"/>
              </a:spcAft>
              <a:buClr>
                <a:srgbClr val="0070C0"/>
              </a:buClr>
              <a:buFont typeface="Arial" panose="020B0604020202020204" pitchFamily="34" charset="0"/>
              <a:buChar char="•"/>
              <a:defRPr/>
            </a:pPr>
            <a:endParaRPr lang="en-US" sz="1700" dirty="0" smtClean="0">
              <a:solidFill>
                <a:srgbClr val="000000"/>
              </a:solidFill>
              <a:latin typeface="Calibri" panose="020F0502020204030204" pitchFamily="34" charset="0"/>
            </a:endParaRPr>
          </a:p>
          <a:p>
            <a:pPr marL="285750" lvl="0" indent="-285750">
              <a:spcBef>
                <a:spcPct val="20000"/>
              </a:spcBef>
              <a:spcAft>
                <a:spcPts val="600"/>
              </a:spcAft>
              <a:buClr>
                <a:srgbClr val="0070C0"/>
              </a:buClr>
              <a:buFont typeface="Arial" panose="020B0604020202020204" pitchFamily="34" charset="0"/>
              <a:buChar char="•"/>
              <a:defRPr/>
            </a:pPr>
            <a:endParaRPr lang="en-US" sz="1700" dirty="0" smtClean="0">
              <a:solidFill>
                <a:srgbClr val="000000"/>
              </a:solidFill>
              <a:latin typeface="Calibri" panose="020F0502020204030204" pitchFamily="34" charset="0"/>
            </a:endParaRPr>
          </a:p>
          <a:p>
            <a:pPr marL="285750" lvl="0" indent="-285750">
              <a:spcBef>
                <a:spcPct val="20000"/>
              </a:spcBef>
              <a:spcAft>
                <a:spcPts val="600"/>
              </a:spcAft>
              <a:buClr>
                <a:srgbClr val="0070C0"/>
              </a:buClr>
              <a:buFont typeface="Arial" panose="020B0604020202020204" pitchFamily="34" charset="0"/>
              <a:buChar char="•"/>
              <a:defRPr/>
            </a:pPr>
            <a:endParaRPr lang="en-US" dirty="0" smtClean="0">
              <a:solidFill>
                <a:srgbClr val="000000"/>
              </a:solidFill>
              <a:latin typeface="Calibri" panose="020F0502020204030204" pitchFamily="34" charset="0"/>
            </a:endParaRPr>
          </a:p>
          <a:p>
            <a:pPr marL="285750" lvl="0" indent="-285750">
              <a:spcBef>
                <a:spcPct val="20000"/>
              </a:spcBef>
              <a:spcAft>
                <a:spcPts val="600"/>
              </a:spcAft>
              <a:buClr>
                <a:srgbClr val="0070C0"/>
              </a:buClr>
              <a:buFont typeface="Arial" panose="020B0604020202020204" pitchFamily="34" charset="0"/>
              <a:buChar char="•"/>
              <a:defRPr/>
            </a:pPr>
            <a:endParaRPr lang="en-US" dirty="0" smtClean="0">
              <a:solidFill>
                <a:srgbClr val="000000"/>
              </a:solidFill>
              <a:latin typeface="Calibri" panose="020F0502020204030204" pitchFamily="34" charset="0"/>
            </a:endParaRPr>
          </a:p>
          <a:p>
            <a:pPr marL="285750" lvl="0" indent="-285750">
              <a:spcBef>
                <a:spcPct val="20000"/>
              </a:spcBef>
              <a:spcAft>
                <a:spcPts val="600"/>
              </a:spcAft>
              <a:buClr>
                <a:srgbClr val="0070C0"/>
              </a:buClr>
              <a:buFont typeface="Arial" panose="020B0604020202020204" pitchFamily="34" charset="0"/>
              <a:buChar char="•"/>
              <a:defRPr/>
            </a:pPr>
            <a:endParaRPr kumimoji="0" lang="en-US" sz="1600" b="0" i="0" u="none" strike="noStrike" kern="1200" cap="none" spc="0" normalizeH="0" baseline="0" noProof="0" dirty="0" smtClean="0">
              <a:ln>
                <a:noFill/>
              </a:ln>
              <a:solidFill>
                <a:srgbClr val="000000"/>
              </a:solidFill>
              <a:effectLst/>
              <a:uLnTx/>
              <a:uFillTx/>
              <a:latin typeface="+mn-lt"/>
              <a:ea typeface="+mn-ea"/>
              <a:cs typeface="+mn-cs"/>
            </a:endParaRPr>
          </a:p>
        </p:txBody>
      </p:sp>
      <p:sp>
        <p:nvSpPr>
          <p:cNvPr id="14" name="Slide Number Placeholder 13"/>
          <p:cNvSpPr>
            <a:spLocks noGrp="1"/>
          </p:cNvSpPr>
          <p:nvPr>
            <p:ph type="sldNum" sz="quarter" idx="12"/>
          </p:nvPr>
        </p:nvSpPr>
        <p:spPr/>
        <p:txBody>
          <a:bodyPr/>
          <a:lstStyle/>
          <a:p>
            <a:fld id="{ADC744F1-E21E-9647-894E-1EC1FB821E89}" type="slidenum">
              <a:rPr lang="en-US" smtClean="0"/>
              <a:pPr/>
              <a:t>8</a:t>
            </a:fld>
            <a:endParaRPr lang="en-US" dirty="0"/>
          </a:p>
        </p:txBody>
      </p:sp>
      <p:sp>
        <p:nvSpPr>
          <p:cNvPr id="9" name="Date Placeholder 3"/>
          <p:cNvSpPr>
            <a:spLocks noGrp="1"/>
          </p:cNvSpPr>
          <p:nvPr>
            <p:ph type="dt" sz="half" idx="10"/>
          </p:nvPr>
        </p:nvSpPr>
        <p:spPr>
          <a:xfrm>
            <a:off x="7661429" y="6250164"/>
            <a:ext cx="1288933" cy="365125"/>
          </a:xfrm>
        </p:spPr>
        <p:txBody>
          <a:bodyPr/>
          <a:lstStyle/>
          <a:p>
            <a:r>
              <a:rPr lang="en-US" dirty="0" smtClean="0"/>
              <a:t>August 2014</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75296" y="2274835"/>
            <a:ext cx="2236966" cy="35045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94633" y="916956"/>
            <a:ext cx="8655729" cy="987301"/>
          </a:xfrm>
          <a:prstGeom prst="rect">
            <a:avLst/>
          </a:prstGeom>
        </p:spPr>
        <p:txBody>
          <a:bodyPr vert="horz" lIns="91440" tIns="45720" rIns="91440" bIns="45720" rtlCol="0">
            <a:normAutofit/>
          </a:bodyPr>
          <a:lstStyle/>
          <a:p>
            <a:pPr lvl="0" defTabSz="914400">
              <a:spcBef>
                <a:spcPct val="20000"/>
              </a:spcBef>
              <a:buClr>
                <a:schemeClr val="accent1"/>
              </a:buClr>
              <a:buSzPct val="100000"/>
              <a:defRPr/>
            </a:pPr>
            <a:r>
              <a:rPr kumimoji="0" lang="en-US" sz="1800" b="1" i="0" u="none" strike="noStrike" kern="1200" cap="none" spc="0" normalizeH="0" baseline="0" noProof="0" dirty="0" smtClean="0">
                <a:ln>
                  <a:noFill/>
                </a:ln>
                <a:solidFill>
                  <a:srgbClr val="000090"/>
                </a:solidFill>
                <a:effectLst/>
                <a:uLnTx/>
                <a:uFillTx/>
                <a:latin typeface="Calibri" panose="020F0502020204030204" pitchFamily="34" charset="0"/>
                <a:ea typeface="+mn-ea"/>
                <a:cs typeface="+mn-cs"/>
              </a:rPr>
              <a:t>Afghanistan  is a mountainous</a:t>
            </a:r>
            <a:r>
              <a:rPr kumimoji="0" lang="en-US" sz="1800" b="1" i="0" u="none" strike="noStrike" kern="1200" cap="none" spc="0" normalizeH="0" noProof="0" dirty="0" smtClean="0">
                <a:ln>
                  <a:noFill/>
                </a:ln>
                <a:solidFill>
                  <a:srgbClr val="000090"/>
                </a:solidFill>
                <a:effectLst/>
                <a:uLnTx/>
                <a:uFillTx/>
                <a:latin typeface="Calibri" panose="020F0502020204030204" pitchFamily="34" charset="0"/>
                <a:ea typeface="+mn-ea"/>
                <a:cs typeface="+mn-cs"/>
              </a:rPr>
              <a:t> land-locked country in central Asia known formally as the Islamic Republic of Afghanistan with a history and culture that goes back 5,000 years</a:t>
            </a:r>
            <a:endParaRPr kumimoji="0" lang="en-US" sz="1800" b="1" i="0" u="none" strike="noStrike" kern="1200" cap="none" spc="0" normalizeH="0" baseline="0" noProof="0" dirty="0">
              <a:ln>
                <a:noFill/>
              </a:ln>
              <a:solidFill>
                <a:srgbClr val="000090"/>
              </a:solidFill>
              <a:effectLst/>
              <a:uLnTx/>
              <a:uFillTx/>
              <a:latin typeface="Calibri" panose="020F0502020204030204" pitchFamily="34" charset="0"/>
              <a:ea typeface="+mn-ea"/>
              <a:cs typeface="+mn-cs"/>
            </a:endParaRPr>
          </a:p>
        </p:txBody>
      </p:sp>
      <p:sp>
        <p:nvSpPr>
          <p:cNvPr id="8" name="Title 1"/>
          <p:cNvSpPr>
            <a:spLocks noGrp="1"/>
          </p:cNvSpPr>
          <p:nvPr>
            <p:ph type="title"/>
          </p:nvPr>
        </p:nvSpPr>
        <p:spPr>
          <a:xfrm>
            <a:off x="457200" y="9842"/>
            <a:ext cx="8686800" cy="1028845"/>
          </a:xfrm>
        </p:spPr>
        <p:txBody>
          <a:bodyPr>
            <a:normAutofit/>
          </a:bodyPr>
          <a:lstStyle/>
          <a:p>
            <a:pPr algn="l"/>
            <a:r>
              <a:rPr lang="en-US" sz="4000" b="1" dirty="0" smtClean="0">
                <a:solidFill>
                  <a:srgbClr val="794400"/>
                </a:solidFill>
                <a:effectLst>
                  <a:outerShdw blurRad="38100" dist="38100" dir="2700000" algn="tl">
                    <a:srgbClr val="000000">
                      <a:alpha val="43137"/>
                    </a:srgbClr>
                  </a:outerShdw>
                </a:effectLst>
                <a:latin typeface="Calibri" panose="020F0502020204030204" pitchFamily="34" charset="0"/>
              </a:rPr>
              <a:t>Where they Work</a:t>
            </a:r>
            <a:endParaRPr lang="en-US" sz="4000" b="1" dirty="0">
              <a:solidFill>
                <a:srgbClr val="794400"/>
              </a:solidFill>
              <a:effectLst>
                <a:outerShdw blurRad="38100" dist="38100" dir="2700000" algn="tl">
                  <a:srgbClr val="000000">
                    <a:alpha val="43137"/>
                  </a:srgbClr>
                </a:outerShdw>
              </a:effectLst>
              <a:latin typeface="Calibri" panose="020F0502020204030204" pitchFamily="34" charset="0"/>
            </a:endParaRPr>
          </a:p>
        </p:txBody>
      </p:sp>
      <p:sp>
        <p:nvSpPr>
          <p:cNvPr id="12" name="Content Placeholder 2"/>
          <p:cNvSpPr txBox="1">
            <a:spLocks/>
          </p:cNvSpPr>
          <p:nvPr/>
        </p:nvSpPr>
        <p:spPr>
          <a:xfrm>
            <a:off x="205733" y="2465895"/>
            <a:ext cx="4330257" cy="2934779"/>
          </a:xfrm>
          <a:prstGeom prst="rect">
            <a:avLst/>
          </a:prstGeom>
        </p:spPr>
        <p:txBody>
          <a:bodyPr vert="horz" lIns="91440" tIns="45720" rIns="91440" bIns="45720" rtlCol="0">
            <a:normAutofit/>
          </a:bodyPr>
          <a:lstStyle/>
          <a:p>
            <a:pPr marL="284163" marR="0" lvl="1" indent="-173038" algn="l" defTabSz="457200" rtl="0" eaLnBrk="1" fontAlgn="auto" latinLnBrk="0" hangingPunct="1">
              <a:lnSpc>
                <a:spcPct val="100000"/>
              </a:lnSpc>
              <a:spcBef>
                <a:spcPts val="1032"/>
              </a:spcBef>
              <a:spcAft>
                <a:spcPts val="600"/>
              </a:spcAft>
              <a:buClr>
                <a:srgbClr val="0070C0"/>
              </a:buClr>
              <a:buSzTx/>
              <a:buFont typeface="Arial"/>
              <a:buChar char="•"/>
              <a:tabLst/>
              <a:defRPr/>
            </a:pPr>
            <a:r>
              <a:rPr lang="en-US" dirty="0" smtClean="0">
                <a:latin typeface="Calibri" panose="020F0502020204030204" pitchFamily="34" charset="0"/>
              </a:rPr>
              <a:t>Theater and all of the arts were decimated by eight years of strict Taliban law.  Most children under 10 haven’t seen a performance of any kind</a:t>
            </a:r>
          </a:p>
          <a:p>
            <a:pPr marL="284163" marR="0" lvl="1" indent="-173038" algn="l" defTabSz="457200" rtl="0" eaLnBrk="1" fontAlgn="auto" latinLnBrk="0" hangingPunct="1">
              <a:lnSpc>
                <a:spcPct val="100000"/>
              </a:lnSpc>
              <a:spcBef>
                <a:spcPts val="1032"/>
              </a:spcBef>
              <a:spcAft>
                <a:spcPts val="600"/>
              </a:spcAft>
              <a:buClr>
                <a:srgbClr val="0070C0"/>
              </a:buClr>
              <a:buSzTx/>
              <a:buFont typeface="Arial"/>
              <a:buChar char="•"/>
              <a:tabLst/>
              <a:defRPr/>
            </a:pPr>
            <a:r>
              <a:rPr lang="en-US" dirty="0" smtClean="0">
                <a:latin typeface="Calibri" panose="020F0502020204030204" pitchFamily="34" charset="0"/>
              </a:rPr>
              <a:t>Excessive violence and instability has created a population with disrupted coping skills, compounded by inconsistent schooling, work, recreation and voice in civic affairs</a:t>
            </a:r>
          </a:p>
          <a:p>
            <a:pPr marL="284163" marR="0" lvl="1" indent="-173038" algn="l" defTabSz="457200" rtl="0" eaLnBrk="1" fontAlgn="auto" latinLnBrk="0" hangingPunct="1">
              <a:lnSpc>
                <a:spcPct val="100000"/>
              </a:lnSpc>
              <a:spcBef>
                <a:spcPts val="1032"/>
              </a:spcBef>
              <a:spcAft>
                <a:spcPts val="600"/>
              </a:spcAft>
              <a:buClr>
                <a:srgbClr val="0070C0"/>
              </a:buClr>
              <a:buSzTx/>
              <a:tabLst/>
              <a:defRPr/>
            </a:pPr>
            <a:endParaRPr lang="en-US" dirty="0" smtClean="0">
              <a:latin typeface="Calibri" panose="020F0502020204030204" pitchFamily="34" charset="0"/>
            </a:endParaRPr>
          </a:p>
          <a:p>
            <a:pPr marL="284163" marR="0" lvl="1" indent="-173038" algn="l" defTabSz="457200" rtl="0" eaLnBrk="1" fontAlgn="auto" latinLnBrk="0" hangingPunct="1">
              <a:lnSpc>
                <a:spcPct val="100000"/>
              </a:lnSpc>
              <a:spcBef>
                <a:spcPts val="1032"/>
              </a:spcBef>
              <a:spcAft>
                <a:spcPts val="600"/>
              </a:spcAft>
              <a:buClr>
                <a:srgbClr val="0070C0"/>
              </a:buClr>
              <a:buSzTx/>
              <a:buFont typeface="Arial"/>
              <a:buChar char="•"/>
              <a:tabLst/>
              <a:defRPr/>
            </a:pPr>
            <a:endParaRPr lang="en-US" dirty="0" smtClean="0">
              <a:latin typeface="Calibri" panose="020F0502020204030204" pitchFamily="34" charset="0"/>
            </a:endParaRPr>
          </a:p>
          <a:p>
            <a:pPr marL="284163" lvl="1" indent="-173038">
              <a:spcBef>
                <a:spcPts val="1032"/>
              </a:spcBef>
              <a:spcAft>
                <a:spcPts val="600"/>
              </a:spcAft>
              <a:buClr>
                <a:srgbClr val="0070C0"/>
              </a:buClr>
              <a:buFont typeface="Arial"/>
              <a:buChar char="•"/>
              <a:defRPr/>
            </a:pPr>
            <a:endParaRPr lang="en-US" dirty="0" smtClean="0">
              <a:latin typeface="Calibri" panose="020F0502020204030204" pitchFamily="34" charset="0"/>
            </a:endParaRPr>
          </a:p>
          <a:p>
            <a:pPr marL="284163" marR="0" lvl="1" indent="-173038" algn="l" defTabSz="457200" rtl="0" eaLnBrk="1" fontAlgn="auto" latinLnBrk="0" hangingPunct="1">
              <a:lnSpc>
                <a:spcPct val="100000"/>
              </a:lnSpc>
              <a:spcBef>
                <a:spcPts val="1032"/>
              </a:spcBef>
              <a:spcAft>
                <a:spcPts val="600"/>
              </a:spcAft>
              <a:buClr>
                <a:srgbClr val="0070C0"/>
              </a:buClr>
              <a:buSzTx/>
              <a:buFont typeface="Arial"/>
              <a:buChar char="•"/>
              <a:tabLst/>
              <a:defRPr/>
            </a:pPr>
            <a:endParaRPr lang="en-US" dirty="0" smtClean="0">
              <a:latin typeface="Calibri" panose="020F0502020204030204" pitchFamily="34" charset="0"/>
            </a:endParaRPr>
          </a:p>
        </p:txBody>
      </p:sp>
      <p:sp>
        <p:nvSpPr>
          <p:cNvPr id="10" name="Slide Number Placeholder 9"/>
          <p:cNvSpPr>
            <a:spLocks noGrp="1"/>
          </p:cNvSpPr>
          <p:nvPr>
            <p:ph type="sldNum" sz="quarter" idx="12"/>
          </p:nvPr>
        </p:nvSpPr>
        <p:spPr/>
        <p:txBody>
          <a:bodyPr/>
          <a:lstStyle/>
          <a:p>
            <a:fld id="{ADC744F1-E21E-9647-894E-1EC1FB821E89}" type="slidenum">
              <a:rPr lang="en-US" smtClean="0"/>
              <a:pPr/>
              <a:t>9</a:t>
            </a:fld>
            <a:endParaRPr lang="en-US"/>
          </a:p>
        </p:txBody>
      </p:sp>
      <p:sp>
        <p:nvSpPr>
          <p:cNvPr id="13" name="TextBox 12"/>
          <p:cNvSpPr txBox="1"/>
          <p:nvPr/>
        </p:nvSpPr>
        <p:spPr>
          <a:xfrm>
            <a:off x="228600" y="5666452"/>
            <a:ext cx="8712808" cy="615553"/>
          </a:xfrm>
          <a:prstGeom prst="rect">
            <a:avLst/>
          </a:prstGeom>
          <a:noFill/>
        </p:spPr>
        <p:txBody>
          <a:bodyPr wrap="square" rtlCol="0">
            <a:spAutoFit/>
          </a:bodyPr>
          <a:lstStyle/>
          <a:p>
            <a:r>
              <a:rPr lang="en-US" sz="1700" i="1" dirty="0" smtClean="0">
                <a:solidFill>
                  <a:srgbClr val="000090"/>
                </a:solidFill>
              </a:rPr>
              <a:t>“Children under the age of 10 probably haven’t seen a performance of any kind, nor a painting, nor seen a dance.” </a:t>
            </a:r>
            <a:r>
              <a:rPr lang="en-US" sz="1700" dirty="0" smtClean="0">
                <a:solidFill>
                  <a:srgbClr val="000090"/>
                </a:solidFill>
              </a:rPr>
              <a:t>Joanna  Sherman, Founder, Bond Street Theatre</a:t>
            </a:r>
            <a:endParaRPr lang="en-US" sz="1700" dirty="0">
              <a:solidFill>
                <a:srgbClr val="000090"/>
              </a:solidFill>
            </a:endParaRPr>
          </a:p>
        </p:txBody>
      </p:sp>
      <p:sp>
        <p:nvSpPr>
          <p:cNvPr id="14" name="Date Placeholder 3"/>
          <p:cNvSpPr>
            <a:spLocks noGrp="1"/>
          </p:cNvSpPr>
          <p:nvPr>
            <p:ph type="dt" sz="half" idx="10"/>
          </p:nvPr>
        </p:nvSpPr>
        <p:spPr>
          <a:xfrm>
            <a:off x="7661429" y="6250164"/>
            <a:ext cx="1288933" cy="365125"/>
          </a:xfrm>
        </p:spPr>
        <p:txBody>
          <a:bodyPr/>
          <a:lstStyle/>
          <a:p>
            <a:r>
              <a:rPr lang="en-US" dirty="0" smtClean="0"/>
              <a:t>August 2014</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741359" y="2292736"/>
            <a:ext cx="3809524" cy="309841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11035</TotalTime>
  <Words>1257</Words>
  <Application>Microsoft Macintosh PowerPoint</Application>
  <PresentationFormat>On-screen Show (4:3)</PresentationFormat>
  <Paragraphs>263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Bond Street Theatre Creative Arts Prison Program</vt:lpstr>
      <vt:lpstr>What are we supporting?</vt:lpstr>
      <vt:lpstr>Life Challenges of Women and Girls</vt:lpstr>
      <vt:lpstr>The Program</vt:lpstr>
      <vt:lpstr>Program Budget</vt:lpstr>
      <vt:lpstr>Why we Love this Program</vt:lpstr>
      <vt:lpstr>Voices of the Women</vt:lpstr>
      <vt:lpstr>About the Organization</vt:lpstr>
      <vt:lpstr>Where they Work</vt:lpstr>
      <vt:lpstr>Questions for Discussion</vt:lpstr>
    </vt:vector>
  </TitlesOfParts>
  <Company>Dining for Women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Smiles on Wings:  New Beginnings</dc:title>
  <dc:creator>Janine Baumgartner</dc:creator>
  <cp:lastModifiedBy>Laura Haight</cp:lastModifiedBy>
  <cp:revision>84</cp:revision>
  <cp:lastPrinted>2013-11-03T18:18:09Z</cp:lastPrinted>
  <dcterms:created xsi:type="dcterms:W3CDTF">2014-07-01T01:19:32Z</dcterms:created>
  <dcterms:modified xsi:type="dcterms:W3CDTF">2014-07-10T20:29:56Z</dcterms:modified>
</cp:coreProperties>
</file>