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0" r:id="rId1"/>
  </p:sldMasterIdLst>
  <p:notesMasterIdLst>
    <p:notesMasterId r:id="rId13"/>
  </p:notesMasterIdLst>
  <p:handoutMasterIdLst>
    <p:handoutMasterId r:id="rId14"/>
  </p:handoutMasterIdLst>
  <p:sldIdLst>
    <p:sldId id="256" r:id="rId2"/>
    <p:sldId id="257" r:id="rId3"/>
    <p:sldId id="276" r:id="rId4"/>
    <p:sldId id="258" r:id="rId5"/>
    <p:sldId id="266" r:id="rId6"/>
    <p:sldId id="274" r:id="rId7"/>
    <p:sldId id="261" r:id="rId8"/>
    <p:sldId id="269" r:id="rId9"/>
    <p:sldId id="267" r:id="rId10"/>
    <p:sldId id="268" r:id="rId11"/>
    <p:sldId id="263" r:id="rId1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4502"/>
    <a:srgbClr val="6F0000"/>
    <a:srgbClr val="AAC66C"/>
    <a:srgbClr val="794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94660"/>
  </p:normalViewPr>
  <p:slideViewPr>
    <p:cSldViewPr snapToGrid="0" snapToObjects="1">
      <p:cViewPr>
        <p:scale>
          <a:sx n="100" d="100"/>
          <a:sy n="100" d="100"/>
        </p:scale>
        <p:origin x="-84"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962D232-83AF-A243-94A1-D71D8813F90A}" type="datetimeFigureOut">
              <a:rPr lang="en-US" smtClean="0"/>
              <a:pPr/>
              <a:t>9/18/2014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730704D-D69F-B345-AFD0-E6F8FD8E4CB0}" type="slidenum">
              <a:rPr lang="en-US" smtClean="0"/>
              <a:pPr/>
              <a:t>‹#›</a:t>
            </a:fld>
            <a:endParaRPr lang="en-US"/>
          </a:p>
        </p:txBody>
      </p:sp>
    </p:spTree>
    <p:extLst>
      <p:ext uri="{BB962C8B-B14F-4D97-AF65-F5344CB8AC3E}">
        <p14:creationId xmlns:p14="http://schemas.microsoft.com/office/powerpoint/2010/main" val="36848470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3700265-EC90-AB49-8D5A-8DAC554CC593}" type="datetimeFigureOut">
              <a:rPr lang="en-US" smtClean="0"/>
              <a:pPr/>
              <a:t>9/18/2014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FF4A97A-CF60-CB43-9DF9-919A84919A5C}" type="slidenum">
              <a:rPr lang="en-US" smtClean="0"/>
              <a:pPr/>
              <a:t>‹#›</a:t>
            </a:fld>
            <a:endParaRPr lang="en-US"/>
          </a:p>
        </p:txBody>
      </p:sp>
    </p:spTree>
    <p:extLst>
      <p:ext uri="{BB962C8B-B14F-4D97-AF65-F5344CB8AC3E}">
        <p14:creationId xmlns:p14="http://schemas.microsoft.com/office/powerpoint/2010/main" val="13235966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A97A-CF60-CB43-9DF9-919A84919A5C}" type="slidenum">
              <a:rPr lang="en-US" smtClean="0"/>
              <a:pPr/>
              <a:t>1</a:t>
            </a:fld>
            <a:endParaRPr lang="en-US"/>
          </a:p>
        </p:txBody>
      </p:sp>
    </p:spTree>
    <p:extLst>
      <p:ext uri="{BB962C8B-B14F-4D97-AF65-F5344CB8AC3E}">
        <p14:creationId xmlns:p14="http://schemas.microsoft.com/office/powerpoint/2010/main" val="116057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November 2014</a:t>
            </a:r>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2014</a:t>
            </a:r>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November 2014</a:t>
            </a:r>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2014</a:t>
            </a:r>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November 2014</a:t>
            </a:r>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smtClean="0"/>
              <a:t>November 2014</a:t>
            </a:r>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November 2014</a:t>
            </a:r>
            <a:endParaRPr lang="en-US"/>
          </a:p>
        </p:txBody>
      </p:sp>
      <p:sp>
        <p:nvSpPr>
          <p:cNvPr id="8" name="Footer Placeholder 7"/>
          <p:cNvSpPr>
            <a:spLocks noGrp="1"/>
          </p:cNvSpPr>
          <p:nvPr>
            <p:ph type="ftr" sz="quarter" idx="11"/>
          </p:nvPr>
        </p:nvSpPr>
        <p:spPr>
          <a:xfrm>
            <a:off x="193638" y="6250164"/>
            <a:ext cx="3786691"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November 2014</a:t>
            </a:r>
            <a:endParaRPr lang="en-US"/>
          </a:p>
        </p:txBody>
      </p:sp>
      <p:sp>
        <p:nvSpPr>
          <p:cNvPr id="4" name="Footer Placeholder 3"/>
          <p:cNvSpPr>
            <a:spLocks noGrp="1"/>
          </p:cNvSpPr>
          <p:nvPr>
            <p:ph type="ftr" sz="quarter" idx="11"/>
          </p:nvPr>
        </p:nvSpPr>
        <p:spPr>
          <a:xfrm>
            <a:off x="193638" y="6250164"/>
            <a:ext cx="378669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r>
              <a:rPr lang="en-US" smtClean="0"/>
              <a:t>November 2014</a:t>
            </a:r>
            <a:endParaRPr lang="en-US"/>
          </a:p>
        </p:txBody>
      </p:sp>
      <p:sp>
        <p:nvSpPr>
          <p:cNvPr id="3" name="Footer Placeholder 2"/>
          <p:cNvSpPr>
            <a:spLocks noGrp="1"/>
          </p:cNvSpPr>
          <p:nvPr>
            <p:ph type="ftr" sz="quarter" idx="11"/>
          </p:nvPr>
        </p:nvSpPr>
        <p:spPr>
          <a:xfrm>
            <a:off x="193638" y="6250164"/>
            <a:ext cx="3786691"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DC744F1-E21E-9647-894E-1EC1FB821E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November 2014</a:t>
            </a:r>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November 2014</a:t>
            </a:r>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r>
              <a:rPr lang="en-US" smtClean="0"/>
              <a:t>November 2014</a:t>
            </a:r>
            <a:endParaRPr lang="en-US" dirty="0"/>
          </a:p>
        </p:txBody>
      </p:sp>
      <p:sp>
        <p:nvSpPr>
          <p:cNvPr id="6" name="Slide Number Placeholder 5"/>
          <p:cNvSpPr>
            <a:spLocks noGrp="1"/>
          </p:cNvSpPr>
          <p:nvPr>
            <p:ph type="sldNum" sz="quarter" idx="4"/>
          </p:nvPr>
        </p:nvSpPr>
        <p:spPr>
          <a:xfrm>
            <a:off x="4001846"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9360A2C4-E252-5E41-9BF8-6E404A6BE248}"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txBox="1">
            <a:spLocks/>
          </p:cNvSpPr>
          <p:nvPr userDrawn="1"/>
        </p:nvSpPr>
        <p:spPr>
          <a:xfrm>
            <a:off x="872067" y="6250164"/>
            <a:ext cx="3129779" cy="365125"/>
          </a:xfrm>
          <a:prstGeom prst="rect">
            <a:avLst/>
          </a:prstGeom>
        </p:spPr>
        <p:txBody>
          <a:bodyPr vert="horz" lIns="91440" tIns="45720" rIns="91440" bIns="45720" rtlCol="0" anchor="ctr"/>
          <a:lstStyle>
            <a:lvl1pPr algn="r">
              <a:defRPr sz="1000">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hf hdr="0" ftr="0"/>
  <p:txStyles>
    <p:titleStyle>
      <a:lvl1pPr algn="ctr" defTabSz="914400" rtl="0" eaLnBrk="1" latinLnBrk="0" hangingPunct="1">
        <a:spcBef>
          <a:spcPct val="0"/>
        </a:spcBef>
        <a:buNone/>
        <a:defRPr sz="2000" b="1" kern="1200">
          <a:solidFill>
            <a:srgbClr val="FFFFFF"/>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Calibri"/>
          <a:ea typeface="+mn-ea"/>
          <a:cs typeface="Calibri"/>
        </a:defRPr>
      </a:lvl1pPr>
      <a:lvl2pPr marL="576263" indent="-27432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Calibri"/>
          <a:ea typeface="+mn-ea"/>
          <a:cs typeface="Calibri"/>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52" y="3167579"/>
            <a:ext cx="2656252" cy="1770835"/>
          </a:xfrm>
          <a:prstGeom prst="rect">
            <a:avLst/>
          </a:prstGeom>
          <a:effectLst>
            <a:outerShdw blurRad="50800" dist="38100" dir="2700000" algn="tl" rotWithShape="0">
              <a:prstClr val="black">
                <a:alpha val="40000"/>
              </a:prstClr>
            </a:outerShdw>
            <a:softEdge rad="127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104" y="549723"/>
            <a:ext cx="1828800" cy="1505712"/>
          </a:xfrm>
          <a:prstGeom prst="rect">
            <a:avLst/>
          </a:prstGeom>
          <a:effectLst>
            <a:outerShdw blurRad="50800" dist="38100" dir="2700000" algn="tl" rotWithShape="0">
              <a:prstClr val="black">
                <a:alpha val="40000"/>
              </a:prstClr>
            </a:outerShdw>
            <a:softEdge rad="12700"/>
          </a:effectLst>
        </p:spPr>
      </p:pic>
      <p:sp>
        <p:nvSpPr>
          <p:cNvPr id="2" name="Title 1"/>
          <p:cNvSpPr>
            <a:spLocks noGrp="1"/>
          </p:cNvSpPr>
          <p:nvPr>
            <p:ph type="ctrTitle"/>
          </p:nvPr>
        </p:nvSpPr>
        <p:spPr>
          <a:xfrm>
            <a:off x="4208251" y="4005779"/>
            <a:ext cx="4465849" cy="1213260"/>
          </a:xfrm>
        </p:spPr>
        <p:txBody>
          <a:bodyPr>
            <a:noAutofit/>
          </a:bodyPr>
          <a:lstStyle/>
          <a:p>
            <a:r>
              <a:rPr lang="en-US" sz="3200" b="1" dirty="0" smtClean="0">
                <a:solidFill>
                  <a:srgbClr val="7A4502"/>
                </a:solidFill>
                <a:effectLst>
                  <a:outerShdw blurRad="38100" dist="38100" dir="2700000" algn="tl">
                    <a:srgbClr val="000000">
                      <a:alpha val="43137"/>
                    </a:srgbClr>
                  </a:outerShdw>
                </a:effectLst>
                <a:latin typeface="Calibri" panose="020F0502020204030204" pitchFamily="34" charset="0"/>
              </a:rPr>
              <a:t>Gardens for Health International -</a:t>
            </a:r>
            <a:r>
              <a:rPr lang="en-US" sz="4000" b="1" dirty="0" smtClean="0">
                <a:solidFill>
                  <a:srgbClr val="7A4502"/>
                </a:solidFill>
                <a:effectLst>
                  <a:outerShdw blurRad="38100" dist="38100" dir="2700000" algn="tl">
                    <a:srgbClr val="000000">
                      <a:alpha val="43137"/>
                    </a:srgbClr>
                  </a:outerShdw>
                </a:effectLst>
                <a:latin typeface="Calibri" panose="020F0502020204030204" pitchFamily="34" charset="0"/>
              </a:rPr>
              <a:t/>
            </a:r>
            <a:br>
              <a:rPr lang="en-US" sz="4000" b="1" dirty="0" smtClean="0">
                <a:solidFill>
                  <a:srgbClr val="7A4502"/>
                </a:solidFill>
                <a:effectLst>
                  <a:outerShdw blurRad="38100" dist="38100" dir="2700000" algn="tl">
                    <a:srgbClr val="000000">
                      <a:alpha val="43137"/>
                    </a:srgbClr>
                  </a:outerShdw>
                </a:effectLst>
                <a:latin typeface="Calibri" panose="020F0502020204030204" pitchFamily="34" charset="0"/>
              </a:rPr>
            </a:br>
            <a:r>
              <a:rPr lang="en-US" sz="3000" b="1" dirty="0" smtClean="0">
                <a:solidFill>
                  <a:srgbClr val="7A4502"/>
                </a:solidFill>
                <a:effectLst>
                  <a:outerShdw blurRad="38100" dist="38100" dir="2700000" algn="tl">
                    <a:srgbClr val="000000">
                      <a:alpha val="43137"/>
                    </a:srgbClr>
                  </a:outerShdw>
                </a:effectLst>
                <a:latin typeface="Calibri" panose="020F0502020204030204" pitchFamily="34" charset="0"/>
              </a:rPr>
              <a:t>Bumbogo Health Center and Community Outreach Program</a:t>
            </a:r>
            <a:endParaRPr lang="en-US" sz="3000" b="1" dirty="0">
              <a:solidFill>
                <a:srgbClr val="7A4502"/>
              </a:solidFill>
              <a:effectLst>
                <a:outerShdw blurRad="38100" dist="38100" dir="2700000" algn="tl">
                  <a:srgbClr val="000000">
                    <a:alpha val="43137"/>
                  </a:srgbClr>
                </a:outerShdw>
              </a:effectLst>
              <a:latin typeface="Calibri" panose="020F0502020204030204" pitchFamily="34" charset="0"/>
            </a:endParaRPr>
          </a:p>
        </p:txBody>
      </p:sp>
      <p:pic>
        <p:nvPicPr>
          <p:cNvPr id="10" name="Picture 9" descr="Tagline with Spoon_Brown.jpg"/>
          <p:cNvPicPr>
            <a:picLocks noChangeAspect="1"/>
          </p:cNvPicPr>
          <p:nvPr/>
        </p:nvPicPr>
        <p:blipFill>
          <a:blip r:embed="rId5"/>
          <a:stretch>
            <a:fillRect/>
          </a:stretch>
        </p:blipFill>
        <p:spPr>
          <a:xfrm>
            <a:off x="4587253" y="6289022"/>
            <a:ext cx="4489579" cy="299306"/>
          </a:xfrm>
          <a:prstGeom prst="rect">
            <a:avLst/>
          </a:prstGeom>
        </p:spPr>
      </p:pic>
      <p:sp>
        <p:nvSpPr>
          <p:cNvPr id="13" name="TextBox 12"/>
          <p:cNvSpPr txBox="1"/>
          <p:nvPr/>
        </p:nvSpPr>
        <p:spPr>
          <a:xfrm>
            <a:off x="4419600" y="2334835"/>
            <a:ext cx="42545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smtClean="0">
                <a:solidFill>
                  <a:srgbClr val="0070C0"/>
                </a:solidFill>
                <a:cs typeface="Cambria"/>
              </a:rPr>
              <a:t>Featured program for November 2014</a:t>
            </a:r>
            <a:endParaRPr lang="en-US" b="1" dirty="0">
              <a:solidFill>
                <a:srgbClr val="0070C0"/>
              </a:solidFill>
              <a:cs typeface="Cambria"/>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991" y="5640229"/>
            <a:ext cx="3429000" cy="1143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852" y="549723"/>
            <a:ext cx="1373819" cy="2060729"/>
          </a:xfrm>
          <a:prstGeom prst="rect">
            <a:avLst/>
          </a:prstGeom>
          <a:effectLst>
            <a:outerShdw blurRad="50800" dist="38100" dir="2700000" algn="tl" rotWithShape="0">
              <a:prstClr val="black">
                <a:alpha val="40000"/>
              </a:prstClr>
            </a:outerShdw>
            <a:softEdge rad="12700"/>
          </a:effectLst>
        </p:spPr>
      </p:pic>
      <p:pic>
        <p:nvPicPr>
          <p:cNvPr id="20" name="Picture 1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815714" y="1613779"/>
            <a:ext cx="1984159" cy="1993345"/>
          </a:xfrm>
          <a:prstGeom prst="rect">
            <a:avLst/>
          </a:prstGeom>
          <a:effectLst>
            <a:outerShdw blurRad="50800" dist="38100" dir="2700000" algn="tl" rotWithShape="0">
              <a:prstClr val="black">
                <a:alpha val="40000"/>
              </a:prstClr>
            </a:outerShdw>
            <a:softEdge rad="127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163672" y="6269504"/>
            <a:ext cx="3786690" cy="365125"/>
          </a:xfrm>
        </p:spPr>
        <p:txBody>
          <a:bodyPr/>
          <a:lstStyle/>
          <a:p>
            <a:r>
              <a:rPr lang="en-US" smtClean="0"/>
              <a:t>November 2014</a:t>
            </a:r>
            <a:endParaRPr lang="en-US" dirty="0"/>
          </a:p>
        </p:txBody>
      </p:sp>
      <p:sp>
        <p:nvSpPr>
          <p:cNvPr id="6" name="Content Placeholder 2"/>
          <p:cNvSpPr txBox="1">
            <a:spLocks/>
          </p:cNvSpPr>
          <p:nvPr/>
        </p:nvSpPr>
        <p:spPr>
          <a:xfrm>
            <a:off x="294633" y="916956"/>
            <a:ext cx="8655729" cy="987301"/>
          </a:xfrm>
          <a:prstGeom prst="rect">
            <a:avLst/>
          </a:prstGeom>
        </p:spPr>
        <p:txBody>
          <a:bodyPr vert="horz" lIns="91440" tIns="45720" rIns="91440" bIns="45720" rtlCol="0">
            <a:normAutofit/>
          </a:bodyPr>
          <a:lstStyle/>
          <a:p>
            <a:pPr lvl="0" defTabSz="914400">
              <a:spcBef>
                <a:spcPct val="20000"/>
              </a:spcBef>
              <a:buClr>
                <a:schemeClr val="accent1"/>
              </a:buClr>
              <a:buSzPct val="100000"/>
              <a:defRPr/>
            </a:pPr>
            <a:r>
              <a:rPr lang="en-US" sz="2000" b="1" dirty="0" smtClean="0">
                <a:solidFill>
                  <a:schemeClr val="tx2"/>
                </a:solidFill>
                <a:latin typeface="Calibri"/>
                <a:cs typeface="Calibri"/>
              </a:rPr>
              <a:t>Rwanda is a small land-locked country located in East Africa</a:t>
            </a:r>
            <a:endParaRPr kumimoji="0" lang="en-US" sz="2000" b="1" i="0" u="none" strike="noStrike" kern="1200" cap="none" spc="0" normalizeH="0" baseline="0" noProof="0" dirty="0">
              <a:ln>
                <a:noFill/>
              </a:ln>
              <a:solidFill>
                <a:schemeClr val="tx2"/>
              </a:solidFill>
              <a:effectLst/>
              <a:uLnTx/>
              <a:uFillTx/>
              <a:latin typeface="Calibri"/>
              <a:ea typeface="+mn-ea"/>
              <a:cs typeface="Calibri"/>
            </a:endParaRPr>
          </a:p>
        </p:txBody>
      </p:sp>
      <p:sp>
        <p:nvSpPr>
          <p:cNvPr id="8" name="Title 1"/>
          <p:cNvSpPr>
            <a:spLocks noGrp="1"/>
          </p:cNvSpPr>
          <p:nvPr>
            <p:ph type="title"/>
          </p:nvPr>
        </p:nvSpPr>
        <p:spPr>
          <a:xfrm>
            <a:off x="241300" y="9842"/>
            <a:ext cx="8686800" cy="1028845"/>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latin typeface="Calibri" panose="020F0502020204030204" pitchFamily="34" charset="0"/>
              </a:rPr>
              <a:t>Where they Work</a:t>
            </a:r>
            <a:r>
              <a:rPr lang="en-US" sz="3600" dirty="0" smtClean="0">
                <a:solidFill>
                  <a:schemeClr val="tx2"/>
                </a:solidFill>
              </a:rPr>
              <a:t>.</a:t>
            </a:r>
            <a:endParaRPr lang="en-US" sz="3600" b="1" dirty="0">
              <a:solidFill>
                <a:srgbClr val="6F0000"/>
              </a:solidFill>
              <a:effectLst>
                <a:outerShdw blurRad="38100" dist="38100" dir="2700000" algn="tl">
                  <a:srgbClr val="000000">
                    <a:alpha val="43137"/>
                  </a:srgbClr>
                </a:outerShdw>
              </a:effectLst>
              <a:latin typeface="Calibri" panose="020F0502020204030204" pitchFamily="34" charset="0"/>
            </a:endParaRPr>
          </a:p>
        </p:txBody>
      </p:sp>
      <p:sp>
        <p:nvSpPr>
          <p:cNvPr id="12" name="Content Placeholder 2"/>
          <p:cNvSpPr txBox="1">
            <a:spLocks/>
          </p:cNvSpPr>
          <p:nvPr/>
        </p:nvSpPr>
        <p:spPr>
          <a:xfrm>
            <a:off x="205733" y="1932496"/>
            <a:ext cx="4330257" cy="3795204"/>
          </a:xfrm>
          <a:prstGeom prst="rect">
            <a:avLst/>
          </a:prstGeom>
        </p:spPr>
        <p:txBody>
          <a:bodyPr vert="horz" lIns="91440" tIns="45720" rIns="91440" bIns="45720" rtlCol="0">
            <a:normAutofit/>
          </a:bodyPr>
          <a:lstStyle/>
          <a:p>
            <a:pPr marL="284163" marR="0" lvl="1" indent="-173038" algn="l" defTabSz="457200" rtl="0" eaLnBrk="1" fontAlgn="auto" latinLnBrk="0" hangingPunct="1">
              <a:lnSpc>
                <a:spcPct val="100000"/>
              </a:lnSpc>
              <a:spcBef>
                <a:spcPts val="1032"/>
              </a:spcBef>
              <a:spcAft>
                <a:spcPts val="600"/>
              </a:spcAft>
              <a:buClr>
                <a:srgbClr val="0070C0"/>
              </a:buClr>
              <a:buSzTx/>
              <a:tabLst/>
              <a:defRPr/>
            </a:pPr>
            <a:endParaRPr lang="en-US" dirty="0" smtClean="0">
              <a:latin typeface="Calibri" panose="020F0502020204030204" pitchFamily="34" charset="0"/>
            </a:endParaRPr>
          </a:p>
          <a:p>
            <a:pPr marL="284163" marR="0" lvl="1" indent="-173038" algn="l" defTabSz="457200" rtl="0" eaLnBrk="1" fontAlgn="auto" latinLnBrk="0" hangingPunct="1">
              <a:lnSpc>
                <a:spcPct val="100000"/>
              </a:lnSpc>
              <a:spcBef>
                <a:spcPts val="1032"/>
              </a:spcBef>
              <a:spcAft>
                <a:spcPts val="600"/>
              </a:spcAft>
              <a:buClr>
                <a:srgbClr val="0070C0"/>
              </a:buClr>
              <a:buSzTx/>
              <a:buFont typeface="Arial"/>
              <a:buChar char="•"/>
              <a:tabLst/>
              <a:defRPr/>
            </a:pPr>
            <a:endParaRPr lang="en-US" dirty="0" smtClean="0">
              <a:latin typeface="Calibri" panose="020F0502020204030204" pitchFamily="34" charset="0"/>
            </a:endParaRPr>
          </a:p>
          <a:p>
            <a:pPr marL="284163" lvl="1" indent="-173038">
              <a:spcBef>
                <a:spcPts val="1032"/>
              </a:spcBef>
              <a:spcAft>
                <a:spcPts val="600"/>
              </a:spcAft>
              <a:buClr>
                <a:srgbClr val="0070C0"/>
              </a:buClr>
              <a:buFont typeface="Arial"/>
              <a:buChar char="•"/>
              <a:defRPr/>
            </a:pPr>
            <a:endParaRPr lang="en-US" dirty="0" smtClean="0">
              <a:latin typeface="Calibri" panose="020F0502020204030204" pitchFamily="34" charset="0"/>
            </a:endParaRPr>
          </a:p>
          <a:p>
            <a:pPr marL="284163" marR="0" lvl="1" indent="-173038" algn="l" defTabSz="457200" rtl="0" eaLnBrk="1" fontAlgn="auto" latinLnBrk="0" hangingPunct="1">
              <a:lnSpc>
                <a:spcPct val="100000"/>
              </a:lnSpc>
              <a:spcBef>
                <a:spcPts val="1032"/>
              </a:spcBef>
              <a:spcAft>
                <a:spcPts val="600"/>
              </a:spcAft>
              <a:buClr>
                <a:srgbClr val="0070C0"/>
              </a:buClr>
              <a:buSzTx/>
              <a:buFont typeface="Arial"/>
              <a:buChar char="•"/>
              <a:tabLst/>
              <a:defRPr/>
            </a:pPr>
            <a:endParaRPr lang="en-US" dirty="0" smtClean="0">
              <a:latin typeface="Calibri" panose="020F0502020204030204" pitchFamily="34" charset="0"/>
            </a:endParaRPr>
          </a:p>
        </p:txBody>
      </p:sp>
      <p:sp>
        <p:nvSpPr>
          <p:cNvPr id="10" name="Slide Number Placeholder 9"/>
          <p:cNvSpPr>
            <a:spLocks noGrp="1"/>
          </p:cNvSpPr>
          <p:nvPr>
            <p:ph type="sldNum" sz="quarter" idx="12"/>
          </p:nvPr>
        </p:nvSpPr>
        <p:spPr/>
        <p:txBody>
          <a:bodyPr/>
          <a:lstStyle/>
          <a:p>
            <a:fld id="{ADC744F1-E21E-9647-894E-1EC1FB821E89}" type="slidenum">
              <a:rPr lang="en-US" smtClean="0"/>
              <a:pPr/>
              <a:t>10</a:t>
            </a:fld>
            <a:endParaRPr lang="en-US"/>
          </a:p>
        </p:txBody>
      </p:sp>
      <p:pic>
        <p:nvPicPr>
          <p:cNvPr id="7" name="Picture 6" descr="Africa map - Rwanda"/>
          <p:cNvPicPr>
            <a:picLocks noChangeAspect="1"/>
          </p:cNvPicPr>
          <p:nvPr/>
        </p:nvPicPr>
        <p:blipFill>
          <a:blip r:embed="rId2"/>
          <a:srcRect l="2722" r="5444" b="3044"/>
          <a:stretch>
            <a:fillRect/>
          </a:stretch>
        </p:blipFill>
        <p:spPr bwMode="auto">
          <a:xfrm>
            <a:off x="6810445" y="1437148"/>
            <a:ext cx="2114517" cy="1996156"/>
          </a:xfrm>
          <a:prstGeom prst="rect">
            <a:avLst/>
          </a:prstGeom>
          <a:noFill/>
          <a:ln w="9525">
            <a:noFill/>
            <a:miter lim="800000"/>
            <a:headEnd/>
            <a:tailEnd/>
          </a:ln>
        </p:spPr>
      </p:pic>
      <p:pic>
        <p:nvPicPr>
          <p:cNvPr id="9" name="Picture 8" descr="Rwanda map"/>
          <p:cNvPicPr/>
          <p:nvPr/>
        </p:nvPicPr>
        <p:blipFill>
          <a:blip r:embed="rId3"/>
          <a:srcRect l="4716" r="6290"/>
          <a:stretch>
            <a:fillRect/>
          </a:stretch>
        </p:blipFill>
        <p:spPr bwMode="auto">
          <a:xfrm>
            <a:off x="5607722" y="3484104"/>
            <a:ext cx="3317240" cy="2804160"/>
          </a:xfrm>
          <a:prstGeom prst="rect">
            <a:avLst/>
          </a:prstGeom>
          <a:noFill/>
          <a:ln w="9525">
            <a:noFill/>
            <a:miter lim="800000"/>
            <a:headEnd/>
            <a:tailEnd/>
          </a:ln>
        </p:spPr>
      </p:pic>
      <p:sp>
        <p:nvSpPr>
          <p:cNvPr id="11" name="TextBox 10"/>
          <p:cNvSpPr txBox="1"/>
          <p:nvPr/>
        </p:nvSpPr>
        <p:spPr>
          <a:xfrm>
            <a:off x="205733" y="2313496"/>
            <a:ext cx="5401989" cy="4339650"/>
          </a:xfrm>
          <a:prstGeom prst="rect">
            <a:avLst/>
          </a:prstGeom>
          <a:noFill/>
        </p:spPr>
        <p:txBody>
          <a:bodyPr wrap="square" rtlCol="0">
            <a:spAutoFit/>
          </a:bodyPr>
          <a:lstStyle/>
          <a:p>
            <a:pPr marL="228600" indent="-228600">
              <a:spcBef>
                <a:spcPts val="600"/>
              </a:spcBef>
              <a:spcAft>
                <a:spcPts val="1200"/>
              </a:spcAft>
              <a:buClr>
                <a:schemeClr val="accent1"/>
              </a:buClr>
              <a:buFont typeface="Arial"/>
              <a:buChar char="•"/>
            </a:pPr>
            <a:r>
              <a:rPr lang="en-US" dirty="0" smtClean="0">
                <a:latin typeface="Calibri"/>
                <a:cs typeface="Calibri"/>
              </a:rPr>
              <a:t>In spite of its small size, it has the highest population density on the continent.</a:t>
            </a:r>
          </a:p>
          <a:p>
            <a:pPr marL="228600" indent="-228600">
              <a:spcBef>
                <a:spcPts val="600"/>
              </a:spcBef>
              <a:spcAft>
                <a:spcPts val="1200"/>
              </a:spcAft>
              <a:buClr>
                <a:schemeClr val="accent1"/>
              </a:buClr>
              <a:buFont typeface="Arial"/>
              <a:buChar char="•"/>
            </a:pPr>
            <a:r>
              <a:rPr lang="en-US" dirty="0" smtClean="0">
                <a:latin typeface="Calibri"/>
                <a:cs typeface="Calibri"/>
              </a:rPr>
              <a:t>Rwanda still suffers as a result of the mass genocide of half its population and the loss of a large part of its male population</a:t>
            </a:r>
          </a:p>
          <a:p>
            <a:pPr marL="228600" indent="-228600">
              <a:spcBef>
                <a:spcPts val="600"/>
              </a:spcBef>
              <a:spcAft>
                <a:spcPts val="1200"/>
              </a:spcAft>
              <a:buClr>
                <a:schemeClr val="accent1"/>
              </a:buClr>
              <a:buFont typeface="Arial"/>
              <a:buChar char="•"/>
            </a:pPr>
            <a:r>
              <a:rPr lang="en-US" dirty="0" smtClean="0">
                <a:latin typeface="Calibri"/>
                <a:cs typeface="Calibri"/>
              </a:rPr>
              <a:t>Although the economy in its cities is improving dramatically, poverty in rural villages (80 percent of the population) is widespread</a:t>
            </a:r>
          </a:p>
          <a:p>
            <a:pPr marL="228600" indent="-228600">
              <a:spcBef>
                <a:spcPts val="600"/>
              </a:spcBef>
              <a:spcAft>
                <a:spcPts val="1200"/>
              </a:spcAft>
              <a:buClr>
                <a:schemeClr val="accent1"/>
              </a:buClr>
              <a:buFont typeface="Arial"/>
              <a:buChar char="•"/>
            </a:pPr>
            <a:r>
              <a:rPr lang="en-US" dirty="0" smtClean="0">
                <a:latin typeface="Calibri"/>
                <a:cs typeface="Calibri"/>
              </a:rPr>
              <a:t>Rwandan women are responsible for feeding their families.  The average woman has more than four children.</a:t>
            </a:r>
          </a:p>
          <a:p>
            <a:pPr marL="228600" indent="-228600">
              <a:spcBef>
                <a:spcPts val="600"/>
              </a:spcBef>
              <a:spcAft>
                <a:spcPts val="1200"/>
              </a:spcAft>
              <a:buClr>
                <a:schemeClr val="accent1"/>
              </a:buClr>
              <a:buFont typeface="Arial"/>
              <a:buChar cha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670" y="1098297"/>
            <a:ext cx="3429000" cy="1143000"/>
          </a:xfrm>
          <a:prstGeom prst="rect">
            <a:avLst/>
          </a:prstGeom>
        </p:spPr>
      </p:pic>
      <p:sp>
        <p:nvSpPr>
          <p:cNvPr id="3" name="Content Placeholder 2"/>
          <p:cNvSpPr>
            <a:spLocks noGrp="1"/>
          </p:cNvSpPr>
          <p:nvPr>
            <p:ph idx="1"/>
          </p:nvPr>
        </p:nvSpPr>
        <p:spPr>
          <a:xfrm>
            <a:off x="238590" y="2540000"/>
            <a:ext cx="8639080" cy="3124199"/>
          </a:xfrm>
        </p:spPr>
        <p:txBody>
          <a:bodyPr>
            <a:normAutofit/>
          </a:bodyPr>
          <a:lstStyle/>
          <a:p>
            <a:pPr marL="342900" lvl="0" indent="-342900">
              <a:spcAft>
                <a:spcPts val="800"/>
              </a:spcAft>
              <a:buClr>
                <a:schemeClr val="tx2"/>
              </a:buClr>
              <a:buFont typeface="+mj-lt"/>
              <a:buAutoNum type="arabicPeriod"/>
            </a:pPr>
            <a:r>
              <a:rPr lang="en-US" sz="2000" dirty="0" smtClean="0">
                <a:solidFill>
                  <a:srgbClr val="000000"/>
                </a:solidFill>
              </a:rPr>
              <a:t>Why do you think babies and young children are suffering from malnutrition in farming communities of Rwanda?</a:t>
            </a:r>
          </a:p>
          <a:p>
            <a:pPr marL="342900" lvl="0" indent="-342900">
              <a:spcAft>
                <a:spcPts val="800"/>
              </a:spcAft>
              <a:buClr>
                <a:schemeClr val="tx2"/>
              </a:buClr>
              <a:buFont typeface="+mj-lt"/>
              <a:buAutoNum type="arabicPeriod"/>
            </a:pPr>
            <a:r>
              <a:rPr lang="en-US" sz="2000" dirty="0" smtClean="0">
                <a:solidFill>
                  <a:srgbClr val="000000"/>
                </a:solidFill>
              </a:rPr>
              <a:t>Emergency food aid is available from many sources.  Why does GHI believe that it’s not enough to solve the malnutrition problem?</a:t>
            </a:r>
          </a:p>
          <a:p>
            <a:pPr marL="342900" lvl="0" indent="-342900">
              <a:spcAft>
                <a:spcPts val="800"/>
              </a:spcAft>
              <a:buClr>
                <a:schemeClr val="tx2"/>
              </a:buClr>
              <a:buFont typeface="+mj-lt"/>
              <a:buAutoNum type="arabicPeriod"/>
            </a:pPr>
            <a:r>
              <a:rPr lang="en-US" sz="2000" dirty="0" smtClean="0">
                <a:solidFill>
                  <a:srgbClr val="000000"/>
                </a:solidFill>
              </a:rPr>
              <a:t>How is partnership with regional health centers a critical element of </a:t>
            </a:r>
            <a:r>
              <a:rPr lang="en-US" sz="2000" dirty="0" err="1" smtClean="0">
                <a:solidFill>
                  <a:srgbClr val="000000"/>
                </a:solidFill>
              </a:rPr>
              <a:t>GHI’s</a:t>
            </a:r>
            <a:r>
              <a:rPr lang="en-US" sz="2000" dirty="0" smtClean="0">
                <a:solidFill>
                  <a:srgbClr val="000000"/>
                </a:solidFill>
              </a:rPr>
              <a:t>  service model?</a:t>
            </a:r>
          </a:p>
          <a:p>
            <a:pPr marL="342900" lvl="0" indent="-342900">
              <a:spcAft>
                <a:spcPts val="800"/>
              </a:spcAft>
              <a:buClr>
                <a:schemeClr val="tx2"/>
              </a:buClr>
              <a:buFont typeface="+mj-lt"/>
              <a:buAutoNum type="arabicPeriod"/>
            </a:pPr>
            <a:r>
              <a:rPr lang="en-US" sz="2000" dirty="0" smtClean="0">
                <a:solidFill>
                  <a:srgbClr val="000000"/>
                </a:solidFill>
              </a:rPr>
              <a:t>What are ways in which GHI empowers the women it serves?</a:t>
            </a:r>
            <a:endParaRPr lang="en-US" sz="2000" dirty="0">
              <a:solidFill>
                <a:srgbClr val="000000"/>
              </a:solidFill>
            </a:endParaRPr>
          </a:p>
        </p:txBody>
      </p:sp>
      <p:sp>
        <p:nvSpPr>
          <p:cNvPr id="4" name="Date Placeholder 3"/>
          <p:cNvSpPr>
            <a:spLocks noGrp="1"/>
          </p:cNvSpPr>
          <p:nvPr>
            <p:ph type="dt" sz="half" idx="10"/>
          </p:nvPr>
        </p:nvSpPr>
        <p:spPr/>
        <p:txBody>
          <a:bodyPr/>
          <a:lstStyle/>
          <a:p>
            <a:r>
              <a:rPr lang="en-US" smtClean="0"/>
              <a:t>November 2014</a:t>
            </a:r>
            <a:endParaRPr lang="en-US" dirty="0"/>
          </a:p>
        </p:txBody>
      </p:sp>
      <p:sp>
        <p:nvSpPr>
          <p:cNvPr id="2" name="Title 1"/>
          <p:cNvSpPr>
            <a:spLocks noGrp="1"/>
          </p:cNvSpPr>
          <p:nvPr>
            <p:ph type="title"/>
          </p:nvPr>
        </p:nvSpPr>
        <p:spPr>
          <a:xfrm>
            <a:off x="241300" y="111442"/>
            <a:ext cx="8686800" cy="1002212"/>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rPr>
              <a:t>Share Your Thoughts</a:t>
            </a:r>
            <a:endParaRPr lang="en-US" sz="3600" b="1" dirty="0">
              <a:solidFill>
                <a:srgbClr val="6F0000"/>
              </a:solidFill>
              <a:effectLst>
                <a:outerShdw blurRad="38100" dist="38100" dir="2700000" algn="tl">
                  <a:srgbClr val="000000">
                    <a:alpha val="43137"/>
                  </a:srgbClr>
                </a:outerShdw>
              </a:effectLst>
            </a:endParaRPr>
          </a:p>
        </p:txBody>
      </p:sp>
      <p:pic>
        <p:nvPicPr>
          <p:cNvPr id="7" name="Picture 6" descr="TaglineAddress_2Color.jpg"/>
          <p:cNvPicPr>
            <a:picLocks noChangeAspect="1"/>
          </p:cNvPicPr>
          <p:nvPr/>
        </p:nvPicPr>
        <p:blipFill>
          <a:blip r:embed="rId3"/>
          <a:stretch>
            <a:fillRect/>
          </a:stretch>
        </p:blipFill>
        <p:spPr>
          <a:xfrm>
            <a:off x="507993" y="5561630"/>
            <a:ext cx="6343924" cy="496941"/>
          </a:xfrm>
          <a:prstGeom prst="rect">
            <a:avLst/>
          </a:prstGeom>
        </p:spPr>
      </p:pic>
      <p:sp>
        <p:nvSpPr>
          <p:cNvPr id="8" name="Slide Number Placeholder 7"/>
          <p:cNvSpPr>
            <a:spLocks noGrp="1"/>
          </p:cNvSpPr>
          <p:nvPr>
            <p:ph type="sldNum" sz="quarter" idx="12"/>
          </p:nvPr>
        </p:nvSpPr>
        <p:spPr/>
        <p:txBody>
          <a:bodyPr/>
          <a:lstStyle/>
          <a:p>
            <a:fld id="{ADC744F1-E21E-9647-894E-1EC1FB821E89}"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18" y="773597"/>
            <a:ext cx="8692909" cy="1255228"/>
          </a:xfrm>
        </p:spPr>
        <p:txBody>
          <a:bodyPr>
            <a:noAutofit/>
          </a:bodyPr>
          <a:lstStyle/>
          <a:p>
            <a:pPr marL="0" indent="0">
              <a:buNone/>
            </a:pPr>
            <a:r>
              <a:rPr lang="en-US" sz="2000" b="1" dirty="0" smtClean="0">
                <a:latin typeface="Calibri" panose="020F0502020204030204" pitchFamily="34" charset="0"/>
              </a:rPr>
              <a:t>Gardens for Health International offers an integrated holistic program to attack widespread malnutrition in rural Rwandan children by empowering mothers - giving them knowledge, tools and skills to feed their children nutritious food.</a:t>
            </a:r>
          </a:p>
        </p:txBody>
      </p:sp>
      <p:sp>
        <p:nvSpPr>
          <p:cNvPr id="4" name="Date Placeholder 3"/>
          <p:cNvSpPr>
            <a:spLocks noGrp="1"/>
          </p:cNvSpPr>
          <p:nvPr>
            <p:ph type="dt" sz="half" idx="10"/>
          </p:nvPr>
        </p:nvSpPr>
        <p:spPr>
          <a:xfrm>
            <a:off x="7661429" y="6250164"/>
            <a:ext cx="1288933" cy="365125"/>
          </a:xfrm>
        </p:spPr>
        <p:txBody>
          <a:bodyPr/>
          <a:lstStyle/>
          <a:p>
            <a:r>
              <a:rPr lang="en-US" dirty="0" smtClean="0"/>
              <a:t>November 2014</a:t>
            </a:r>
            <a:endParaRPr lang="en-US" dirty="0"/>
          </a:p>
        </p:txBody>
      </p:sp>
      <p:sp>
        <p:nvSpPr>
          <p:cNvPr id="2" name="Title 1"/>
          <p:cNvSpPr>
            <a:spLocks noGrp="1"/>
          </p:cNvSpPr>
          <p:nvPr>
            <p:ph type="title"/>
          </p:nvPr>
        </p:nvSpPr>
        <p:spPr>
          <a:xfrm>
            <a:off x="254000" y="9842"/>
            <a:ext cx="8682378" cy="1011090"/>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Introducing the Program</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3" name="TextBox 12"/>
          <p:cNvSpPr txBox="1"/>
          <p:nvPr/>
        </p:nvSpPr>
        <p:spPr>
          <a:xfrm>
            <a:off x="230819" y="6019800"/>
            <a:ext cx="8692909" cy="584776"/>
          </a:xfrm>
          <a:prstGeom prst="rect">
            <a:avLst/>
          </a:prstGeom>
          <a:noFill/>
        </p:spPr>
        <p:txBody>
          <a:bodyPr wrap="square" rtlCol="0">
            <a:spAutoFit/>
          </a:bodyPr>
          <a:lstStyle/>
          <a:p>
            <a:r>
              <a:rPr lang="en-US" sz="1600" b="1" i="1" dirty="0" smtClean="0">
                <a:solidFill>
                  <a:srgbClr val="C00000"/>
                </a:solidFill>
              </a:rPr>
              <a:t>“The doctor of the future will no longer treat the human frame with drugs, but rather will cure and prevent disease with nutrition.” </a:t>
            </a:r>
            <a:r>
              <a:rPr lang="en-US" sz="1600" i="1" dirty="0" smtClean="0">
                <a:solidFill>
                  <a:srgbClr val="C00000"/>
                </a:solidFill>
              </a:rPr>
              <a:t> ~ </a:t>
            </a:r>
            <a:r>
              <a:rPr lang="en-US" sz="1600" dirty="0" smtClean="0">
                <a:solidFill>
                  <a:srgbClr val="C00000"/>
                </a:solidFill>
              </a:rPr>
              <a:t>Thomas Edison</a:t>
            </a:r>
            <a:endParaRPr lang="en-US" sz="1600" dirty="0">
              <a:solidFill>
                <a:srgbClr val="C00000"/>
              </a:solidFill>
            </a:endParaRPr>
          </a:p>
        </p:txBody>
      </p:sp>
      <p:sp>
        <p:nvSpPr>
          <p:cNvPr id="14" name="Content Placeholder 2"/>
          <p:cNvSpPr txBox="1">
            <a:spLocks/>
          </p:cNvSpPr>
          <p:nvPr/>
        </p:nvSpPr>
        <p:spPr>
          <a:xfrm>
            <a:off x="-949047" y="6858000"/>
            <a:ext cx="4111347" cy="1507513"/>
          </a:xfrm>
          <a:prstGeom prst="rect">
            <a:avLst/>
          </a:prstGeom>
        </p:spPr>
        <p:txBody>
          <a:bodyPr vert="horz" lIns="91440" tIns="45720" rIns="91440" bIns="45720" rtlCol="0">
            <a:normAutofit/>
          </a:bodyPr>
          <a:lstStyle/>
          <a:p>
            <a:pPr marL="166688" indent="-166688">
              <a:spcBef>
                <a:spcPts val="600"/>
              </a:spcBef>
              <a:spcAft>
                <a:spcPts val="600"/>
              </a:spcAft>
              <a:buFont typeface="Arial"/>
              <a:buChar char="•"/>
            </a:pPr>
            <a:endParaRPr lang="en-US" dirty="0" smtClean="0"/>
          </a:p>
        </p:txBody>
      </p:sp>
      <p:pic>
        <p:nvPicPr>
          <p:cNvPr id="11" name="Picture 10" descr="Family in Home Garden "/>
          <p:cNvPicPr/>
          <p:nvPr/>
        </p:nvPicPr>
        <p:blipFill>
          <a:blip r:embed="rId2"/>
          <a:srcRect t="6400" b="6400"/>
          <a:stretch>
            <a:fillRect/>
          </a:stretch>
        </p:blipFill>
        <p:spPr bwMode="auto">
          <a:xfrm>
            <a:off x="2819400" y="1930400"/>
            <a:ext cx="5979482" cy="4023360"/>
          </a:xfrm>
          <a:prstGeom prst="rect">
            <a:avLst/>
          </a:prstGeom>
          <a:noFill/>
          <a:ln w="9525">
            <a:noFill/>
            <a:miter lim="800000"/>
            <a:headEnd/>
            <a:tailEnd/>
          </a:ln>
        </p:spPr>
      </p:pic>
      <p:pic>
        <p:nvPicPr>
          <p:cNvPr id="15" name="Picture 14" descr="GHI logo 2.tiff"/>
          <p:cNvPicPr>
            <a:picLocks noChangeAspect="1"/>
          </p:cNvPicPr>
          <p:nvPr/>
        </p:nvPicPr>
        <p:blipFill>
          <a:blip r:embed="rId3"/>
          <a:srcRect l="8623" t="8727" r="8623" b="8727"/>
          <a:stretch>
            <a:fillRect/>
          </a:stretch>
        </p:blipFill>
        <p:spPr>
          <a:xfrm>
            <a:off x="484819" y="2159000"/>
            <a:ext cx="1755127" cy="1729753"/>
          </a:xfrm>
          <a:prstGeom prst="rect">
            <a:avLst/>
          </a:prstGeom>
        </p:spPr>
      </p:pic>
      <p:sp>
        <p:nvSpPr>
          <p:cNvPr id="16" name="TextBox 15"/>
          <p:cNvSpPr txBox="1"/>
          <p:nvPr/>
        </p:nvSpPr>
        <p:spPr>
          <a:xfrm>
            <a:off x="230819" y="4000500"/>
            <a:ext cx="2588581" cy="1200329"/>
          </a:xfrm>
          <a:prstGeom prst="rect">
            <a:avLst/>
          </a:prstGeom>
          <a:noFill/>
        </p:spPr>
        <p:txBody>
          <a:bodyPr wrap="square" rtlCol="0">
            <a:spAutoFit/>
          </a:bodyPr>
          <a:lstStyle/>
          <a:p>
            <a:r>
              <a:rPr lang="en-US" dirty="0" smtClean="0">
                <a:latin typeface="Calibri"/>
                <a:cs typeface="Calibri"/>
              </a:rPr>
              <a:t>A partnership program with Bumbogo Health Center in Gasabo District, Rwanda</a:t>
            </a:r>
            <a:endParaRPr lang="en-US"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718" y="802172"/>
            <a:ext cx="8692909" cy="1255228"/>
          </a:xfrm>
        </p:spPr>
        <p:txBody>
          <a:bodyPr>
            <a:noAutofit/>
          </a:bodyPr>
          <a:lstStyle/>
          <a:p>
            <a:pPr marL="114300" indent="-114300"/>
            <a:r>
              <a:rPr lang="en-US" sz="2000" b="1" dirty="0" smtClean="0">
                <a:solidFill>
                  <a:srgbClr val="000090"/>
                </a:solidFill>
                <a:latin typeface="Calibri"/>
                <a:cs typeface="Calibri"/>
              </a:rPr>
              <a:t>A program that targets mothers of children clinically diagnosed with malnutrition, educates them on nutrition, and gives them the tools and skills to successfully grow the right foods to feed their families for continued good health.</a:t>
            </a:r>
          </a:p>
          <a:p>
            <a:pPr marL="0" indent="0">
              <a:buNone/>
            </a:pPr>
            <a:endParaRPr lang="en-US" sz="1800" b="1" i="1" dirty="0" smtClean="0">
              <a:solidFill>
                <a:schemeClr val="tx1"/>
              </a:solidFill>
              <a:latin typeface="Calibri" panose="020F0502020204030204" pitchFamily="34" charset="0"/>
            </a:endParaRPr>
          </a:p>
        </p:txBody>
      </p:sp>
      <p:sp>
        <p:nvSpPr>
          <p:cNvPr id="4" name="Date Placeholder 3"/>
          <p:cNvSpPr>
            <a:spLocks noGrp="1"/>
          </p:cNvSpPr>
          <p:nvPr>
            <p:ph type="dt" sz="half" idx="10"/>
          </p:nvPr>
        </p:nvSpPr>
        <p:spPr>
          <a:xfrm>
            <a:off x="7661429" y="6250164"/>
            <a:ext cx="1288933" cy="365125"/>
          </a:xfrm>
        </p:spPr>
        <p:txBody>
          <a:bodyPr/>
          <a:lstStyle/>
          <a:p>
            <a:r>
              <a:rPr lang="en-US" smtClean="0"/>
              <a:t>November 2014</a:t>
            </a:r>
            <a:endParaRPr lang="en-US" dirty="0"/>
          </a:p>
        </p:txBody>
      </p:sp>
      <p:sp>
        <p:nvSpPr>
          <p:cNvPr id="2" name="Title 1"/>
          <p:cNvSpPr>
            <a:spLocks noGrp="1"/>
          </p:cNvSpPr>
          <p:nvPr>
            <p:ph type="title"/>
          </p:nvPr>
        </p:nvSpPr>
        <p:spPr>
          <a:xfrm>
            <a:off x="241300" y="9842"/>
            <a:ext cx="8682378" cy="1011090"/>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latin typeface="Calibri" panose="020F0502020204030204" pitchFamily="34" charset="0"/>
              </a:rPr>
              <a:t>What are we supporting?</a:t>
            </a:r>
            <a:endParaRPr lang="en-US" sz="3600" b="1" dirty="0">
              <a:solidFill>
                <a:srgbClr val="6F0000"/>
              </a:solidFill>
              <a:effectLst>
                <a:outerShdw blurRad="38100" dist="38100" dir="2700000" algn="tl">
                  <a:srgbClr val="000000">
                    <a:alpha val="43137"/>
                  </a:srgbClr>
                </a:outerShdw>
              </a:effectLst>
              <a:latin typeface="Calibri" panose="020F0502020204030204" pitchFamily="34" charset="0"/>
            </a:endParaRPr>
          </a:p>
        </p:txBody>
      </p:sp>
      <p:sp>
        <p:nvSpPr>
          <p:cNvPr id="7" name="Content Placeholder 2"/>
          <p:cNvSpPr txBox="1">
            <a:spLocks/>
          </p:cNvSpPr>
          <p:nvPr/>
        </p:nvSpPr>
        <p:spPr>
          <a:xfrm>
            <a:off x="241300" y="2859142"/>
            <a:ext cx="5791200" cy="3681358"/>
          </a:xfrm>
          <a:prstGeom prst="rect">
            <a:avLst/>
          </a:prstGeom>
        </p:spPr>
        <p:txBody>
          <a:bodyPr vert="horz" lIns="91440" tIns="45720" rIns="91440" bIns="45720" rtlCol="0">
            <a:normAutofit/>
          </a:bodyPr>
          <a:lstStyle/>
          <a:p>
            <a:pPr marL="166688" indent="-166688">
              <a:spcBef>
                <a:spcPts val="600"/>
              </a:spcBef>
              <a:buClr>
                <a:srgbClr val="6F0000"/>
              </a:buClr>
              <a:buFont typeface="Arial"/>
              <a:buChar char="•"/>
            </a:pPr>
            <a:r>
              <a:rPr lang="en-US" dirty="0" smtClean="0">
                <a:latin typeface="Calibri"/>
                <a:cs typeface="Calibri"/>
              </a:rPr>
              <a:t>Salaries of two field educators and two monitoring </a:t>
            </a:r>
            <a:r>
              <a:rPr lang="en-US" dirty="0" smtClean="0">
                <a:latin typeface="Calibri"/>
                <a:cs typeface="Calibri"/>
              </a:rPr>
              <a:t>and </a:t>
            </a:r>
            <a:r>
              <a:rPr lang="en-US" dirty="0" smtClean="0">
                <a:latin typeface="Calibri"/>
                <a:cs typeface="Calibri"/>
              </a:rPr>
              <a:t>evaluation agents </a:t>
            </a:r>
          </a:p>
          <a:p>
            <a:pPr marL="166688" indent="-166688">
              <a:spcBef>
                <a:spcPts val="600"/>
              </a:spcBef>
              <a:buClr>
                <a:srgbClr val="6F0000"/>
              </a:buClr>
              <a:buFont typeface="Arial"/>
              <a:buChar char="•"/>
            </a:pPr>
            <a:r>
              <a:rPr lang="en-US" dirty="0" smtClean="0">
                <a:latin typeface="Calibri"/>
                <a:cs typeface="Calibri"/>
              </a:rPr>
              <a:t>Partial salaries for the district supervisor and a driver</a:t>
            </a:r>
          </a:p>
          <a:p>
            <a:pPr marL="166688" indent="-166688">
              <a:spcBef>
                <a:spcPts val="600"/>
              </a:spcBef>
              <a:buClr>
                <a:srgbClr val="6F0000"/>
              </a:buClr>
              <a:buFont typeface="Arial"/>
              <a:buChar char="•"/>
            </a:pPr>
            <a:r>
              <a:rPr lang="en-US" dirty="0" smtClean="0">
                <a:latin typeface="Calibri"/>
                <a:cs typeface="Calibri"/>
              </a:rPr>
              <a:t>All program costs for the Bumbogo outreach program ($300 per family)</a:t>
            </a:r>
          </a:p>
          <a:p>
            <a:pPr marL="166688" indent="-166688">
              <a:spcBef>
                <a:spcPts val="600"/>
              </a:spcBef>
              <a:buClr>
                <a:srgbClr val="6F0000"/>
              </a:buClr>
              <a:buFont typeface="Arial"/>
              <a:buChar char="•"/>
            </a:pPr>
            <a:r>
              <a:rPr lang="en-US" dirty="0" smtClean="0">
                <a:latin typeface="Calibri"/>
                <a:cs typeface="Calibri"/>
              </a:rPr>
              <a:t>50 percent of salary of the farm manager and the teacher for the farm employment program </a:t>
            </a:r>
          </a:p>
          <a:p>
            <a:pPr marL="166688" indent="-166688">
              <a:spcBef>
                <a:spcPts val="600"/>
              </a:spcBef>
              <a:buClr>
                <a:srgbClr val="6F0000"/>
              </a:buClr>
              <a:buFont typeface="Arial"/>
              <a:buChar char="•"/>
            </a:pPr>
            <a:r>
              <a:rPr lang="en-US" dirty="0" smtClean="0">
                <a:latin typeface="Calibri"/>
                <a:cs typeface="Calibri"/>
              </a:rPr>
              <a:t>Full costs of material for both the empowerment training and early childhood education</a:t>
            </a:r>
          </a:p>
          <a:p>
            <a:pPr marL="166688" indent="-166688">
              <a:spcBef>
                <a:spcPts val="600"/>
              </a:spcBef>
              <a:buClr>
                <a:srgbClr val="FF6600"/>
              </a:buClr>
              <a:buFont typeface="Arial"/>
              <a:buChar char="•"/>
            </a:pPr>
            <a:endParaRPr lang="en-US" dirty="0" smtClean="0"/>
          </a:p>
          <a:p>
            <a:pPr marL="166688" indent="-166688">
              <a:buFont typeface="Arial"/>
              <a:buChar char="•"/>
            </a:pPr>
            <a:endParaRPr lang="en-US" dirty="0" smtClean="0"/>
          </a:p>
          <a:p>
            <a:pPr marL="166688" indent="-166688">
              <a:buFont typeface="Arial"/>
              <a:buChar char="•"/>
            </a:pPr>
            <a:endParaRPr lang="en-US" dirty="0" smtClean="0"/>
          </a:p>
        </p:txBody>
      </p:sp>
      <p:sp>
        <p:nvSpPr>
          <p:cNvPr id="12" name="TextBox 11"/>
          <p:cNvSpPr txBox="1"/>
          <p:nvPr/>
        </p:nvSpPr>
        <p:spPr>
          <a:xfrm>
            <a:off x="241301" y="2354609"/>
            <a:ext cx="3681911" cy="369332"/>
          </a:xfrm>
          <a:prstGeom prst="rect">
            <a:avLst/>
          </a:prstGeom>
          <a:noFill/>
        </p:spPr>
        <p:txBody>
          <a:bodyPr wrap="square" rtlCol="0">
            <a:spAutoFit/>
          </a:bodyPr>
          <a:lstStyle/>
          <a:p>
            <a:r>
              <a:rPr lang="en-US" b="1" dirty="0" smtClean="0"/>
              <a:t>The $</a:t>
            </a:r>
            <a:r>
              <a:rPr lang="en-US" b="1" dirty="0" smtClean="0"/>
              <a:t>43,867 </a:t>
            </a:r>
            <a:r>
              <a:rPr lang="en-US" b="1" dirty="0" smtClean="0"/>
              <a:t>grant pays for:</a:t>
            </a:r>
            <a:endParaRPr lang="en-US" b="1" dirty="0"/>
          </a:p>
        </p:txBody>
      </p:sp>
      <p:sp>
        <p:nvSpPr>
          <p:cNvPr id="14" name="Content Placeholder 2"/>
          <p:cNvSpPr txBox="1">
            <a:spLocks/>
          </p:cNvSpPr>
          <p:nvPr/>
        </p:nvSpPr>
        <p:spPr>
          <a:xfrm>
            <a:off x="-949047" y="6858000"/>
            <a:ext cx="4111347" cy="1507513"/>
          </a:xfrm>
          <a:prstGeom prst="rect">
            <a:avLst/>
          </a:prstGeom>
        </p:spPr>
        <p:txBody>
          <a:bodyPr vert="horz" lIns="91440" tIns="45720" rIns="91440" bIns="45720" rtlCol="0">
            <a:normAutofit/>
          </a:bodyPr>
          <a:lstStyle/>
          <a:p>
            <a:pPr marL="166688" indent="-166688">
              <a:spcBef>
                <a:spcPts val="600"/>
              </a:spcBef>
              <a:spcAft>
                <a:spcPts val="600"/>
              </a:spcAft>
              <a:buFont typeface="Arial"/>
              <a:buChar char="•"/>
            </a:pPr>
            <a:endParaRPr lang="en-US" dirty="0" smtClean="0"/>
          </a:p>
        </p:txBody>
      </p:sp>
      <p:sp>
        <p:nvSpPr>
          <p:cNvPr id="10" name="Slide Number Placeholder 9"/>
          <p:cNvSpPr>
            <a:spLocks noGrp="1"/>
          </p:cNvSpPr>
          <p:nvPr>
            <p:ph type="sldNum" sz="quarter" idx="12"/>
          </p:nvPr>
        </p:nvSpPr>
        <p:spPr/>
        <p:txBody>
          <a:bodyPr/>
          <a:lstStyle/>
          <a:p>
            <a:fld id="{ADC744F1-E21E-9647-894E-1EC1FB821E89}" type="slidenum">
              <a:rPr lang="en-US" smtClean="0"/>
              <a:pPr/>
              <a:t>3</a:t>
            </a:fld>
            <a:endParaRPr lang="en-US" dirty="0"/>
          </a:p>
        </p:txBody>
      </p:sp>
      <p:pic>
        <p:nvPicPr>
          <p:cNvPr id="11" name="Picture 10" descr="weekly farm box3x4.jpg"/>
          <p:cNvPicPr/>
          <p:nvPr/>
        </p:nvPicPr>
        <p:blipFill>
          <a:blip r:embed="rId2"/>
          <a:stretch>
            <a:fillRect/>
          </a:stretch>
        </p:blipFill>
        <p:spPr>
          <a:xfrm>
            <a:off x="6032500" y="2057400"/>
            <a:ext cx="2891227" cy="41927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242" y="841949"/>
            <a:ext cx="8821470" cy="986656"/>
          </a:xfrm>
        </p:spPr>
        <p:txBody>
          <a:bodyPr>
            <a:normAutofit/>
          </a:bodyPr>
          <a:lstStyle/>
          <a:p>
            <a:pPr marL="0" indent="0">
              <a:spcAft>
                <a:spcPts val="600"/>
              </a:spcAft>
              <a:buNone/>
            </a:pPr>
            <a:r>
              <a:rPr lang="en-US" sz="2000" b="1" dirty="0" smtClean="0">
                <a:solidFill>
                  <a:srgbClr val="000090"/>
                </a:solidFill>
                <a:latin typeface="Calibri" panose="020F0502020204030204" pitchFamily="34" charset="0"/>
              </a:rPr>
              <a:t>Malnutrition is responsible for the deaths of more than 3.5 million children globally each year.</a:t>
            </a:r>
          </a:p>
          <a:p>
            <a:pPr marL="0" lvl="0" indent="0">
              <a:spcAft>
                <a:spcPts val="600"/>
              </a:spcAft>
              <a:buClr>
                <a:srgbClr val="0070C0"/>
              </a:buClr>
              <a:buNone/>
              <a:defRPr/>
            </a:pPr>
            <a:endParaRPr lang="en-US" sz="1800" dirty="0" smtClean="0">
              <a:solidFill>
                <a:srgbClr val="000000"/>
              </a:solidFill>
              <a:latin typeface="Calibri" panose="020F0502020204030204" pitchFamily="34" charset="0"/>
            </a:endParaRPr>
          </a:p>
          <a:p>
            <a:pPr marL="230188" indent="-230188">
              <a:buFont typeface="Arial"/>
              <a:buChar char="•"/>
            </a:pPr>
            <a:endParaRPr lang="en-US" sz="2000" dirty="0" smtClean="0">
              <a:solidFill>
                <a:srgbClr val="000000"/>
              </a:solidFill>
            </a:endParaRPr>
          </a:p>
          <a:p>
            <a:pPr marL="230188" indent="-230188">
              <a:buFont typeface="Arial"/>
              <a:buChar char="•"/>
            </a:pPr>
            <a:endParaRPr lang="en-US" sz="2000" dirty="0" smtClean="0">
              <a:solidFill>
                <a:srgbClr val="000000"/>
              </a:solidFill>
            </a:endParaRPr>
          </a:p>
          <a:p>
            <a:pPr marL="0" indent="0"/>
            <a:endParaRPr lang="en-US" sz="2400" dirty="0"/>
          </a:p>
        </p:txBody>
      </p:sp>
      <p:sp>
        <p:nvSpPr>
          <p:cNvPr id="4" name="Date Placeholder 3"/>
          <p:cNvSpPr>
            <a:spLocks noGrp="1"/>
          </p:cNvSpPr>
          <p:nvPr>
            <p:ph type="dt" sz="half" idx="10"/>
          </p:nvPr>
        </p:nvSpPr>
        <p:spPr/>
        <p:txBody>
          <a:bodyPr/>
          <a:lstStyle/>
          <a:p>
            <a:r>
              <a:rPr lang="en-US" smtClean="0"/>
              <a:t>November 2014</a:t>
            </a:r>
            <a:endParaRPr lang="en-US" dirty="0"/>
          </a:p>
        </p:txBody>
      </p:sp>
      <p:sp>
        <p:nvSpPr>
          <p:cNvPr id="2" name="Title 1"/>
          <p:cNvSpPr>
            <a:spLocks noGrp="1"/>
          </p:cNvSpPr>
          <p:nvPr>
            <p:ph type="title"/>
          </p:nvPr>
        </p:nvSpPr>
        <p:spPr>
          <a:xfrm>
            <a:off x="228600" y="9842"/>
            <a:ext cx="8686800" cy="1028845"/>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latin typeface="Calibri" panose="020F0502020204030204" pitchFamily="34" charset="0"/>
              </a:rPr>
              <a:t>Life Challenges of Women and Girls</a:t>
            </a:r>
            <a:endParaRPr lang="en-US" sz="3600" b="1" dirty="0">
              <a:solidFill>
                <a:srgbClr val="6F0000"/>
              </a:solidFill>
              <a:effectLst>
                <a:outerShdw blurRad="38100" dist="38100" dir="2700000" algn="tl">
                  <a:srgbClr val="000000">
                    <a:alpha val="43137"/>
                  </a:srgbClr>
                </a:outerShdw>
              </a:effectLst>
              <a:latin typeface="Calibri" panose="020F0502020204030204" pitchFamily="34" charset="0"/>
            </a:endParaRPr>
          </a:p>
        </p:txBody>
      </p:sp>
      <p:sp>
        <p:nvSpPr>
          <p:cNvPr id="7" name="Content Placeholder 2"/>
          <p:cNvSpPr txBox="1">
            <a:spLocks/>
          </p:cNvSpPr>
          <p:nvPr/>
        </p:nvSpPr>
        <p:spPr>
          <a:xfrm>
            <a:off x="188242" y="3403600"/>
            <a:ext cx="8762120" cy="3024613"/>
          </a:xfrm>
          <a:prstGeom prst="rect">
            <a:avLst/>
          </a:prstGeom>
        </p:spPr>
        <p:txBody>
          <a:bodyPr vert="horz" lIns="91440" tIns="45720" rIns="91440" bIns="45720" rtlCol="0">
            <a:normAutofit/>
          </a:bodyPr>
          <a:lstStyle/>
          <a:p>
            <a:pPr marL="173038" indent="-230188">
              <a:spcBef>
                <a:spcPct val="20000"/>
              </a:spcBef>
              <a:spcAft>
                <a:spcPts val="300"/>
              </a:spcAft>
              <a:buClr>
                <a:srgbClr val="6F0000"/>
              </a:buClr>
              <a:buFont typeface="Arial"/>
              <a:buChar char="•"/>
              <a:defRPr/>
            </a:pPr>
            <a:r>
              <a:rPr lang="en-US" dirty="0" smtClean="0">
                <a:solidFill>
                  <a:srgbClr val="000000"/>
                </a:solidFill>
                <a:latin typeface="Calibri"/>
                <a:cs typeface="Calibri"/>
              </a:rPr>
              <a:t>More than </a:t>
            </a:r>
            <a:r>
              <a:rPr lang="en-US" b="1" dirty="0" smtClean="0">
                <a:solidFill>
                  <a:srgbClr val="C00000"/>
                </a:solidFill>
                <a:latin typeface="Calibri"/>
                <a:cs typeface="Calibri"/>
              </a:rPr>
              <a:t>one third of malnutrition related deaths </a:t>
            </a:r>
            <a:r>
              <a:rPr lang="en-US" dirty="0" smtClean="0">
                <a:solidFill>
                  <a:srgbClr val="000000"/>
                </a:solidFill>
                <a:latin typeface="Calibri"/>
                <a:cs typeface="Calibri"/>
              </a:rPr>
              <a:t>are among children under five.</a:t>
            </a:r>
          </a:p>
          <a:p>
            <a:pPr marL="173038" indent="-230188">
              <a:spcBef>
                <a:spcPct val="20000"/>
              </a:spcBef>
              <a:spcAft>
                <a:spcPts val="300"/>
              </a:spcAft>
              <a:buClr>
                <a:srgbClr val="6F0000"/>
              </a:buClr>
              <a:buFont typeface="Arial"/>
              <a:buChar char="•"/>
              <a:defRPr/>
            </a:pPr>
            <a:r>
              <a:rPr lang="en-US" dirty="0" smtClean="0">
                <a:solidFill>
                  <a:srgbClr val="000000"/>
                </a:solidFill>
                <a:latin typeface="Calibri"/>
                <a:cs typeface="Calibri"/>
              </a:rPr>
              <a:t>Malnutrition is the </a:t>
            </a:r>
            <a:r>
              <a:rPr lang="en-US" b="1" dirty="0" smtClean="0">
                <a:solidFill>
                  <a:srgbClr val="C00000"/>
                </a:solidFill>
                <a:latin typeface="Calibri"/>
                <a:cs typeface="Calibri"/>
              </a:rPr>
              <a:t>single most important risk factor </a:t>
            </a:r>
            <a:r>
              <a:rPr lang="en-US" dirty="0" smtClean="0">
                <a:solidFill>
                  <a:srgbClr val="000000"/>
                </a:solidFill>
                <a:latin typeface="Calibri"/>
                <a:cs typeface="Calibri"/>
              </a:rPr>
              <a:t>in the common diseases that lead to child mortality</a:t>
            </a:r>
          </a:p>
          <a:p>
            <a:pPr marL="173038" indent="-230188">
              <a:spcBef>
                <a:spcPct val="20000"/>
              </a:spcBef>
              <a:spcAft>
                <a:spcPts val="300"/>
              </a:spcAft>
              <a:buClr>
                <a:srgbClr val="6F0000"/>
              </a:buClr>
              <a:buFont typeface="Arial"/>
              <a:buChar char="•"/>
              <a:defRPr/>
            </a:pPr>
            <a:r>
              <a:rPr lang="en-US" dirty="0" smtClean="0">
                <a:solidFill>
                  <a:srgbClr val="000000"/>
                </a:solidFill>
                <a:latin typeface="Calibri"/>
                <a:cs typeface="Calibri"/>
              </a:rPr>
              <a:t>Chronic malnutrition can disrupt mental and physical development, often permanently</a:t>
            </a:r>
          </a:p>
          <a:p>
            <a:pPr marL="173038" indent="-230188">
              <a:spcBef>
                <a:spcPct val="20000"/>
              </a:spcBef>
              <a:spcAft>
                <a:spcPts val="300"/>
              </a:spcAft>
              <a:buClr>
                <a:srgbClr val="6F0000"/>
              </a:buClr>
              <a:buFont typeface="Arial"/>
              <a:buChar char="•"/>
              <a:defRPr/>
            </a:pPr>
            <a:r>
              <a:rPr lang="en-US" dirty="0" smtClean="0">
                <a:solidFill>
                  <a:srgbClr val="000000"/>
                </a:solidFill>
                <a:latin typeface="Calibri"/>
                <a:cs typeface="Calibri"/>
              </a:rPr>
              <a:t>Malnourished children are </a:t>
            </a:r>
            <a:r>
              <a:rPr lang="en-US" b="1" dirty="0" smtClean="0">
                <a:solidFill>
                  <a:srgbClr val="C00000"/>
                </a:solidFill>
                <a:latin typeface="Calibri"/>
                <a:cs typeface="Calibri"/>
              </a:rPr>
              <a:t>less likely to attend school</a:t>
            </a:r>
          </a:p>
          <a:p>
            <a:pPr marL="173038" indent="-230188">
              <a:spcBef>
                <a:spcPct val="20000"/>
              </a:spcBef>
              <a:spcAft>
                <a:spcPts val="300"/>
              </a:spcAft>
              <a:buClr>
                <a:srgbClr val="6F0000"/>
              </a:buClr>
              <a:buFont typeface="Arial"/>
              <a:buChar char="•"/>
              <a:defRPr/>
            </a:pPr>
            <a:r>
              <a:rPr lang="en-US" dirty="0" smtClean="0">
                <a:solidFill>
                  <a:srgbClr val="000000"/>
                </a:solidFill>
                <a:latin typeface="Calibri"/>
                <a:cs typeface="Calibri"/>
              </a:rPr>
              <a:t>Malnourished children who go to school are </a:t>
            </a:r>
            <a:r>
              <a:rPr lang="en-US" b="1" dirty="0" smtClean="0">
                <a:solidFill>
                  <a:srgbClr val="C00000"/>
                </a:solidFill>
                <a:latin typeface="Calibri"/>
                <a:cs typeface="Calibri"/>
              </a:rPr>
              <a:t>less likely to succeed</a:t>
            </a:r>
          </a:p>
          <a:p>
            <a:pPr marL="173038" indent="-230188">
              <a:spcBef>
                <a:spcPct val="20000"/>
              </a:spcBef>
              <a:spcAft>
                <a:spcPts val="300"/>
              </a:spcAft>
              <a:buClr>
                <a:srgbClr val="6F0000"/>
              </a:buClr>
              <a:buFont typeface="Arial"/>
              <a:buChar char="•"/>
              <a:defRPr/>
            </a:pPr>
            <a:r>
              <a:rPr lang="en-US" dirty="0" smtClean="0">
                <a:solidFill>
                  <a:srgbClr val="000000"/>
                </a:solidFill>
                <a:latin typeface="Calibri"/>
                <a:cs typeface="Calibri"/>
              </a:rPr>
              <a:t>As working adults, they are </a:t>
            </a:r>
            <a:r>
              <a:rPr lang="en-US" b="1" dirty="0" smtClean="0">
                <a:solidFill>
                  <a:srgbClr val="C00000"/>
                </a:solidFill>
                <a:latin typeface="Calibri"/>
                <a:cs typeface="Calibri"/>
              </a:rPr>
              <a:t>likely to earn less </a:t>
            </a:r>
            <a:r>
              <a:rPr lang="en-US" dirty="0" smtClean="0">
                <a:solidFill>
                  <a:srgbClr val="000000"/>
                </a:solidFill>
                <a:latin typeface="Calibri"/>
                <a:cs typeface="Calibri"/>
              </a:rPr>
              <a:t>than their peers</a:t>
            </a:r>
          </a:p>
          <a:p>
            <a:pPr marL="173038" indent="-230188">
              <a:spcBef>
                <a:spcPct val="20000"/>
              </a:spcBef>
              <a:spcAft>
                <a:spcPts val="300"/>
              </a:spcAft>
              <a:buClr>
                <a:srgbClr val="6F0000"/>
              </a:buClr>
              <a:buFont typeface="Arial"/>
              <a:buChar char="•"/>
              <a:defRPr/>
            </a:pPr>
            <a:r>
              <a:rPr lang="en-US" dirty="0" smtClean="0">
                <a:solidFill>
                  <a:srgbClr val="000000"/>
                </a:solidFill>
                <a:latin typeface="Calibri"/>
                <a:cs typeface="Calibri"/>
              </a:rPr>
              <a:t>People who are malnourished have </a:t>
            </a:r>
            <a:r>
              <a:rPr lang="en-US" b="1" dirty="0" smtClean="0">
                <a:solidFill>
                  <a:srgbClr val="C00000"/>
                </a:solidFill>
                <a:latin typeface="Calibri"/>
                <a:cs typeface="Calibri"/>
              </a:rPr>
              <a:t>shorter life spans</a:t>
            </a:r>
          </a:p>
          <a:p>
            <a:pPr marL="173038" indent="-230188">
              <a:spcBef>
                <a:spcPct val="20000"/>
              </a:spcBef>
              <a:spcAft>
                <a:spcPts val="300"/>
              </a:spcAft>
              <a:buClr>
                <a:schemeClr val="accent1"/>
              </a:buClr>
              <a:buFont typeface="Arial"/>
              <a:buChar char="•"/>
              <a:defRPr/>
            </a:pPr>
            <a:endParaRPr lang="en-US" sz="1700" b="1" dirty="0" smtClean="0">
              <a:solidFill>
                <a:srgbClr val="000000"/>
              </a:solidFill>
            </a:endParaRPr>
          </a:p>
          <a:p>
            <a:pPr marL="173038" indent="-230188">
              <a:spcBef>
                <a:spcPct val="20000"/>
              </a:spcBef>
              <a:spcAft>
                <a:spcPts val="300"/>
              </a:spcAft>
              <a:buClr>
                <a:schemeClr val="accent1"/>
              </a:buClr>
              <a:buFont typeface="Arial"/>
              <a:buChar char="•"/>
              <a:defRPr/>
            </a:pPr>
            <a:endParaRPr lang="en-US" sz="1600" dirty="0" smtClean="0">
              <a:solidFill>
                <a:srgbClr val="000000"/>
              </a:solidFill>
            </a:endParaRPr>
          </a:p>
          <a:p>
            <a:pPr marL="173038" indent="-230188">
              <a:spcBef>
                <a:spcPct val="20000"/>
              </a:spcBef>
              <a:spcAft>
                <a:spcPts val="300"/>
              </a:spcAft>
              <a:buClr>
                <a:schemeClr val="accent1"/>
              </a:buClr>
              <a:defRPr/>
            </a:pPr>
            <a:endParaRPr lang="en-US" sz="1700" b="1" dirty="0" smtClean="0">
              <a:solidFill>
                <a:srgbClr val="000000"/>
              </a:solidFill>
            </a:endParaRPr>
          </a:p>
          <a:p>
            <a:pPr marL="173038" indent="-230188">
              <a:spcBef>
                <a:spcPct val="20000"/>
              </a:spcBef>
              <a:spcAft>
                <a:spcPts val="300"/>
              </a:spcAft>
              <a:buClr>
                <a:schemeClr val="accent1"/>
              </a:buClr>
              <a:defRPr/>
            </a:pPr>
            <a:endParaRPr lang="en-US" sz="1600" dirty="0" smtClean="0">
              <a:solidFill>
                <a:srgbClr val="000000"/>
              </a:solidFill>
            </a:endParaRPr>
          </a:p>
          <a:p>
            <a:pPr marL="173038" indent="-230188">
              <a:spcBef>
                <a:spcPct val="20000"/>
              </a:spcBef>
              <a:spcAft>
                <a:spcPts val="300"/>
              </a:spcAft>
              <a:buClr>
                <a:schemeClr val="accent1"/>
              </a:buClr>
              <a:defRPr/>
            </a:pPr>
            <a:endParaRPr lang="en-US" sz="1600" dirty="0" smtClean="0">
              <a:solidFill>
                <a:srgbClr val="000000"/>
              </a:solidFill>
            </a:endParaRPr>
          </a:p>
          <a:p>
            <a:pPr marL="225425" lvl="1">
              <a:spcBef>
                <a:spcPct val="20000"/>
              </a:spcBef>
              <a:spcAft>
                <a:spcPts val="600"/>
              </a:spcAft>
              <a:buClr>
                <a:schemeClr val="accent1"/>
              </a:buClr>
              <a:defRPr/>
            </a:pPr>
            <a:endParaRPr lang="en-US" b="1" dirty="0" smtClean="0">
              <a:solidFill>
                <a:srgbClr val="000000"/>
              </a:solidFill>
            </a:endParaRPr>
          </a:p>
          <a:p>
            <a:pPr marL="0" marR="0" lvl="0" indent="0" algn="l" defTabSz="457200" rtl="0" eaLnBrk="1" fontAlgn="auto" latinLnBrk="0" hangingPunct="1">
              <a:lnSpc>
                <a:spcPct val="100000"/>
              </a:lnSpc>
              <a:spcBef>
                <a:spcPct val="20000"/>
              </a:spcBef>
              <a:spcAft>
                <a:spcPts val="0"/>
              </a:spcAft>
              <a:buClr>
                <a:schemeClr val="accent6"/>
              </a:buClr>
              <a:buSzTx/>
              <a:buFont typeface="Arial"/>
              <a:buNone/>
              <a:tabLst/>
              <a:defRPr/>
            </a:pPr>
            <a:endParaRPr kumimoji="0" lang="en-US" sz="2400" b="0" i="0" u="none" strike="noStrike" kern="1200" cap="none" spc="0" normalizeH="0" baseline="0" noProof="0" dirty="0" smtClean="0">
              <a:ln>
                <a:noFill/>
              </a:ln>
              <a:solidFill>
                <a:srgbClr val="834736"/>
              </a:solidFill>
              <a:effectLst/>
              <a:uLnTx/>
              <a:uFillTx/>
              <a:latin typeface="+mn-lt"/>
              <a:ea typeface="+mn-ea"/>
              <a:cs typeface="+mn-cs"/>
            </a:endParaRPr>
          </a:p>
        </p:txBody>
      </p:sp>
      <p:sp>
        <p:nvSpPr>
          <p:cNvPr id="10" name="Slide Number Placeholder 4"/>
          <p:cNvSpPr txBox="1">
            <a:spLocks/>
          </p:cNvSpPr>
          <p:nvPr/>
        </p:nvSpPr>
        <p:spPr>
          <a:xfrm>
            <a:off x="3991088" y="6250163"/>
            <a:ext cx="1161826"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C744F1-E21E-9647-894E-1EC1FB821E89}" type="slidenum">
              <a:rPr lang="en-US" smtClean="0"/>
              <a:pPr/>
              <a:t>4</a:t>
            </a:fld>
            <a:endParaRPr lang="en-US" dirty="0"/>
          </a:p>
        </p:txBody>
      </p:sp>
      <p:sp>
        <p:nvSpPr>
          <p:cNvPr id="11" name="Slide Number Placeholder 10"/>
          <p:cNvSpPr>
            <a:spLocks noGrp="1"/>
          </p:cNvSpPr>
          <p:nvPr>
            <p:ph type="sldNum" sz="quarter" idx="12"/>
          </p:nvPr>
        </p:nvSpPr>
        <p:spPr/>
        <p:txBody>
          <a:bodyPr/>
          <a:lstStyle/>
          <a:p>
            <a:fld id="{ADC744F1-E21E-9647-894E-1EC1FB821E89}" type="slidenum">
              <a:rPr lang="en-US" smtClean="0"/>
              <a:pPr/>
              <a:t>4</a:t>
            </a:fld>
            <a:endParaRPr lang="en-US"/>
          </a:p>
        </p:txBody>
      </p:sp>
      <p:sp>
        <p:nvSpPr>
          <p:cNvPr id="8" name="TextBox 7"/>
          <p:cNvSpPr txBox="1"/>
          <p:nvPr/>
        </p:nvSpPr>
        <p:spPr>
          <a:xfrm>
            <a:off x="188242" y="2120705"/>
            <a:ext cx="8762120" cy="1015663"/>
          </a:xfrm>
          <a:prstGeom prst="rect">
            <a:avLst/>
          </a:prstGeom>
          <a:solidFill>
            <a:schemeClr val="accent5"/>
          </a:solidFill>
          <a:ln>
            <a:solidFill>
              <a:schemeClr val="accent5">
                <a:lumMod val="75000"/>
              </a:schemeClr>
            </a:solidFill>
          </a:ln>
        </p:spPr>
        <p:txBody>
          <a:bodyPr wrap="square" lIns="182880" tIns="91440" rIns="182880" bIns="91440" rtlCol="0">
            <a:spAutoFit/>
          </a:bodyPr>
          <a:lstStyle/>
          <a:p>
            <a:r>
              <a:rPr lang="en-US" dirty="0" smtClean="0">
                <a:latin typeface="Calibri"/>
                <a:cs typeface="Calibri"/>
              </a:rPr>
              <a:t>According to the World Health Organization, the world is facing an acute food and </a:t>
            </a:r>
            <a:r>
              <a:rPr lang="en-US" b="1" dirty="0" smtClean="0">
                <a:solidFill>
                  <a:srgbClr val="C00000"/>
                </a:solidFill>
                <a:latin typeface="Calibri"/>
                <a:cs typeface="Calibri"/>
              </a:rPr>
              <a:t>nutrition crisis that could affect up to 450 million children worldwide by 2025 </a:t>
            </a:r>
            <a:r>
              <a:rPr lang="en-US" dirty="0" smtClean="0">
                <a:latin typeface="Calibri"/>
                <a:cs typeface="Calibri"/>
              </a:rPr>
              <a:t>if we do not address chronic malnutrition.</a:t>
            </a:r>
            <a:endParaRPr lang="en-US"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19" y="819100"/>
            <a:ext cx="8655729" cy="987301"/>
          </a:xfrm>
        </p:spPr>
        <p:txBody>
          <a:bodyPr>
            <a:noAutofit/>
          </a:bodyPr>
          <a:lstStyle/>
          <a:p>
            <a:pPr marL="0" indent="0">
              <a:buNone/>
            </a:pPr>
            <a:r>
              <a:rPr lang="en-US" sz="2000" b="1" dirty="0" smtClean="0">
                <a:solidFill>
                  <a:srgbClr val="000090"/>
                </a:solidFill>
                <a:latin typeface="Calibri" panose="020F0502020204030204" pitchFamily="34" charset="0"/>
              </a:rPr>
              <a:t>GHI partners with the Bumbogo Health Center to diagnose malnourished children and enroll their mothers in nutrition education programs. GHI delivers seeds and livestock, and teaches women to grow nutritious foods to feed their families.</a:t>
            </a:r>
            <a:endParaRPr lang="en-US" sz="2000" b="1" dirty="0">
              <a:solidFill>
                <a:srgbClr val="000090"/>
              </a:solidFill>
              <a:latin typeface="Calibri" panose="020F0502020204030204" pitchFamily="34" charset="0"/>
            </a:endParaRPr>
          </a:p>
        </p:txBody>
      </p:sp>
      <p:sp>
        <p:nvSpPr>
          <p:cNvPr id="4" name="Date Placeholder 3"/>
          <p:cNvSpPr>
            <a:spLocks noGrp="1"/>
          </p:cNvSpPr>
          <p:nvPr>
            <p:ph type="dt" sz="half" idx="10"/>
          </p:nvPr>
        </p:nvSpPr>
        <p:spPr/>
        <p:txBody>
          <a:bodyPr/>
          <a:lstStyle/>
          <a:p>
            <a:r>
              <a:rPr lang="en-US" smtClean="0"/>
              <a:t>November 2014</a:t>
            </a:r>
            <a:endParaRPr lang="en-US" dirty="0"/>
          </a:p>
        </p:txBody>
      </p:sp>
      <p:sp>
        <p:nvSpPr>
          <p:cNvPr id="2" name="Title 1"/>
          <p:cNvSpPr>
            <a:spLocks noGrp="1"/>
          </p:cNvSpPr>
          <p:nvPr>
            <p:ph type="title"/>
          </p:nvPr>
        </p:nvSpPr>
        <p:spPr>
          <a:xfrm>
            <a:off x="228600" y="9842"/>
            <a:ext cx="8686800" cy="966702"/>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The Program</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0" name="Content Placeholder 2"/>
          <p:cNvSpPr txBox="1">
            <a:spLocks/>
          </p:cNvSpPr>
          <p:nvPr/>
        </p:nvSpPr>
        <p:spPr>
          <a:xfrm>
            <a:off x="230819" y="2616200"/>
            <a:ext cx="3771027" cy="3327400"/>
          </a:xfrm>
          <a:prstGeom prst="rect">
            <a:avLst/>
          </a:prstGeom>
        </p:spPr>
        <p:txBody>
          <a:bodyPr vert="horz" lIns="91440" tIns="45720" rIns="91440" bIns="45720" rtlCol="0">
            <a:normAutofit/>
          </a:bodyPr>
          <a:lstStyle/>
          <a:p>
            <a:pPr marL="177800" indent="-177800">
              <a:spcBef>
                <a:spcPct val="20000"/>
              </a:spcBef>
              <a:buClr>
                <a:srgbClr val="0070C0"/>
              </a:buClr>
              <a:buFont typeface="Arial"/>
              <a:buChar char="•"/>
            </a:pPr>
            <a:r>
              <a:rPr lang="en-US" dirty="0" smtClean="0">
                <a:solidFill>
                  <a:srgbClr val="000000"/>
                </a:solidFill>
                <a:latin typeface="Calibri"/>
                <a:cs typeface="Calibri"/>
              </a:rPr>
              <a:t>Community awareness campaigns</a:t>
            </a:r>
          </a:p>
          <a:p>
            <a:pPr marL="177800" indent="-177800">
              <a:spcBef>
                <a:spcPct val="20000"/>
              </a:spcBef>
              <a:buClr>
                <a:srgbClr val="0070C0"/>
              </a:buClr>
              <a:buFont typeface="Arial"/>
              <a:buChar char="•"/>
            </a:pPr>
            <a:r>
              <a:rPr lang="en-US" dirty="0" smtClean="0">
                <a:solidFill>
                  <a:srgbClr val="000000"/>
                </a:solidFill>
                <a:latin typeface="Calibri"/>
                <a:cs typeface="Calibri"/>
              </a:rPr>
              <a:t>Enrollment by clinical staff</a:t>
            </a:r>
          </a:p>
          <a:p>
            <a:pPr marL="177800" indent="-177800">
              <a:spcBef>
                <a:spcPct val="20000"/>
              </a:spcBef>
              <a:buClr>
                <a:srgbClr val="0070C0"/>
              </a:buClr>
              <a:buFont typeface="Arial"/>
              <a:buChar char="•"/>
            </a:pPr>
            <a:r>
              <a:rPr lang="en-US" dirty="0" smtClean="0">
                <a:solidFill>
                  <a:srgbClr val="000000"/>
                </a:solidFill>
                <a:latin typeface="Calibri"/>
                <a:cs typeface="Calibri"/>
              </a:rPr>
              <a:t>Garden plot design</a:t>
            </a:r>
          </a:p>
          <a:p>
            <a:pPr marL="177800" indent="-177800">
              <a:spcBef>
                <a:spcPct val="20000"/>
              </a:spcBef>
              <a:buClr>
                <a:srgbClr val="0070C0"/>
              </a:buClr>
              <a:buFont typeface="Arial"/>
              <a:buChar char="•"/>
            </a:pPr>
            <a:r>
              <a:rPr lang="en-US" dirty="0" smtClean="0">
                <a:solidFill>
                  <a:srgbClr val="000000"/>
                </a:solidFill>
                <a:latin typeface="Calibri"/>
                <a:cs typeface="Calibri"/>
              </a:rPr>
              <a:t>Seed and livestock distribution</a:t>
            </a:r>
          </a:p>
          <a:p>
            <a:pPr marL="177800" indent="-177800">
              <a:spcBef>
                <a:spcPct val="20000"/>
              </a:spcBef>
              <a:buClr>
                <a:srgbClr val="0070C0"/>
              </a:buClr>
              <a:buFont typeface="Arial"/>
              <a:buChar char="•"/>
            </a:pPr>
            <a:r>
              <a:rPr lang="en-US" dirty="0" smtClean="0">
                <a:solidFill>
                  <a:srgbClr val="000000"/>
                </a:solidFill>
                <a:latin typeface="Calibri"/>
                <a:cs typeface="Calibri"/>
              </a:rPr>
              <a:t>Health training</a:t>
            </a:r>
          </a:p>
          <a:p>
            <a:pPr marL="177800" indent="-177800">
              <a:spcBef>
                <a:spcPct val="20000"/>
              </a:spcBef>
              <a:buClr>
                <a:srgbClr val="0070C0"/>
              </a:buClr>
              <a:buFont typeface="Arial"/>
              <a:buChar char="•"/>
            </a:pPr>
            <a:r>
              <a:rPr lang="en-US" dirty="0" smtClean="0">
                <a:solidFill>
                  <a:srgbClr val="000000"/>
                </a:solidFill>
                <a:latin typeface="Calibri"/>
                <a:cs typeface="Calibri"/>
              </a:rPr>
              <a:t>Agricultural training</a:t>
            </a:r>
          </a:p>
          <a:p>
            <a:pPr marL="177800" indent="-177800">
              <a:spcBef>
                <a:spcPct val="20000"/>
              </a:spcBef>
              <a:buClr>
                <a:srgbClr val="0070C0"/>
              </a:buClr>
              <a:buFont typeface="Arial"/>
              <a:buChar char="•"/>
            </a:pPr>
            <a:r>
              <a:rPr lang="en-US" dirty="0" smtClean="0">
                <a:solidFill>
                  <a:srgbClr val="000000"/>
                </a:solidFill>
                <a:latin typeface="Calibri"/>
                <a:cs typeface="Calibri"/>
              </a:rPr>
              <a:t>Farm work program</a:t>
            </a:r>
          </a:p>
          <a:p>
            <a:pPr marL="177800" indent="-177800">
              <a:spcBef>
                <a:spcPct val="20000"/>
              </a:spcBef>
              <a:buClr>
                <a:srgbClr val="0070C0"/>
              </a:buClr>
              <a:buFont typeface="Arial"/>
              <a:buChar char="•"/>
            </a:pPr>
            <a:r>
              <a:rPr lang="en-US" dirty="0" smtClean="0">
                <a:solidFill>
                  <a:srgbClr val="000000"/>
                </a:solidFill>
                <a:latin typeface="Calibri"/>
                <a:cs typeface="Calibri"/>
              </a:rPr>
              <a:t>Monitoring &amp; evaluation</a:t>
            </a:r>
          </a:p>
          <a:p>
            <a:pPr marL="285750" indent="-285750">
              <a:spcBef>
                <a:spcPct val="20000"/>
              </a:spcBef>
              <a:buClr>
                <a:srgbClr val="0070C0"/>
              </a:buClr>
            </a:pPr>
            <a:endParaRPr lang="en-US" sz="1600" dirty="0" smtClean="0">
              <a:solidFill>
                <a:srgbClr val="000000"/>
              </a:solidFill>
              <a:latin typeface="Calibri"/>
              <a:cs typeface="Calibri"/>
            </a:endParaRPr>
          </a:p>
          <a:p>
            <a:pPr marL="742950" lvl="1" indent="-285750">
              <a:spcBef>
                <a:spcPct val="20000"/>
              </a:spcBef>
              <a:buClr>
                <a:srgbClr val="0070C0"/>
              </a:buClr>
              <a:buFont typeface="Arial" panose="020B0604020202020204" pitchFamily="34" charset="0"/>
              <a:buChar char="•"/>
            </a:pPr>
            <a:endParaRPr lang="en-US" sz="1600" dirty="0" smtClean="0">
              <a:solidFill>
                <a:srgbClr val="000000"/>
              </a:solidFill>
              <a:latin typeface="Calibri"/>
              <a:cs typeface="Calibri"/>
            </a:endParaRPr>
          </a:p>
          <a:p>
            <a:pPr marL="742950" lvl="1" indent="-285750">
              <a:spcBef>
                <a:spcPct val="20000"/>
              </a:spcBef>
              <a:buClr>
                <a:srgbClr val="0070C0"/>
              </a:buClr>
              <a:buFont typeface="Arial" panose="020B0604020202020204" pitchFamily="34" charset="0"/>
              <a:buChar char="•"/>
            </a:pPr>
            <a:endParaRPr kumimoji="0" lang="en-US" sz="1600" b="0" i="0" u="none" strike="noStrike" kern="1200" cap="none" spc="0" normalizeH="0" baseline="0" noProof="0" dirty="0" smtClean="0">
              <a:ln>
                <a:noFill/>
              </a:ln>
              <a:solidFill>
                <a:srgbClr val="000000"/>
              </a:solidFill>
              <a:effectLst/>
              <a:uLnTx/>
              <a:uFillTx/>
              <a:latin typeface="Calibri"/>
              <a:cs typeface="Calibri"/>
            </a:endParaRPr>
          </a:p>
          <a:p>
            <a:pPr marL="228600" indent="-228600">
              <a:spcBef>
                <a:spcPct val="20000"/>
              </a:spcBef>
              <a:buClr>
                <a:schemeClr val="accent6"/>
              </a:buClr>
              <a:buFont typeface="Arial"/>
              <a:buChar char="•"/>
            </a:pPr>
            <a:endParaRPr kumimoji="0" lang="en-US" sz="1600" b="0" i="0" u="none" strike="noStrike" kern="1200" cap="none" spc="0" normalizeH="0" noProof="0" dirty="0" smtClean="0">
              <a:ln>
                <a:noFill/>
              </a:ln>
              <a:solidFill>
                <a:srgbClr val="000000"/>
              </a:solidFill>
              <a:effectLst/>
              <a:uLnTx/>
              <a:uFillTx/>
              <a:latin typeface="Calibri"/>
              <a:ea typeface="+mn-ea"/>
              <a:cs typeface="Calibri"/>
            </a:endParaRPr>
          </a:p>
          <a:p>
            <a:pPr marL="685800" lvl="1" indent="-228600">
              <a:spcBef>
                <a:spcPct val="20000"/>
              </a:spcBef>
              <a:buClr>
                <a:schemeClr val="accent6"/>
              </a:buClr>
            </a:pPr>
            <a:endParaRPr kumimoji="0" lang="en-US" sz="16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11" name="Content Placeholder 2"/>
          <p:cNvSpPr txBox="1">
            <a:spLocks/>
          </p:cNvSpPr>
          <p:nvPr/>
        </p:nvSpPr>
        <p:spPr>
          <a:xfrm>
            <a:off x="230819" y="4864100"/>
            <a:ext cx="8655729" cy="1473200"/>
          </a:xfrm>
          <a:prstGeom prst="rect">
            <a:avLst/>
          </a:prstGeom>
        </p:spPr>
        <p:txBody>
          <a:bodyPr vert="horz" lIns="91440" tIns="45720" rIns="91440" bIns="45720" rtlCol="0">
            <a:normAutofit/>
          </a:bodyPr>
          <a:lstStyle/>
          <a:p>
            <a:pPr marL="285750" indent="-285750">
              <a:spcBef>
                <a:spcPct val="20000"/>
              </a:spcBef>
              <a:buClr>
                <a:srgbClr val="0070C0"/>
              </a:buCl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ndParaRPr>
          </a:p>
          <a:p>
            <a:pPr marL="228600" indent="-228600">
              <a:spcBef>
                <a:spcPct val="20000"/>
              </a:spcBef>
              <a:buClr>
                <a:schemeClr val="accent6"/>
              </a:buClr>
              <a:buFont typeface="Arial"/>
              <a:buChar char="•"/>
            </a:pPr>
            <a:endParaRPr kumimoji="0" lang="en-US" sz="1600" b="0" i="0" u="none" strike="noStrike" kern="1200" cap="none" spc="0" normalizeH="0" noProof="0" dirty="0" smtClean="0">
              <a:ln>
                <a:noFill/>
              </a:ln>
              <a:solidFill>
                <a:srgbClr val="000000"/>
              </a:solidFill>
              <a:effectLst/>
              <a:uLnTx/>
              <a:uFillTx/>
              <a:latin typeface="+mn-lt"/>
              <a:ea typeface="+mn-ea"/>
              <a:cs typeface="+mn-cs"/>
            </a:endParaRPr>
          </a:p>
          <a:p>
            <a:pPr marL="685800" lvl="1" indent="-228600">
              <a:spcBef>
                <a:spcPct val="20000"/>
              </a:spcBef>
              <a:buClr>
                <a:schemeClr val="accent6"/>
              </a:buCl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Slide Number Placeholder 7"/>
          <p:cNvSpPr>
            <a:spLocks noGrp="1"/>
          </p:cNvSpPr>
          <p:nvPr>
            <p:ph type="sldNum" sz="quarter" idx="12"/>
          </p:nvPr>
        </p:nvSpPr>
        <p:spPr>
          <a:xfrm>
            <a:off x="4001846" y="6154737"/>
            <a:ext cx="1161826" cy="365125"/>
          </a:xfrm>
        </p:spPr>
        <p:txBody>
          <a:bodyPr/>
          <a:lstStyle/>
          <a:p>
            <a:fld id="{ADC744F1-E21E-9647-894E-1EC1FB821E89}" type="slidenum">
              <a:rPr lang="en-US" smtClean="0"/>
              <a:pPr/>
              <a:t>5</a:t>
            </a:fld>
            <a:endParaRPr lang="en-US"/>
          </a:p>
        </p:txBody>
      </p:sp>
      <p:sp>
        <p:nvSpPr>
          <p:cNvPr id="12" name="TextBox 11"/>
          <p:cNvSpPr txBox="1"/>
          <p:nvPr/>
        </p:nvSpPr>
        <p:spPr>
          <a:xfrm>
            <a:off x="230819" y="5397501"/>
            <a:ext cx="4932853" cy="877163"/>
          </a:xfrm>
          <a:prstGeom prst="rect">
            <a:avLst/>
          </a:prstGeom>
          <a:noFill/>
        </p:spPr>
        <p:txBody>
          <a:bodyPr wrap="square" rtlCol="0">
            <a:spAutoFit/>
          </a:bodyPr>
          <a:lstStyle/>
          <a:p>
            <a:r>
              <a:rPr lang="en-US" sz="1700" b="1" dirty="0" smtClean="0">
                <a:solidFill>
                  <a:srgbClr val="C00000"/>
                </a:solidFill>
                <a:latin typeface="Calibri"/>
                <a:cs typeface="Calibri"/>
              </a:rPr>
              <a:t>The outreach program will serve 120 families including 600 children, and the farm worker program will benefit up to 2,000 women and their families </a:t>
            </a:r>
            <a:endParaRPr lang="en-US" sz="1700" dirty="0">
              <a:solidFill>
                <a:srgbClr val="C00000"/>
              </a:solidFill>
              <a:latin typeface="Calibri"/>
              <a:cs typeface="Calibri"/>
            </a:endParaRPr>
          </a:p>
        </p:txBody>
      </p:sp>
      <p:sp>
        <p:nvSpPr>
          <p:cNvPr id="13" name="TextBox 12"/>
          <p:cNvSpPr txBox="1"/>
          <p:nvPr/>
        </p:nvSpPr>
        <p:spPr>
          <a:xfrm>
            <a:off x="230819" y="2250901"/>
            <a:ext cx="3033081" cy="369332"/>
          </a:xfrm>
          <a:prstGeom prst="rect">
            <a:avLst/>
          </a:prstGeom>
          <a:noFill/>
        </p:spPr>
        <p:txBody>
          <a:bodyPr wrap="square" rtlCol="0">
            <a:spAutoFit/>
          </a:bodyPr>
          <a:lstStyle/>
          <a:p>
            <a:r>
              <a:rPr lang="en-US" dirty="0" smtClean="0">
                <a:latin typeface="Calibri"/>
                <a:cs typeface="Calibri"/>
              </a:rPr>
              <a:t>Activities include:</a:t>
            </a:r>
            <a:endParaRPr lang="en-US" dirty="0">
              <a:latin typeface="Calibri"/>
              <a:cs typeface="Calibri"/>
            </a:endParaRPr>
          </a:p>
        </p:txBody>
      </p:sp>
      <p:pic>
        <p:nvPicPr>
          <p:cNvPr id="20" name="Picture 19" descr="daily meal for farm workers.jpg"/>
          <p:cNvPicPr>
            <a:picLocks noChangeAspect="1"/>
          </p:cNvPicPr>
          <p:nvPr/>
        </p:nvPicPr>
        <p:blipFill>
          <a:blip r:embed="rId2"/>
          <a:srcRect t="2400" b="7200"/>
          <a:stretch>
            <a:fillRect/>
          </a:stretch>
        </p:blipFill>
        <p:spPr>
          <a:xfrm>
            <a:off x="5341472" y="1967223"/>
            <a:ext cx="3585420" cy="45544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
            <a:ext cx="8686800" cy="1019968"/>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latin typeface="Calibri" panose="020F0502020204030204" pitchFamily="34" charset="0"/>
              </a:rPr>
              <a:t>Program</a:t>
            </a:r>
            <a:r>
              <a:rPr lang="en-US" sz="3600" b="1" dirty="0" smtClean="0">
                <a:solidFill>
                  <a:srgbClr val="6F0000"/>
                </a:solidFill>
                <a:latin typeface="Calibri" panose="020F0502020204030204" pitchFamily="34" charset="0"/>
              </a:rPr>
              <a:t> </a:t>
            </a:r>
            <a:r>
              <a:rPr lang="en-US" sz="3600" b="1" dirty="0" smtClean="0">
                <a:solidFill>
                  <a:srgbClr val="6F0000"/>
                </a:solidFill>
                <a:effectLst>
                  <a:outerShdw blurRad="38100" dist="38100" dir="2700000" algn="tl">
                    <a:srgbClr val="000000">
                      <a:alpha val="43137"/>
                    </a:srgbClr>
                  </a:outerShdw>
                </a:effectLst>
                <a:latin typeface="Calibri" panose="020F0502020204030204" pitchFamily="34" charset="0"/>
              </a:rPr>
              <a:t>Budget</a:t>
            </a:r>
            <a:endParaRPr lang="en-US" sz="3600" b="1" dirty="0">
              <a:solidFill>
                <a:srgbClr val="6F0000"/>
              </a:solidFill>
              <a:effectLst>
                <a:outerShdw blurRad="38100" dist="38100" dir="2700000" algn="tl">
                  <a:srgbClr val="000000">
                    <a:alpha val="43137"/>
                  </a:srgbClr>
                </a:outerShdw>
              </a:effectLst>
              <a:latin typeface="Calibri" panose="020F0502020204030204" pitchFamily="34" charset="0"/>
            </a:endParaRPr>
          </a:p>
        </p:txBody>
      </p:sp>
      <p:sp>
        <p:nvSpPr>
          <p:cNvPr id="8" name="TextBox 7"/>
          <p:cNvSpPr txBox="1"/>
          <p:nvPr/>
        </p:nvSpPr>
        <p:spPr>
          <a:xfrm>
            <a:off x="230819" y="861535"/>
            <a:ext cx="8646851" cy="400110"/>
          </a:xfrm>
          <a:prstGeom prst="rect">
            <a:avLst/>
          </a:prstGeom>
          <a:noFill/>
        </p:spPr>
        <p:txBody>
          <a:bodyPr wrap="square" rtlCol="0">
            <a:spAutoFit/>
          </a:bodyPr>
          <a:lstStyle/>
          <a:p>
            <a:pPr algn="ctr"/>
            <a:r>
              <a:rPr lang="en-US" sz="2000" b="1" dirty="0" smtClean="0">
                <a:solidFill>
                  <a:srgbClr val="000090"/>
                </a:solidFill>
                <a:latin typeface="Calibri" panose="020F0502020204030204" pitchFamily="34" charset="0"/>
              </a:rPr>
              <a:t>DFW’s</a:t>
            </a:r>
            <a:r>
              <a:rPr lang="en-US" b="1" dirty="0" smtClean="0">
                <a:solidFill>
                  <a:srgbClr val="000090"/>
                </a:solidFill>
                <a:latin typeface="Calibri" panose="020F0502020204030204" pitchFamily="34" charset="0"/>
              </a:rPr>
              <a:t> grant to Gardens for Health International is $43,867</a:t>
            </a:r>
            <a:endParaRPr lang="en-US" b="1" dirty="0">
              <a:solidFill>
                <a:srgbClr val="000090"/>
              </a:solidFill>
              <a:latin typeface="Calibri" panose="020F0502020204030204" pitchFamily="34" charset="0"/>
            </a:endParaRPr>
          </a:p>
        </p:txBody>
      </p:sp>
      <p:sp>
        <p:nvSpPr>
          <p:cNvPr id="4" name="Date Placeholder 3"/>
          <p:cNvSpPr>
            <a:spLocks noGrp="1"/>
          </p:cNvSpPr>
          <p:nvPr>
            <p:ph type="dt" sz="half" idx="10"/>
          </p:nvPr>
        </p:nvSpPr>
        <p:spPr>
          <a:xfrm>
            <a:off x="7759700" y="6250164"/>
            <a:ext cx="1190662" cy="365125"/>
          </a:xfrm>
          <a:solidFill>
            <a:schemeClr val="bg1"/>
          </a:solidFill>
        </p:spPr>
        <p:txBody>
          <a:bodyPr/>
          <a:lstStyle/>
          <a:p>
            <a:r>
              <a:rPr lang="en-US" dirty="0" smtClean="0"/>
              <a:t>November 2014</a:t>
            </a:r>
            <a:endParaRPr lang="en-US" dirty="0"/>
          </a:p>
        </p:txBody>
      </p:sp>
      <p:sp>
        <p:nvSpPr>
          <p:cNvPr id="5" name="Slide Number Placeholder 4"/>
          <p:cNvSpPr>
            <a:spLocks noGrp="1"/>
          </p:cNvSpPr>
          <p:nvPr>
            <p:ph type="sldNum" sz="quarter" idx="12"/>
          </p:nvPr>
        </p:nvSpPr>
        <p:spPr/>
        <p:txBody>
          <a:bodyPr/>
          <a:lstStyle/>
          <a:p>
            <a:fld id="{ADC744F1-E21E-9647-894E-1EC1FB821E89}" type="slidenum">
              <a:rPr lang="en-US" smtClean="0"/>
              <a:pPr/>
              <a:t>6</a:t>
            </a:fld>
            <a:endParaRPr lang="en-US"/>
          </a:p>
        </p:txBody>
      </p:sp>
      <p:graphicFrame>
        <p:nvGraphicFramePr>
          <p:cNvPr id="10" name="Table 9"/>
          <p:cNvGraphicFramePr>
            <a:graphicFrameLocks noGrp="1"/>
          </p:cNvGraphicFramePr>
          <p:nvPr/>
        </p:nvGraphicFramePr>
        <p:xfrm>
          <a:off x="1879598" y="1386440"/>
          <a:ext cx="4987419" cy="5359969"/>
        </p:xfrm>
        <a:graphic>
          <a:graphicData uri="http://schemas.openxmlformats.org/drawingml/2006/table">
            <a:tbl>
              <a:tblPr/>
              <a:tblGrid>
                <a:gridCol w="2740504"/>
                <a:gridCol w="921811"/>
                <a:gridCol w="1325104"/>
              </a:tblGrid>
              <a:tr h="391560">
                <a:tc gridSpan="2">
                  <a:txBody>
                    <a:bodyPr/>
                    <a:lstStyle/>
                    <a:p>
                      <a:pPr algn="l" fontAlgn="b"/>
                      <a:r>
                        <a:rPr lang="en-US" sz="1200" b="1" i="0" u="none" strike="noStrike" dirty="0">
                          <a:latin typeface="Times New Roman"/>
                        </a:rPr>
                        <a:t>Personnel Expenses (Bumbogo)</a:t>
                      </a:r>
                    </a:p>
                  </a:txBody>
                  <a:tcPr marL="11352" marR="11352" marT="11352" marB="0" anchor="b">
                    <a:lnL>
                      <a:noFill/>
                    </a:lnL>
                    <a:lnR>
                      <a:noFill/>
                    </a:lnR>
                    <a:lnT>
                      <a:noFill/>
                    </a:lnT>
                    <a:lnB>
                      <a:noFill/>
                    </a:lnB>
                    <a:solidFill>
                      <a:srgbClr val="99CC00"/>
                    </a:solidFill>
                  </a:tcPr>
                </a:tc>
                <a:tc hMerge="1">
                  <a:txBody>
                    <a:bodyPr/>
                    <a:lstStyle/>
                    <a:p>
                      <a:endParaRPr lang="en-US"/>
                    </a:p>
                  </a:txBody>
                  <a:tcPr/>
                </a:tc>
                <a:tc>
                  <a:txBody>
                    <a:bodyPr/>
                    <a:lstStyle/>
                    <a:p>
                      <a:pPr algn="l" fontAlgn="b"/>
                      <a:r>
                        <a:rPr lang="en-US" sz="900" b="0" i="0" u="none" strike="noStrike" dirty="0">
                          <a:latin typeface="Times New Roman"/>
                        </a:rPr>
                        <a:t> </a:t>
                      </a:r>
                    </a:p>
                  </a:txBody>
                  <a:tcPr marL="11352" marR="11352" marT="11352" marB="0" anchor="b">
                    <a:lnL>
                      <a:noFill/>
                    </a:lnL>
                    <a:lnR>
                      <a:noFill/>
                    </a:lnR>
                    <a:lnT>
                      <a:noFill/>
                    </a:lnT>
                    <a:lnB>
                      <a:noFill/>
                    </a:lnB>
                    <a:solidFill>
                      <a:srgbClr val="99CC00"/>
                    </a:solidFill>
                  </a:tcPr>
                </a:tc>
              </a:tr>
              <a:tr h="186558">
                <a:tc>
                  <a:txBody>
                    <a:bodyPr/>
                    <a:lstStyle/>
                    <a:p>
                      <a:pPr algn="l" fontAlgn="b"/>
                      <a:r>
                        <a:rPr lang="en-US" sz="1200" b="1" i="0" u="none" strike="noStrike" dirty="0">
                          <a:latin typeface="Times New Roman"/>
                        </a:rPr>
                        <a:t>Field Educators (2)</a:t>
                      </a:r>
                    </a:p>
                  </a:txBody>
                  <a:tcPr marL="11352" marR="11352" marT="11352" marB="0" anchor="b">
                    <a:lnL>
                      <a:noFill/>
                    </a:lnL>
                    <a:lnR>
                      <a:noFill/>
                    </a:lnR>
                    <a:lnT>
                      <a:noFill/>
                    </a:lnT>
                    <a:lnB>
                      <a:noFill/>
                    </a:lnB>
                  </a:tcPr>
                </a:tc>
                <a:tc>
                  <a:txBody>
                    <a:bodyPr/>
                    <a:lstStyle/>
                    <a:p>
                      <a:pPr algn="r" fontAlgn="b"/>
                      <a:r>
                        <a:rPr lang="en-US" sz="1200" b="1" i="0" u="none" strike="noStrike" dirty="0" smtClean="0">
                          <a:latin typeface="Times New Roman"/>
                        </a:rPr>
                        <a:t>@ $</a:t>
                      </a:r>
                      <a:r>
                        <a:rPr lang="en-US" sz="1200" b="1" i="0" u="none" strike="noStrike" dirty="0">
                          <a:latin typeface="Times New Roman"/>
                        </a:rPr>
                        <a:t>2,028 </a:t>
                      </a: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$4,056 </a:t>
                      </a:r>
                    </a:p>
                  </a:txBody>
                  <a:tcPr marL="11352" marR="11352" marT="11352" marB="0" anchor="b">
                    <a:lnL>
                      <a:noFill/>
                    </a:lnL>
                    <a:lnR>
                      <a:noFill/>
                    </a:lnR>
                    <a:lnT>
                      <a:noFill/>
                    </a:lnT>
                    <a:lnB>
                      <a:noFill/>
                    </a:lnB>
                  </a:tcPr>
                </a:tc>
              </a:tr>
              <a:tr h="186558">
                <a:tc>
                  <a:txBody>
                    <a:bodyPr/>
                    <a:lstStyle/>
                    <a:p>
                      <a:pPr algn="l" fontAlgn="b"/>
                      <a:r>
                        <a:rPr lang="en-US" sz="1200" b="1" i="0" u="none" strike="noStrike" dirty="0">
                          <a:latin typeface="Times New Roman"/>
                        </a:rPr>
                        <a:t>M&amp;E Agents (2)</a:t>
                      </a:r>
                    </a:p>
                  </a:txBody>
                  <a:tcPr marL="11352" marR="11352" marT="11352" marB="0" anchor="b">
                    <a:lnL>
                      <a:noFill/>
                    </a:lnL>
                    <a:lnR>
                      <a:noFill/>
                    </a:lnR>
                    <a:lnT>
                      <a:noFill/>
                    </a:lnT>
                    <a:lnB>
                      <a:noFill/>
                    </a:lnB>
                  </a:tcPr>
                </a:tc>
                <a:tc>
                  <a:txBody>
                    <a:bodyPr/>
                    <a:lstStyle/>
                    <a:p>
                      <a:pPr algn="r" fontAlgn="b"/>
                      <a:r>
                        <a:rPr lang="en-US" sz="1200" b="1" i="0" u="none" strike="noStrike" dirty="0" smtClean="0">
                          <a:latin typeface="Times New Roman"/>
                        </a:rPr>
                        <a:t>@ $</a:t>
                      </a:r>
                      <a:r>
                        <a:rPr lang="en-US" sz="1200" b="1" i="0" u="none" strike="noStrike" dirty="0">
                          <a:latin typeface="Times New Roman"/>
                        </a:rPr>
                        <a:t>1,248 </a:t>
                      </a: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$2,496 </a:t>
                      </a:r>
                    </a:p>
                  </a:txBody>
                  <a:tcPr marL="11352" marR="11352" marT="11352" marB="0" anchor="b">
                    <a:lnL>
                      <a:noFill/>
                    </a:lnL>
                    <a:lnR>
                      <a:noFill/>
                    </a:lnR>
                    <a:lnT>
                      <a:noFill/>
                    </a:lnT>
                    <a:lnB>
                      <a:noFill/>
                    </a:lnB>
                  </a:tcPr>
                </a:tc>
              </a:tr>
              <a:tr h="186558">
                <a:tc>
                  <a:txBody>
                    <a:bodyPr/>
                    <a:lstStyle/>
                    <a:p>
                      <a:pPr algn="l" fontAlgn="b"/>
                      <a:r>
                        <a:rPr lang="en-US" sz="1200" b="1" i="0" u="none" strike="noStrike" dirty="0">
                          <a:latin typeface="Times New Roman"/>
                        </a:rPr>
                        <a:t>Field Supervisor (25%)</a:t>
                      </a:r>
                    </a:p>
                  </a:txBody>
                  <a:tcPr marL="11352" marR="11352" marT="11352" marB="0" anchor="b">
                    <a:lnL>
                      <a:noFill/>
                    </a:lnL>
                    <a:lnR>
                      <a:noFill/>
                    </a:lnR>
                    <a:lnT>
                      <a:noFill/>
                    </a:lnT>
                    <a:lnB>
                      <a:noFill/>
                    </a:lnB>
                  </a:tcPr>
                </a:tc>
                <a:tc>
                  <a:txBody>
                    <a:bodyPr/>
                    <a:lstStyle/>
                    <a:p>
                      <a:pPr algn="l" fontAlgn="b"/>
                      <a:endParaRPr lang="en-US" sz="1200" b="1" i="0" u="none" strike="noStrike" dirty="0">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$1,276 </a:t>
                      </a:r>
                    </a:p>
                  </a:txBody>
                  <a:tcPr marL="11352" marR="11352" marT="11352" marB="0" anchor="b">
                    <a:lnL>
                      <a:noFill/>
                    </a:lnL>
                    <a:lnR>
                      <a:noFill/>
                    </a:lnR>
                    <a:lnT>
                      <a:noFill/>
                    </a:lnT>
                    <a:lnB>
                      <a:noFill/>
                    </a:lnB>
                  </a:tcPr>
                </a:tc>
              </a:tr>
              <a:tr h="186558">
                <a:tc>
                  <a:txBody>
                    <a:bodyPr/>
                    <a:lstStyle/>
                    <a:p>
                      <a:pPr algn="l" fontAlgn="b"/>
                      <a:r>
                        <a:rPr lang="en-US" sz="1200" b="1" i="0" u="none" strike="noStrike" dirty="0">
                          <a:latin typeface="Times New Roman"/>
                        </a:rPr>
                        <a:t>Driver (25%)</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$1,438 </a:t>
                      </a:r>
                    </a:p>
                  </a:txBody>
                  <a:tcPr marL="11352" marR="11352" marT="11352" marB="0" anchor="b">
                    <a:lnL>
                      <a:noFill/>
                    </a:lnL>
                    <a:lnR>
                      <a:noFill/>
                    </a:lnR>
                    <a:lnT>
                      <a:noFill/>
                    </a:lnT>
                    <a:lnB>
                      <a:noFill/>
                    </a:lnB>
                  </a:tcPr>
                </a:tc>
              </a:tr>
              <a:tr h="186558">
                <a:tc>
                  <a:txBody>
                    <a:bodyPr/>
                    <a:lstStyle/>
                    <a:p>
                      <a:pPr algn="r" fontAlgn="b"/>
                      <a:r>
                        <a:rPr lang="en-US" sz="1200" b="1" i="0" u="none" strike="noStrike" dirty="0">
                          <a:latin typeface="Times New Roman"/>
                        </a:rPr>
                        <a:t>Total Personnel Expenses</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$9,266 </a:t>
                      </a:r>
                    </a:p>
                  </a:txBody>
                  <a:tcPr marL="11352" marR="11352" marT="11352" marB="0" anchor="b">
                    <a:lnL>
                      <a:noFill/>
                    </a:lnL>
                    <a:lnR>
                      <a:noFill/>
                    </a:lnR>
                    <a:lnT>
                      <a:noFill/>
                    </a:lnT>
                    <a:lnB>
                      <a:noFill/>
                    </a:lnB>
                  </a:tcPr>
                </a:tc>
              </a:tr>
              <a:tr h="242422">
                <a:tc gridSpan="2">
                  <a:txBody>
                    <a:bodyPr/>
                    <a:lstStyle/>
                    <a:p>
                      <a:pPr algn="l" fontAlgn="ctr"/>
                      <a:r>
                        <a:rPr lang="en-US" sz="1200" b="1" i="0" u="none" strike="noStrike" dirty="0">
                          <a:latin typeface="Times New Roman"/>
                        </a:rPr>
                        <a:t>Program Expenses </a:t>
                      </a:r>
                      <a:r>
                        <a:rPr lang="en-US" sz="1200" b="1" i="0" u="none" strike="noStrike" dirty="0" smtClean="0">
                          <a:latin typeface="Times New Roman"/>
                        </a:rPr>
                        <a:t>(GHI)</a:t>
                      </a:r>
                      <a:endParaRPr lang="en-US" sz="1200" b="1" i="0" u="none" strike="noStrike" dirty="0">
                        <a:latin typeface="Times New Roman"/>
                      </a:endParaRPr>
                    </a:p>
                  </a:txBody>
                  <a:tcPr marL="11352" marR="11352" marT="11352" marB="0" anchor="ctr">
                    <a:lnL>
                      <a:noFill/>
                    </a:lnL>
                    <a:lnR>
                      <a:noFill/>
                    </a:lnR>
                    <a:lnT>
                      <a:noFill/>
                    </a:lnT>
                    <a:lnB>
                      <a:noFill/>
                    </a:lnB>
                    <a:solidFill>
                      <a:srgbClr val="99CC00"/>
                    </a:solidFill>
                  </a:tcPr>
                </a:tc>
                <a:tc hMerge="1">
                  <a:txBody>
                    <a:bodyPr/>
                    <a:lstStyle/>
                    <a:p>
                      <a:endParaRPr lang="en-US"/>
                    </a:p>
                  </a:txBody>
                  <a:tcPr/>
                </a:tc>
                <a:tc>
                  <a:txBody>
                    <a:bodyPr/>
                    <a:lstStyle/>
                    <a:p>
                      <a:pPr algn="l" fontAlgn="b"/>
                      <a:r>
                        <a:rPr lang="en-US" sz="1200" b="1" i="0" u="none" strike="noStrike" dirty="0">
                          <a:latin typeface="Times New Roman"/>
                        </a:rPr>
                        <a:t> </a:t>
                      </a:r>
                    </a:p>
                  </a:txBody>
                  <a:tcPr marL="11352" marR="11352" marT="11352" marB="0" anchor="b">
                    <a:lnL>
                      <a:noFill/>
                    </a:lnL>
                    <a:lnR>
                      <a:noFill/>
                    </a:lnR>
                    <a:lnT>
                      <a:noFill/>
                    </a:lnT>
                    <a:lnB>
                      <a:noFill/>
                    </a:lnB>
                    <a:solidFill>
                      <a:srgbClr val="99CC00"/>
                    </a:solidFill>
                  </a:tcPr>
                </a:tc>
              </a:tr>
              <a:tr h="186558">
                <a:tc>
                  <a:txBody>
                    <a:bodyPr/>
                    <a:lstStyle/>
                    <a:p>
                      <a:pPr algn="l" fontAlgn="b"/>
                      <a:r>
                        <a:rPr lang="en-US" sz="1200" b="1" i="0" u="none" strike="noStrike" dirty="0">
                          <a:latin typeface="Times New Roman"/>
                        </a:rPr>
                        <a:t>Seeds</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$4,500 </a:t>
                      </a:r>
                    </a:p>
                  </a:txBody>
                  <a:tcPr marL="11352" marR="11352" marT="11352" marB="0" anchor="b">
                    <a:lnL>
                      <a:noFill/>
                    </a:lnL>
                    <a:lnR>
                      <a:noFill/>
                    </a:lnR>
                    <a:lnT>
                      <a:noFill/>
                    </a:lnT>
                    <a:lnB>
                      <a:noFill/>
                    </a:lnB>
                  </a:tcPr>
                </a:tc>
              </a:tr>
              <a:tr h="186558">
                <a:tc>
                  <a:txBody>
                    <a:bodyPr/>
                    <a:lstStyle/>
                    <a:p>
                      <a:pPr algn="l" fontAlgn="b"/>
                      <a:r>
                        <a:rPr lang="en-US" sz="1200" b="1" i="0" u="none" strike="noStrike">
                          <a:latin typeface="Times New Roman"/>
                        </a:rPr>
                        <a:t>Livestock</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a:latin typeface="Times New Roman"/>
                        </a:rPr>
                        <a:t>$2,700 </a:t>
                      </a:r>
                    </a:p>
                  </a:txBody>
                  <a:tcPr marL="11352" marR="11352" marT="11352" marB="0" anchor="b">
                    <a:lnL>
                      <a:noFill/>
                    </a:lnL>
                    <a:lnR>
                      <a:noFill/>
                    </a:lnR>
                    <a:lnT>
                      <a:noFill/>
                    </a:lnT>
                    <a:lnB>
                      <a:noFill/>
                    </a:lnB>
                  </a:tcPr>
                </a:tc>
              </a:tr>
              <a:tr h="186558">
                <a:tc>
                  <a:txBody>
                    <a:bodyPr/>
                    <a:lstStyle/>
                    <a:p>
                      <a:pPr algn="l" fontAlgn="b"/>
                      <a:r>
                        <a:rPr lang="en-US" sz="1200" b="1" i="0" u="none" strike="noStrike" dirty="0">
                          <a:latin typeface="Times New Roman"/>
                        </a:rPr>
                        <a:t>Training materials</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$1,200 </a:t>
                      </a:r>
                    </a:p>
                  </a:txBody>
                  <a:tcPr marL="11352" marR="11352" marT="11352" marB="0" anchor="b">
                    <a:lnL>
                      <a:noFill/>
                    </a:lnL>
                    <a:lnR>
                      <a:noFill/>
                    </a:lnR>
                    <a:lnT>
                      <a:noFill/>
                    </a:lnT>
                    <a:lnB>
                      <a:noFill/>
                    </a:lnB>
                  </a:tcPr>
                </a:tc>
              </a:tr>
              <a:tr h="186558">
                <a:tc>
                  <a:txBody>
                    <a:bodyPr/>
                    <a:lstStyle/>
                    <a:p>
                      <a:pPr algn="l" fontAlgn="b"/>
                      <a:r>
                        <a:rPr lang="en-US" sz="1200" b="1" i="0" u="none" strike="noStrike" dirty="0">
                          <a:latin typeface="Times New Roman"/>
                        </a:rPr>
                        <a:t>Cooking Demonstrations</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$780 </a:t>
                      </a:r>
                    </a:p>
                  </a:txBody>
                  <a:tcPr marL="11352" marR="11352" marT="11352" marB="0" anchor="b">
                    <a:lnL>
                      <a:noFill/>
                    </a:lnL>
                    <a:lnR>
                      <a:noFill/>
                    </a:lnR>
                    <a:lnT>
                      <a:noFill/>
                    </a:lnT>
                    <a:lnB>
                      <a:noFill/>
                    </a:lnB>
                  </a:tcPr>
                </a:tc>
              </a:tr>
              <a:tr h="186558">
                <a:tc>
                  <a:txBody>
                    <a:bodyPr/>
                    <a:lstStyle/>
                    <a:p>
                      <a:pPr algn="l" fontAlgn="b"/>
                      <a:r>
                        <a:rPr lang="en-US" sz="1200" b="1" i="0" u="none" strike="noStrike" dirty="0">
                          <a:latin typeface="Times New Roman"/>
                        </a:rPr>
                        <a:t>Home Visits</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$1,500 </a:t>
                      </a:r>
                    </a:p>
                  </a:txBody>
                  <a:tcPr marL="11352" marR="11352" marT="11352" marB="0" anchor="b">
                    <a:lnL>
                      <a:noFill/>
                    </a:lnL>
                    <a:lnR>
                      <a:noFill/>
                    </a:lnR>
                    <a:lnT>
                      <a:noFill/>
                    </a:lnT>
                    <a:lnB>
                      <a:noFill/>
                    </a:lnB>
                  </a:tcPr>
                </a:tc>
              </a:tr>
              <a:tr h="186558">
                <a:tc>
                  <a:txBody>
                    <a:bodyPr/>
                    <a:lstStyle/>
                    <a:p>
                      <a:pPr algn="l" fontAlgn="b"/>
                      <a:r>
                        <a:rPr lang="en-US" sz="1200" b="1" i="0" u="none" strike="noStrike" dirty="0">
                          <a:latin typeface="Times New Roman"/>
                        </a:rPr>
                        <a:t>Community Health Worker Training</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$3,456 </a:t>
                      </a:r>
                    </a:p>
                  </a:txBody>
                  <a:tcPr marL="11352" marR="11352" marT="11352" marB="0" anchor="b">
                    <a:lnL>
                      <a:noFill/>
                    </a:lnL>
                    <a:lnR>
                      <a:noFill/>
                    </a:lnR>
                    <a:lnT>
                      <a:noFill/>
                    </a:lnT>
                    <a:lnB>
                      <a:noFill/>
                    </a:lnB>
                  </a:tcPr>
                </a:tc>
              </a:tr>
              <a:tr h="186558">
                <a:tc>
                  <a:txBody>
                    <a:bodyPr/>
                    <a:lstStyle/>
                    <a:p>
                      <a:pPr algn="l" fontAlgn="b"/>
                      <a:r>
                        <a:rPr lang="en-US" sz="1200" b="1" i="0" u="none" strike="noStrike" dirty="0">
                          <a:latin typeface="Times New Roman"/>
                        </a:rPr>
                        <a:t>Car fuel and maintenance</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$3,216 </a:t>
                      </a:r>
                    </a:p>
                  </a:txBody>
                  <a:tcPr marL="11352" marR="11352" marT="11352" marB="0" anchor="b">
                    <a:lnL>
                      <a:noFill/>
                    </a:lnL>
                    <a:lnR>
                      <a:noFill/>
                    </a:lnR>
                    <a:lnT>
                      <a:noFill/>
                    </a:lnT>
                    <a:lnB>
                      <a:noFill/>
                    </a:lnB>
                  </a:tcPr>
                </a:tc>
              </a:tr>
              <a:tr h="186558">
                <a:tc>
                  <a:txBody>
                    <a:bodyPr/>
                    <a:lstStyle/>
                    <a:p>
                      <a:pPr algn="l" fontAlgn="b"/>
                      <a:r>
                        <a:rPr lang="en-US" sz="1200" b="1" i="0" u="none" strike="noStrike" dirty="0">
                          <a:latin typeface="Times New Roman"/>
                        </a:rPr>
                        <a:t>Communications</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$240 </a:t>
                      </a:r>
                    </a:p>
                  </a:txBody>
                  <a:tcPr marL="11352" marR="11352" marT="11352" marB="0" anchor="b">
                    <a:lnL>
                      <a:noFill/>
                    </a:lnL>
                    <a:lnR>
                      <a:noFill/>
                    </a:lnR>
                    <a:lnT>
                      <a:noFill/>
                    </a:lnT>
                    <a:lnB>
                      <a:noFill/>
                    </a:lnB>
                  </a:tcPr>
                </a:tc>
              </a:tr>
              <a:tr h="186558">
                <a:tc>
                  <a:txBody>
                    <a:bodyPr/>
                    <a:lstStyle/>
                    <a:p>
                      <a:pPr algn="l" fontAlgn="b"/>
                      <a:r>
                        <a:rPr lang="en-US" sz="1200" b="1" i="0" u="none" strike="noStrike" dirty="0">
                          <a:latin typeface="Times New Roman"/>
                        </a:rPr>
                        <a:t>Staff training</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$2,075 </a:t>
                      </a:r>
                    </a:p>
                  </a:txBody>
                  <a:tcPr marL="11352" marR="11352" marT="11352" marB="0" anchor="b">
                    <a:lnL>
                      <a:noFill/>
                    </a:lnL>
                    <a:lnR>
                      <a:noFill/>
                    </a:lnR>
                    <a:lnT>
                      <a:noFill/>
                    </a:lnT>
                    <a:lnB>
                      <a:noFill/>
                    </a:lnB>
                  </a:tcPr>
                </a:tc>
              </a:tr>
              <a:tr h="186558">
                <a:tc>
                  <a:txBody>
                    <a:bodyPr/>
                    <a:lstStyle/>
                    <a:p>
                      <a:pPr algn="l" fontAlgn="b"/>
                      <a:r>
                        <a:rPr lang="en-US" sz="1200" b="1" i="0" u="none" strike="noStrike">
                          <a:latin typeface="Times New Roman"/>
                        </a:rPr>
                        <a:t>Program supervision</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a:latin typeface="Times New Roman"/>
                        </a:rPr>
                        <a:t>$4,440 </a:t>
                      </a:r>
                    </a:p>
                  </a:txBody>
                  <a:tcPr marL="11352" marR="11352" marT="11352" marB="0" anchor="b">
                    <a:lnL>
                      <a:noFill/>
                    </a:lnL>
                    <a:lnR>
                      <a:noFill/>
                    </a:lnR>
                    <a:lnT>
                      <a:noFill/>
                    </a:lnT>
                    <a:lnB>
                      <a:noFill/>
                    </a:lnB>
                  </a:tcPr>
                </a:tc>
              </a:tr>
              <a:tr h="186558">
                <a:tc>
                  <a:txBody>
                    <a:bodyPr/>
                    <a:lstStyle/>
                    <a:p>
                      <a:pPr algn="l" fontAlgn="b"/>
                      <a:r>
                        <a:rPr lang="en-US" sz="1200" b="1" i="0" u="none" strike="noStrike" dirty="0">
                          <a:latin typeface="Times New Roman"/>
                        </a:rPr>
                        <a:t>M&amp;E</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$1,848 </a:t>
                      </a:r>
                    </a:p>
                  </a:txBody>
                  <a:tcPr marL="11352" marR="11352" marT="11352" marB="0" anchor="b">
                    <a:lnL>
                      <a:noFill/>
                    </a:lnL>
                    <a:lnR>
                      <a:noFill/>
                    </a:lnR>
                    <a:lnT>
                      <a:noFill/>
                    </a:lnT>
                    <a:lnB>
                      <a:noFill/>
                    </a:lnB>
                  </a:tcPr>
                </a:tc>
              </a:tr>
              <a:tr h="186558">
                <a:tc>
                  <a:txBody>
                    <a:bodyPr/>
                    <a:lstStyle/>
                    <a:p>
                      <a:pPr algn="r" fontAlgn="b"/>
                      <a:r>
                        <a:rPr lang="en-US" sz="1200" b="1" i="0" u="none" strike="noStrike" dirty="0">
                          <a:latin typeface="Times New Roman"/>
                        </a:rPr>
                        <a:t>Total Program Expenses</a:t>
                      </a:r>
                    </a:p>
                  </a:txBody>
                  <a:tcPr marL="11352" marR="11352" marT="11352" marB="0" anchor="b">
                    <a:lnL>
                      <a:noFill/>
                    </a:lnL>
                    <a:lnR>
                      <a:noFill/>
                    </a:lnR>
                    <a:lnT>
                      <a:noFill/>
                    </a:lnT>
                    <a:lnB>
                      <a:noFill/>
                    </a:lnB>
                  </a:tcPr>
                </a:tc>
                <a:tc>
                  <a:txBody>
                    <a:bodyPr/>
                    <a:lstStyle/>
                    <a:p>
                      <a:pPr algn="l" fontAlgn="b"/>
                      <a:endParaRPr lang="en-US" sz="1200" b="1"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$25,955 </a:t>
                      </a:r>
                    </a:p>
                  </a:txBody>
                  <a:tcPr marL="11352" marR="11352" marT="11352" marB="0" anchor="b">
                    <a:lnL>
                      <a:noFill/>
                    </a:lnL>
                    <a:lnR>
                      <a:noFill/>
                    </a:lnR>
                    <a:lnT>
                      <a:noFill/>
                    </a:lnT>
                    <a:lnB>
                      <a:noFill/>
                    </a:lnB>
                  </a:tcPr>
                </a:tc>
              </a:tr>
              <a:tr h="256682">
                <a:tc gridSpan="2">
                  <a:txBody>
                    <a:bodyPr/>
                    <a:lstStyle/>
                    <a:p>
                      <a:pPr algn="l" fontAlgn="ctr"/>
                      <a:r>
                        <a:rPr lang="en-US" sz="1200" b="1" i="0" u="none" strike="noStrike" dirty="0">
                          <a:latin typeface="Times New Roman"/>
                        </a:rPr>
                        <a:t>Farm Employment Program Expenses (partial)</a:t>
                      </a:r>
                    </a:p>
                  </a:txBody>
                  <a:tcPr marL="11352" marR="11352" marT="11352" marB="0" anchor="ctr">
                    <a:lnL>
                      <a:noFill/>
                    </a:lnL>
                    <a:lnR>
                      <a:noFill/>
                    </a:lnR>
                    <a:lnT>
                      <a:noFill/>
                    </a:lnT>
                    <a:lnB>
                      <a:noFill/>
                    </a:lnB>
                    <a:solidFill>
                      <a:srgbClr val="99CC00"/>
                    </a:solidFill>
                  </a:tcPr>
                </a:tc>
                <a:tc hMerge="1">
                  <a:txBody>
                    <a:bodyPr/>
                    <a:lstStyle/>
                    <a:p>
                      <a:endParaRPr lang="en-US"/>
                    </a:p>
                  </a:txBody>
                  <a:tcPr/>
                </a:tc>
                <a:tc>
                  <a:txBody>
                    <a:bodyPr/>
                    <a:lstStyle/>
                    <a:p>
                      <a:pPr algn="l" fontAlgn="b"/>
                      <a:r>
                        <a:rPr lang="en-US" sz="1200" b="1" i="0" u="none" strike="noStrike" dirty="0">
                          <a:latin typeface="Times New Roman"/>
                        </a:rPr>
                        <a:t> </a:t>
                      </a:r>
                    </a:p>
                  </a:txBody>
                  <a:tcPr marL="11352" marR="11352" marT="11352" marB="0" anchor="b">
                    <a:lnL>
                      <a:noFill/>
                    </a:lnL>
                    <a:lnR>
                      <a:noFill/>
                    </a:lnR>
                    <a:lnT>
                      <a:noFill/>
                    </a:lnT>
                    <a:lnB>
                      <a:noFill/>
                    </a:lnB>
                    <a:solidFill>
                      <a:srgbClr val="99CC00"/>
                    </a:solidFill>
                  </a:tcPr>
                </a:tc>
              </a:tr>
              <a:tr h="186558">
                <a:tc gridSpan="2">
                  <a:txBody>
                    <a:bodyPr/>
                    <a:lstStyle/>
                    <a:p>
                      <a:pPr algn="l" fontAlgn="b"/>
                      <a:r>
                        <a:rPr lang="en-US" sz="1200" b="1" i="0" u="none" strike="noStrike" dirty="0">
                          <a:latin typeface="Times New Roman"/>
                        </a:rPr>
                        <a:t>Farm Manager (50%)</a:t>
                      </a:r>
                    </a:p>
                  </a:txBody>
                  <a:tcPr marL="11352" marR="11352" marT="11352" marB="0" anchor="b">
                    <a:lnL>
                      <a:noFill/>
                    </a:lnL>
                    <a:lnR>
                      <a:noFill/>
                    </a:lnR>
                    <a:lnT>
                      <a:noFill/>
                    </a:lnT>
                    <a:lnB>
                      <a:noFill/>
                    </a:lnB>
                  </a:tcPr>
                </a:tc>
                <a:tc hMerge="1">
                  <a:txBody>
                    <a:bodyPr/>
                    <a:lstStyle/>
                    <a:p>
                      <a:pPr algn="l" fontAlgn="b"/>
                      <a:endParaRPr lang="en-US" sz="1200" b="0" i="0" u="none" strike="noStrike">
                        <a:latin typeface="Times New Roman"/>
                      </a:endParaRPr>
                    </a:p>
                  </a:txBody>
                  <a:tcPr marL="11352" marR="11352" marT="11352" marB="0" anchor="b">
                    <a:lnL>
                      <a:noFill/>
                    </a:lnL>
                    <a:lnR>
                      <a:noFill/>
                    </a:lnR>
                    <a:lnT>
                      <a:noFill/>
                    </a:lnT>
                    <a:lnB>
                      <a:noFill/>
                    </a:lnB>
                  </a:tcPr>
                </a:tc>
                <a:tc>
                  <a:txBody>
                    <a:bodyPr/>
                    <a:lstStyle/>
                    <a:p>
                      <a:pPr algn="l" fontAlgn="b"/>
                      <a:endParaRPr lang="en-US" sz="1200" b="1" i="0" u="none" strike="noStrike" dirty="0">
                        <a:latin typeface="Times New Roman"/>
                      </a:endParaRPr>
                    </a:p>
                  </a:txBody>
                  <a:tcPr marL="11352" marR="11352" marT="11352" marB="0" anchor="b">
                    <a:lnL>
                      <a:noFill/>
                    </a:lnL>
                    <a:lnR>
                      <a:noFill/>
                    </a:lnR>
                    <a:lnT>
                      <a:noFill/>
                    </a:lnT>
                    <a:lnB>
                      <a:noFill/>
                    </a:lnB>
                  </a:tcPr>
                </a:tc>
              </a:tr>
              <a:tr h="186558">
                <a:tc gridSpan="2">
                  <a:txBody>
                    <a:bodyPr/>
                    <a:lstStyle/>
                    <a:p>
                      <a:pPr algn="l" fontAlgn="b"/>
                      <a:r>
                        <a:rPr lang="en-US" sz="1200" b="1" i="0" u="none" strike="noStrike" dirty="0">
                          <a:latin typeface="Times New Roman"/>
                        </a:rPr>
                        <a:t>Teacher</a:t>
                      </a:r>
                    </a:p>
                  </a:txBody>
                  <a:tcPr marL="11352" marR="11352" marT="11352" marB="0" anchor="b">
                    <a:lnL>
                      <a:noFill/>
                    </a:lnL>
                    <a:lnR>
                      <a:noFill/>
                    </a:lnR>
                    <a:lnT>
                      <a:noFill/>
                    </a:lnT>
                    <a:lnB>
                      <a:noFill/>
                    </a:lnB>
                  </a:tcPr>
                </a:tc>
                <a:tc hMerge="1">
                  <a:txBody>
                    <a:bodyPr/>
                    <a:lstStyle/>
                    <a:p>
                      <a:pPr algn="l" fontAlgn="b"/>
                      <a:endParaRPr lang="en-US" sz="1200" b="0" i="0" u="none" strike="noStrike">
                        <a:latin typeface="Times New Roman"/>
                      </a:endParaRPr>
                    </a:p>
                  </a:txBody>
                  <a:tcPr marL="11352" marR="11352" marT="11352" marB="0" anchor="b">
                    <a:lnL>
                      <a:noFill/>
                    </a:lnL>
                    <a:lnR>
                      <a:noFill/>
                    </a:lnR>
                    <a:lnT>
                      <a:noFill/>
                    </a:lnT>
                    <a:lnB>
                      <a:noFill/>
                    </a:lnB>
                  </a:tcPr>
                </a:tc>
                <a:tc>
                  <a:txBody>
                    <a:bodyPr/>
                    <a:lstStyle/>
                    <a:p>
                      <a:pPr algn="l" fontAlgn="b"/>
                      <a:endParaRPr lang="en-US" sz="1200" b="1" i="0" u="none" strike="noStrike" dirty="0">
                        <a:latin typeface="Times New Roman"/>
                      </a:endParaRPr>
                    </a:p>
                  </a:txBody>
                  <a:tcPr marL="11352" marR="11352" marT="11352" marB="0" anchor="b">
                    <a:lnL>
                      <a:noFill/>
                    </a:lnL>
                    <a:lnR>
                      <a:noFill/>
                    </a:lnR>
                    <a:lnT>
                      <a:noFill/>
                    </a:lnT>
                    <a:lnB>
                      <a:noFill/>
                    </a:lnB>
                  </a:tcPr>
                </a:tc>
              </a:tr>
              <a:tr h="186558">
                <a:tc gridSpan="2">
                  <a:txBody>
                    <a:bodyPr/>
                    <a:lstStyle/>
                    <a:p>
                      <a:pPr algn="l" fontAlgn="b"/>
                      <a:r>
                        <a:rPr lang="en-US" sz="1200" b="1" i="0" u="none" strike="noStrike" dirty="0">
                          <a:latin typeface="Times New Roman"/>
                        </a:rPr>
                        <a:t>Educational Materials</a:t>
                      </a:r>
                    </a:p>
                  </a:txBody>
                  <a:tcPr marL="11352" marR="11352" marT="11352" marB="0" anchor="b">
                    <a:lnL>
                      <a:noFill/>
                    </a:lnL>
                    <a:lnR>
                      <a:noFill/>
                    </a:lnR>
                    <a:lnT>
                      <a:noFill/>
                    </a:lnT>
                    <a:lnB>
                      <a:noFill/>
                    </a:lnB>
                  </a:tcPr>
                </a:tc>
                <a:tc hMerge="1">
                  <a:txBody>
                    <a:bodyPr/>
                    <a:lstStyle/>
                    <a:p>
                      <a:pPr algn="l" fontAlgn="b"/>
                      <a:endParaRPr lang="en-US" sz="1200" b="0" i="0" u="none" strike="noStrike">
                        <a:latin typeface="Times New Roman"/>
                      </a:endParaRPr>
                    </a:p>
                  </a:txBody>
                  <a:tcPr marL="11352" marR="11352" marT="11352" marB="0" anchor="b">
                    <a:lnL>
                      <a:noFill/>
                    </a:lnL>
                    <a:lnR>
                      <a:noFill/>
                    </a:lnR>
                    <a:lnT>
                      <a:noFill/>
                    </a:lnT>
                    <a:lnB>
                      <a:noFill/>
                    </a:lnB>
                  </a:tcPr>
                </a:tc>
                <a:tc>
                  <a:txBody>
                    <a:bodyPr/>
                    <a:lstStyle/>
                    <a:p>
                      <a:pPr algn="l" fontAlgn="b"/>
                      <a:endParaRPr lang="en-US" sz="1200" b="1" i="0" u="none" strike="noStrike" dirty="0">
                        <a:latin typeface="Times New Roman"/>
                      </a:endParaRPr>
                    </a:p>
                  </a:txBody>
                  <a:tcPr marL="11352" marR="11352" marT="11352" marB="0" anchor="b">
                    <a:lnL>
                      <a:noFill/>
                    </a:lnL>
                    <a:lnR>
                      <a:noFill/>
                    </a:lnR>
                    <a:lnT>
                      <a:noFill/>
                    </a:lnT>
                    <a:lnB>
                      <a:noFill/>
                    </a:lnB>
                  </a:tcPr>
                </a:tc>
              </a:tr>
              <a:tr h="256682">
                <a:tc gridSpan="2">
                  <a:txBody>
                    <a:bodyPr/>
                    <a:lstStyle/>
                    <a:p>
                      <a:pPr algn="r" fontAlgn="ctr"/>
                      <a:r>
                        <a:rPr lang="en-US" sz="1200" b="1" i="0" u="none" strike="noStrike" dirty="0">
                          <a:latin typeface="Times New Roman"/>
                        </a:rPr>
                        <a:t>Total Farm Employment Expenses</a:t>
                      </a:r>
                    </a:p>
                  </a:txBody>
                  <a:tcPr marL="11352" marR="11352" marT="11352" marB="0" anchor="ctr">
                    <a:lnL>
                      <a:noFill/>
                    </a:lnL>
                    <a:lnR>
                      <a:noFill/>
                    </a:lnR>
                    <a:lnT>
                      <a:noFill/>
                    </a:lnT>
                    <a:lnB>
                      <a:noFill/>
                    </a:lnB>
                  </a:tcPr>
                </a:tc>
                <a:tc hMerge="1">
                  <a:txBody>
                    <a:bodyPr/>
                    <a:lstStyle/>
                    <a:p>
                      <a:pPr algn="l" fontAlgn="b"/>
                      <a:endParaRPr lang="en-US" sz="1200" b="0" i="0" u="none" strike="noStrike">
                        <a:latin typeface="Times New Roman"/>
                      </a:endParaRPr>
                    </a:p>
                  </a:txBody>
                  <a:tcPr marL="11352" marR="11352" marT="11352" marB="0" anchor="b">
                    <a:lnL>
                      <a:noFill/>
                    </a:lnL>
                    <a:lnR>
                      <a:noFill/>
                    </a:lnR>
                    <a:lnT>
                      <a:noFill/>
                    </a:lnT>
                    <a:lnB>
                      <a:noFill/>
                    </a:lnB>
                  </a:tcPr>
                </a:tc>
                <a:tc>
                  <a:txBody>
                    <a:bodyPr/>
                    <a:lstStyle/>
                    <a:p>
                      <a:pPr algn="r" fontAlgn="b"/>
                      <a:r>
                        <a:rPr lang="en-US" sz="1200" b="1" i="0" u="none" strike="noStrike" dirty="0">
                          <a:latin typeface="Times New Roman"/>
                        </a:rPr>
                        <a:t>$8,646 </a:t>
                      </a:r>
                    </a:p>
                  </a:txBody>
                  <a:tcPr marL="11352" marR="11352" marT="11352" marB="0" anchor="b">
                    <a:lnL>
                      <a:noFill/>
                    </a:lnL>
                    <a:lnR>
                      <a:noFill/>
                    </a:lnR>
                    <a:lnT>
                      <a:noFill/>
                    </a:lnT>
                    <a:lnB>
                      <a:noFill/>
                    </a:lnB>
                  </a:tcPr>
                </a:tc>
              </a:tr>
              <a:tr h="327983">
                <a:tc gridSpan="2">
                  <a:txBody>
                    <a:bodyPr/>
                    <a:lstStyle/>
                    <a:p>
                      <a:pPr algn="l" fontAlgn="ctr"/>
                      <a:r>
                        <a:rPr lang="en-US" sz="1200" b="1" i="0" u="none" strike="noStrike" dirty="0">
                          <a:latin typeface="Times New Roman"/>
                        </a:rPr>
                        <a:t>Total Cost of Bumbogo HC Outreach Support Program</a:t>
                      </a:r>
                    </a:p>
                  </a:txBody>
                  <a:tcPr marL="11352" marR="11352" marT="11352" marB="0" anchor="ctr">
                    <a:lnL>
                      <a:noFill/>
                    </a:lnL>
                    <a:lnR>
                      <a:noFill/>
                    </a:lnR>
                    <a:lnT>
                      <a:noFill/>
                    </a:lnT>
                    <a:lnB>
                      <a:noFill/>
                    </a:lnB>
                    <a:solidFill>
                      <a:srgbClr val="99CC00"/>
                    </a:solidFill>
                  </a:tcPr>
                </a:tc>
                <a:tc hMerge="1">
                  <a:txBody>
                    <a:bodyPr/>
                    <a:lstStyle/>
                    <a:p>
                      <a:pPr algn="l" fontAlgn="b"/>
                      <a:endParaRPr lang="en-US" sz="1200" b="0" i="0" u="none" strike="noStrike" dirty="0">
                        <a:latin typeface="Times New Roman"/>
                      </a:endParaRPr>
                    </a:p>
                  </a:txBody>
                  <a:tcPr marL="11352" marR="11352" marT="11352" marB="0" anchor="b">
                    <a:lnL>
                      <a:noFill/>
                    </a:lnL>
                    <a:lnR>
                      <a:noFill/>
                    </a:lnR>
                    <a:lnT>
                      <a:noFill/>
                    </a:lnT>
                    <a:lnB>
                      <a:noFill/>
                    </a:lnB>
                    <a:solidFill>
                      <a:srgbClr val="99CC00"/>
                    </a:solidFill>
                  </a:tcPr>
                </a:tc>
                <a:tc>
                  <a:txBody>
                    <a:bodyPr/>
                    <a:lstStyle/>
                    <a:p>
                      <a:pPr algn="r" fontAlgn="b"/>
                      <a:r>
                        <a:rPr lang="en-US" sz="1200" b="1" i="0" u="none" strike="noStrike" dirty="0">
                          <a:latin typeface="Times New Roman"/>
                        </a:rPr>
                        <a:t>$43,867 </a:t>
                      </a:r>
                    </a:p>
                  </a:txBody>
                  <a:tcPr marL="11352" marR="11352" marT="11352" marB="0" anchor="b">
                    <a:lnL>
                      <a:noFill/>
                    </a:lnL>
                    <a:lnR>
                      <a:noFill/>
                    </a:lnR>
                    <a:lnT>
                      <a:noFill/>
                    </a:lnT>
                    <a:lnB>
                      <a:noFill/>
                    </a:lnB>
                    <a:solidFill>
                      <a:srgbClr val="99CC00"/>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697" y="875149"/>
            <a:ext cx="8710665" cy="1168787"/>
          </a:xfrm>
        </p:spPr>
        <p:txBody>
          <a:bodyPr>
            <a:normAutofit/>
          </a:bodyPr>
          <a:lstStyle/>
          <a:p>
            <a:pPr marL="114300" indent="-114300"/>
            <a:r>
              <a:rPr lang="en-US" sz="2000" b="1" dirty="0" smtClean="0"/>
              <a:t>Gardens for Health International works to address the root causes of malnutrition to create lasting, sustained improvements in family health</a:t>
            </a:r>
          </a:p>
          <a:p>
            <a:pPr marL="0" indent="0">
              <a:spcAft>
                <a:spcPts val="600"/>
              </a:spcAft>
              <a:buNone/>
            </a:pPr>
            <a:endParaRPr lang="en-US" sz="1900" b="1" dirty="0" smtClean="0">
              <a:solidFill>
                <a:schemeClr val="tx1"/>
              </a:solidFill>
              <a:latin typeface="Calibri" panose="020F0502020204030204" pitchFamily="34" charset="0"/>
            </a:endParaRPr>
          </a:p>
          <a:p>
            <a:pPr marL="460375" lvl="1" indent="0">
              <a:buNone/>
            </a:pPr>
            <a:endParaRPr lang="en-US" sz="1600" dirty="0" smtClean="0">
              <a:solidFill>
                <a:schemeClr val="tx1"/>
              </a:solidFill>
            </a:endParaRPr>
          </a:p>
        </p:txBody>
      </p:sp>
      <p:sp>
        <p:nvSpPr>
          <p:cNvPr id="4" name="Date Placeholder 3"/>
          <p:cNvSpPr>
            <a:spLocks noGrp="1"/>
          </p:cNvSpPr>
          <p:nvPr>
            <p:ph type="dt" sz="half" idx="10"/>
          </p:nvPr>
        </p:nvSpPr>
        <p:spPr>
          <a:xfrm>
            <a:off x="4570489" y="6250164"/>
            <a:ext cx="3786690" cy="365125"/>
          </a:xfrm>
        </p:spPr>
        <p:txBody>
          <a:bodyPr/>
          <a:lstStyle/>
          <a:p>
            <a:r>
              <a:rPr lang="en-US" smtClean="0"/>
              <a:t>November 2014</a:t>
            </a:r>
            <a:endParaRPr lang="en-US" dirty="0"/>
          </a:p>
        </p:txBody>
      </p:sp>
      <p:sp>
        <p:nvSpPr>
          <p:cNvPr id="2" name="Title 1"/>
          <p:cNvSpPr>
            <a:spLocks noGrp="1"/>
          </p:cNvSpPr>
          <p:nvPr>
            <p:ph type="title"/>
          </p:nvPr>
        </p:nvSpPr>
        <p:spPr>
          <a:xfrm>
            <a:off x="241300" y="964"/>
            <a:ext cx="8686800" cy="1055479"/>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latin typeface="Calibri" panose="020F0502020204030204" pitchFamily="34" charset="0"/>
              </a:rPr>
              <a:t>Why we Love this Program</a:t>
            </a:r>
            <a:endParaRPr lang="en-US" sz="3600" b="1" dirty="0">
              <a:solidFill>
                <a:srgbClr val="6F0000"/>
              </a:solidFill>
              <a:effectLst>
                <a:outerShdw blurRad="38100" dist="38100" dir="2700000" algn="tl">
                  <a:srgbClr val="000000">
                    <a:alpha val="43137"/>
                  </a:srgbClr>
                </a:outerShdw>
              </a:effectLst>
              <a:latin typeface="Calibri" panose="020F0502020204030204" pitchFamily="34" charset="0"/>
            </a:endParaRPr>
          </a:p>
        </p:txBody>
      </p:sp>
      <p:sp>
        <p:nvSpPr>
          <p:cNvPr id="6" name="TextBox 5"/>
          <p:cNvSpPr txBox="1"/>
          <p:nvPr/>
        </p:nvSpPr>
        <p:spPr>
          <a:xfrm>
            <a:off x="239696" y="2043936"/>
            <a:ext cx="5257641" cy="1000274"/>
          </a:xfrm>
          <a:prstGeom prst="rect">
            <a:avLst/>
          </a:prstGeom>
          <a:noFill/>
        </p:spPr>
        <p:txBody>
          <a:bodyPr wrap="square" rtlCol="0">
            <a:spAutoFit/>
          </a:bodyPr>
          <a:lstStyle/>
          <a:p>
            <a:pPr marL="346075" indent="-342900">
              <a:spcAft>
                <a:spcPts val="600"/>
              </a:spcAft>
              <a:buClr>
                <a:srgbClr val="6F0000"/>
              </a:buClr>
              <a:buFont typeface="Arial"/>
              <a:buChar char="•"/>
            </a:pPr>
            <a:endParaRPr lang="en-US" dirty="0" smtClean="0">
              <a:latin typeface="Calibri" panose="020F0502020204030204" pitchFamily="34" charset="0"/>
            </a:endParaRPr>
          </a:p>
          <a:p>
            <a:pPr marL="803275" lvl="1" indent="-342900">
              <a:spcAft>
                <a:spcPts val="600"/>
              </a:spcAft>
              <a:buClr>
                <a:srgbClr val="0070C0"/>
              </a:buClr>
            </a:pPr>
            <a:r>
              <a:rPr lang="en-US" dirty="0" smtClean="0">
                <a:latin typeface="Calibri" panose="020F0502020204030204" pitchFamily="34" charset="0"/>
              </a:rPr>
              <a:t/>
            </a:r>
            <a:br>
              <a:rPr lang="en-US" dirty="0" smtClean="0">
                <a:latin typeface="Calibri" panose="020F0502020204030204" pitchFamily="34" charset="0"/>
              </a:rPr>
            </a:br>
            <a:endParaRPr lang="en-US" dirty="0">
              <a:latin typeface="Calibri" panose="020F0502020204030204" pitchFamily="34" charset="0"/>
            </a:endParaRPr>
          </a:p>
        </p:txBody>
      </p:sp>
      <p:sp>
        <p:nvSpPr>
          <p:cNvPr id="8" name="Slide Number Placeholder 7"/>
          <p:cNvSpPr>
            <a:spLocks noGrp="1"/>
          </p:cNvSpPr>
          <p:nvPr>
            <p:ph type="sldNum" sz="quarter" idx="12"/>
          </p:nvPr>
        </p:nvSpPr>
        <p:spPr>
          <a:xfrm>
            <a:off x="3408663" y="6250164"/>
            <a:ext cx="1161826" cy="365125"/>
          </a:xfrm>
        </p:spPr>
        <p:txBody>
          <a:bodyPr/>
          <a:lstStyle/>
          <a:p>
            <a:fld id="{ADC744F1-E21E-9647-894E-1EC1FB821E89}" type="slidenum">
              <a:rPr lang="en-US" smtClean="0"/>
              <a:pPr/>
              <a:t>7</a:t>
            </a:fld>
            <a:endParaRPr lang="en-US"/>
          </a:p>
        </p:txBody>
      </p:sp>
      <p:pic>
        <p:nvPicPr>
          <p:cNvPr id="7" name="Picture 6" descr="mother and child.jpg"/>
          <p:cNvPicPr>
            <a:picLocks noChangeAspect="1"/>
          </p:cNvPicPr>
          <p:nvPr/>
        </p:nvPicPr>
        <p:blipFill>
          <a:blip r:embed="rId2"/>
          <a:srcRect t="4824" b="4824"/>
          <a:stretch>
            <a:fillRect/>
          </a:stretch>
        </p:blipFill>
        <p:spPr>
          <a:xfrm>
            <a:off x="5497338" y="1888208"/>
            <a:ext cx="3453024" cy="4361956"/>
          </a:xfrm>
          <a:prstGeom prst="rect">
            <a:avLst/>
          </a:prstGeom>
        </p:spPr>
      </p:pic>
      <p:sp>
        <p:nvSpPr>
          <p:cNvPr id="9" name="TextBox 8"/>
          <p:cNvSpPr txBox="1"/>
          <p:nvPr/>
        </p:nvSpPr>
        <p:spPr>
          <a:xfrm>
            <a:off x="241301" y="2228602"/>
            <a:ext cx="5256037" cy="3954929"/>
          </a:xfrm>
          <a:prstGeom prst="rect">
            <a:avLst/>
          </a:prstGeom>
          <a:noFill/>
        </p:spPr>
        <p:txBody>
          <a:bodyPr wrap="square" rtlCol="0">
            <a:spAutoFit/>
          </a:bodyPr>
          <a:lstStyle/>
          <a:p>
            <a:pPr marL="228600" indent="-228600">
              <a:spcBef>
                <a:spcPts val="600"/>
              </a:spcBef>
              <a:spcAft>
                <a:spcPts val="600"/>
              </a:spcAft>
              <a:buClr>
                <a:srgbClr val="6F0000"/>
              </a:buClr>
              <a:buFont typeface="Arial"/>
              <a:buChar char="•"/>
            </a:pPr>
            <a:r>
              <a:rPr lang="en-US" dirty="0" smtClean="0"/>
              <a:t>The GHI model targets </a:t>
            </a:r>
            <a:r>
              <a:rPr lang="en-US" b="1" dirty="0" smtClean="0">
                <a:solidFill>
                  <a:srgbClr val="C00000"/>
                </a:solidFill>
              </a:rPr>
              <a:t>mothers as change agents </a:t>
            </a:r>
            <a:r>
              <a:rPr lang="en-US" dirty="0" smtClean="0"/>
              <a:t>to break the cycle of malnutrition</a:t>
            </a:r>
          </a:p>
          <a:p>
            <a:pPr marL="228600" indent="-228600">
              <a:spcBef>
                <a:spcPts val="600"/>
              </a:spcBef>
              <a:spcAft>
                <a:spcPts val="600"/>
              </a:spcAft>
              <a:buClr>
                <a:srgbClr val="6F0000"/>
              </a:buClr>
              <a:buFont typeface="Arial"/>
              <a:buChar char="•"/>
            </a:pPr>
            <a:r>
              <a:rPr lang="en-US" dirty="0" smtClean="0"/>
              <a:t>Mothers learn why and how to feed their families nutritious food and </a:t>
            </a:r>
            <a:r>
              <a:rPr lang="en-US" b="1" dirty="0" smtClean="0">
                <a:solidFill>
                  <a:srgbClr val="C00000"/>
                </a:solidFill>
              </a:rPr>
              <a:t>break the cycle of malnutrition</a:t>
            </a:r>
          </a:p>
          <a:p>
            <a:pPr marL="228600" indent="-228600">
              <a:spcBef>
                <a:spcPts val="600"/>
              </a:spcBef>
              <a:spcAft>
                <a:spcPts val="600"/>
              </a:spcAft>
              <a:buClr>
                <a:srgbClr val="6F0000"/>
              </a:buClr>
              <a:buFont typeface="Arial"/>
              <a:buChar char="•"/>
            </a:pPr>
            <a:r>
              <a:rPr lang="en-US" dirty="0" smtClean="0"/>
              <a:t>Involvement of the regional health center </a:t>
            </a:r>
            <a:r>
              <a:rPr lang="en-US" b="1" dirty="0" smtClean="0">
                <a:solidFill>
                  <a:srgbClr val="C00000"/>
                </a:solidFill>
              </a:rPr>
              <a:t>integrates health with nutrition and wellness</a:t>
            </a:r>
          </a:p>
          <a:p>
            <a:pPr marL="228600" indent="-228600">
              <a:spcBef>
                <a:spcPts val="600"/>
              </a:spcBef>
              <a:spcAft>
                <a:spcPts val="600"/>
              </a:spcAft>
              <a:buClr>
                <a:srgbClr val="6F0000"/>
              </a:buClr>
              <a:buFont typeface="Arial"/>
              <a:buChar char="•"/>
            </a:pPr>
            <a:r>
              <a:rPr lang="en-US" dirty="0" smtClean="0"/>
              <a:t>The GHI demonstration </a:t>
            </a:r>
            <a:r>
              <a:rPr lang="en-US" b="1" dirty="0" smtClean="0">
                <a:solidFill>
                  <a:srgbClr val="C00000"/>
                </a:solidFill>
              </a:rPr>
              <a:t>farm serves as a model as well as source of learning and income</a:t>
            </a:r>
            <a:r>
              <a:rPr lang="en-US" dirty="0" smtClean="0"/>
              <a:t> for the mothers</a:t>
            </a:r>
          </a:p>
          <a:p>
            <a:pPr marL="228600" indent="-228600">
              <a:buClr>
                <a:srgbClr val="6F0000"/>
              </a:buClr>
              <a:buFont typeface="Arial"/>
              <a:buChar char="•"/>
            </a:pPr>
            <a:endParaRPr lang="en-US" dirty="0" smtClean="0"/>
          </a:p>
          <a:p>
            <a:pPr marL="228600" indent="-228600">
              <a:buClr>
                <a:srgbClr val="6F0000"/>
              </a:buClr>
              <a:buFont typeface="Arial"/>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76199"/>
            <a:ext cx="8229600" cy="914781"/>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Voices of the Women</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4" name="Date Placeholder 3"/>
          <p:cNvSpPr>
            <a:spLocks noGrp="1"/>
          </p:cNvSpPr>
          <p:nvPr>
            <p:ph type="dt" sz="half" idx="10"/>
          </p:nvPr>
        </p:nvSpPr>
        <p:spPr/>
        <p:txBody>
          <a:bodyPr/>
          <a:lstStyle/>
          <a:p>
            <a:r>
              <a:rPr lang="en-US" dirty="0" smtClean="0"/>
              <a:t>November 2014</a:t>
            </a:r>
            <a:endParaRPr lang="en-US" dirty="0"/>
          </a:p>
        </p:txBody>
      </p:sp>
      <p:sp>
        <p:nvSpPr>
          <p:cNvPr id="15" name="Slide Number Placeholder 14"/>
          <p:cNvSpPr>
            <a:spLocks noGrp="1"/>
          </p:cNvSpPr>
          <p:nvPr>
            <p:ph type="sldNum" sz="quarter" idx="12"/>
          </p:nvPr>
        </p:nvSpPr>
        <p:spPr/>
        <p:txBody>
          <a:bodyPr/>
          <a:lstStyle/>
          <a:p>
            <a:fld id="{ADC744F1-E21E-9647-894E-1EC1FB821E89}" type="slidenum">
              <a:rPr lang="en-US" smtClean="0"/>
              <a:pPr/>
              <a:t>8</a:t>
            </a:fld>
            <a:endParaRPr lang="en-US" dirty="0"/>
          </a:p>
        </p:txBody>
      </p:sp>
      <p:sp>
        <p:nvSpPr>
          <p:cNvPr id="7" name="Content Placeholder 2"/>
          <p:cNvSpPr txBox="1">
            <a:spLocks/>
          </p:cNvSpPr>
          <p:nvPr/>
        </p:nvSpPr>
        <p:spPr>
          <a:xfrm>
            <a:off x="203200" y="1417813"/>
            <a:ext cx="6629400" cy="5014912"/>
          </a:xfrm>
          <a:prstGeom prst="rect">
            <a:avLst/>
          </a:prstGeom>
        </p:spPr>
        <p:txBody>
          <a:bodyPr vert="horz" lIns="91440" tIns="45720" rIns="91440" bIns="45720" rtlCol="0">
            <a:normAutofit fontScale="92500"/>
          </a:bodyPr>
          <a:lstStyle/>
          <a:p>
            <a:r>
              <a:rPr lang="en-US" sz="1838" dirty="0" smtClean="0">
                <a:latin typeface="Calibri"/>
                <a:cs typeface="Calibri"/>
              </a:rPr>
              <a:t>“When I was seventeen years old, I met a young man who promised me a better life with his support, but after I got pregnant, he abandoned me to avoid the risk of being imprisoned because I was not of age. </a:t>
            </a:r>
          </a:p>
          <a:p>
            <a:endParaRPr lang="en-US" sz="1838" dirty="0">
              <a:latin typeface="Calibri"/>
              <a:cs typeface="Calibri"/>
            </a:endParaRPr>
          </a:p>
          <a:p>
            <a:r>
              <a:rPr lang="en-US" sz="1838" dirty="0" smtClean="0">
                <a:latin typeface="Calibri"/>
                <a:cs typeface="Calibri"/>
              </a:rPr>
              <a:t>So I resorted to working in a field, making just enough to support me and the child I was carrying. I even delivered my child when I was on the field. At first my daughter, </a:t>
            </a:r>
            <a:r>
              <a:rPr lang="en-US" sz="1838" dirty="0" err="1" smtClean="0">
                <a:latin typeface="Calibri"/>
                <a:cs typeface="Calibri"/>
              </a:rPr>
              <a:t>Aline</a:t>
            </a:r>
            <a:r>
              <a:rPr lang="en-US" sz="1838" dirty="0" smtClean="0">
                <a:latin typeface="Calibri"/>
                <a:cs typeface="Calibri"/>
              </a:rPr>
              <a:t>, was malnourished, and got food aid from the local health center. But </a:t>
            </a:r>
            <a:r>
              <a:rPr lang="en-US" sz="1838" b="1" dirty="0" smtClean="0">
                <a:solidFill>
                  <a:srgbClr val="C00000"/>
                </a:solidFill>
                <a:latin typeface="Calibri"/>
                <a:cs typeface="Calibri"/>
              </a:rPr>
              <a:t>I started working with Gardens for Health when she was an infant, and now she is healthy and no longer malnourished. </a:t>
            </a:r>
          </a:p>
          <a:p>
            <a:endParaRPr lang="en-US" sz="1838" dirty="0" smtClean="0">
              <a:latin typeface="Calibri"/>
              <a:cs typeface="Calibri"/>
            </a:endParaRPr>
          </a:p>
          <a:p>
            <a:r>
              <a:rPr lang="en-US" sz="1838" dirty="0" smtClean="0">
                <a:latin typeface="Calibri"/>
                <a:cs typeface="Calibri"/>
              </a:rPr>
              <a:t>I am grateful to be a trainer with Gardens for Health. Through training other women, I feel now I can make a change in my community. </a:t>
            </a:r>
          </a:p>
          <a:p>
            <a:endParaRPr lang="en-US" sz="1838" dirty="0">
              <a:latin typeface="Calibri"/>
              <a:cs typeface="Calibri"/>
            </a:endParaRPr>
          </a:p>
          <a:p>
            <a:r>
              <a:rPr lang="en-US" sz="1838" dirty="0" smtClean="0">
                <a:latin typeface="Calibri"/>
                <a:cs typeface="Calibri"/>
              </a:rPr>
              <a:t>Before I believed my life was about cooking only, but now I believe there is more to it, and because of this I am able to contribute to the wellbeing of Rwandan women. </a:t>
            </a:r>
          </a:p>
          <a:p>
            <a:endParaRPr lang="en-US" sz="1838" dirty="0">
              <a:latin typeface="Calibri"/>
              <a:cs typeface="Calibri"/>
            </a:endParaRPr>
          </a:p>
          <a:p>
            <a:r>
              <a:rPr lang="en-US" sz="1838" b="1" dirty="0" smtClean="0">
                <a:solidFill>
                  <a:srgbClr val="C00000"/>
                </a:solidFill>
                <a:latin typeface="Calibri"/>
                <a:cs typeface="Calibri"/>
              </a:rPr>
              <a:t>In our culture, a woman is the pillar of a good home, and by educating her you are enriching the family as well as the community.”</a:t>
            </a:r>
          </a:p>
          <a:p>
            <a:pPr marL="173038" indent="-230188">
              <a:spcBef>
                <a:spcPct val="20000"/>
              </a:spcBef>
              <a:spcAft>
                <a:spcPts val="600"/>
              </a:spcAft>
              <a:buClr>
                <a:srgbClr val="FF6600"/>
              </a:buClr>
              <a:defRPr/>
            </a:pPr>
            <a:endParaRPr kumimoji="0" lang="en-US" sz="1730" b="0" i="0" u="none" strike="noStrike" kern="1200" cap="none" spc="0" normalizeH="0" baseline="0" noProof="0" dirty="0" smtClean="0">
              <a:ln>
                <a:noFill/>
              </a:ln>
              <a:solidFill>
                <a:srgbClr val="000000"/>
              </a:solidFill>
              <a:effectLst/>
              <a:uLnTx/>
              <a:uFillTx/>
              <a:latin typeface="+mn-lt"/>
              <a:ea typeface="+mn-ea"/>
              <a:cs typeface="+mn-cs"/>
            </a:endParaRPr>
          </a:p>
          <a:p>
            <a:pPr marR="0" lvl="0" algn="l" defTabSz="457200" rtl="0" eaLnBrk="1" fontAlgn="auto" latinLnBrk="0" hangingPunct="1">
              <a:lnSpc>
                <a:spcPct val="100000"/>
              </a:lnSpc>
              <a:spcBef>
                <a:spcPct val="20000"/>
              </a:spcBef>
              <a:spcAft>
                <a:spcPts val="0"/>
              </a:spcAft>
              <a:buClr>
                <a:schemeClr val="accent6"/>
              </a:buClr>
              <a:buSzTx/>
              <a:tabLst/>
              <a:defRPr/>
            </a:pP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p>
            <a:pPr marR="0" lvl="0" algn="l" defTabSz="457200" rtl="0" eaLnBrk="1" fontAlgn="auto" latinLnBrk="0" hangingPunct="1">
              <a:lnSpc>
                <a:spcPct val="100000"/>
              </a:lnSpc>
              <a:spcBef>
                <a:spcPct val="20000"/>
              </a:spcBef>
              <a:spcAft>
                <a:spcPts val="0"/>
              </a:spcAft>
              <a:buClr>
                <a:schemeClr val="accent6"/>
              </a:buClr>
              <a:buSzTx/>
              <a:tabLst/>
              <a:defRPr/>
            </a:pPr>
            <a:endParaRPr kumimoji="0" lang="en-US" sz="20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chemeClr val="accent6"/>
              </a:buClr>
              <a:buSzTx/>
              <a:buFont typeface="Arial"/>
              <a:buNone/>
              <a:tabLst/>
              <a:defRPr/>
            </a:pPr>
            <a:endParaRPr kumimoji="0" lang="en-US" sz="2400" b="0" i="0" u="none" strike="noStrike" kern="1200" cap="none" spc="0" normalizeH="0" baseline="0" noProof="0" dirty="0" smtClean="0">
              <a:ln>
                <a:noFill/>
              </a:ln>
              <a:solidFill>
                <a:srgbClr val="834736"/>
              </a:solidFill>
              <a:effectLst/>
              <a:uLnTx/>
              <a:uFillTx/>
              <a:latin typeface="+mn-lt"/>
              <a:ea typeface="+mn-ea"/>
              <a:cs typeface="+mn-cs"/>
            </a:endParaRPr>
          </a:p>
        </p:txBody>
      </p:sp>
      <p:sp>
        <p:nvSpPr>
          <p:cNvPr id="10" name="Slide Number Placeholder 4"/>
          <p:cNvSpPr txBox="1">
            <a:spLocks/>
          </p:cNvSpPr>
          <p:nvPr/>
        </p:nvSpPr>
        <p:spPr>
          <a:xfrm>
            <a:off x="3991088" y="6250163"/>
            <a:ext cx="1161826"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C744F1-E21E-9647-894E-1EC1FB821E89}" type="slidenum">
              <a:rPr lang="en-US" smtClean="0"/>
              <a:pPr/>
              <a:t>8</a:t>
            </a:fld>
            <a:endParaRPr lang="en-US" dirty="0"/>
          </a:p>
        </p:txBody>
      </p:sp>
      <p:sp>
        <p:nvSpPr>
          <p:cNvPr id="11" name="Content Placeholder 2"/>
          <p:cNvSpPr txBox="1">
            <a:spLocks/>
          </p:cNvSpPr>
          <p:nvPr/>
        </p:nvSpPr>
        <p:spPr>
          <a:xfrm>
            <a:off x="264442" y="916970"/>
            <a:ext cx="8158812" cy="586172"/>
          </a:xfrm>
          <a:prstGeom prst="rect">
            <a:avLst/>
          </a:prstGeom>
        </p:spPr>
        <p:txBody>
          <a:bodyPr vert="horz" lIns="91440" tIns="45720" rIns="91440" bIns="45720" rtlCol="0">
            <a:normAutofit/>
          </a:bodyPr>
          <a:lstStyle/>
          <a:p>
            <a:pPr lvl="0" defTabSz="914400">
              <a:spcBef>
                <a:spcPct val="20000"/>
              </a:spcBef>
              <a:spcAft>
                <a:spcPts val="600"/>
              </a:spcAft>
              <a:buClr>
                <a:srgbClr val="0070C0"/>
              </a:buClr>
              <a:buSzPct val="100000"/>
              <a:defRPr/>
            </a:pPr>
            <a:r>
              <a:rPr lang="en-US" sz="2000" b="1" dirty="0" smtClean="0"/>
              <a:t>Naomi </a:t>
            </a:r>
            <a:r>
              <a:rPr lang="en-US" sz="2000" b="1" dirty="0" err="1" smtClean="0"/>
              <a:t>Musabyimana</a:t>
            </a:r>
            <a:endParaRPr kumimoji="0" lang="en-US" sz="2000" b="1" u="none" strike="noStrike" kern="1200" cap="none" spc="0" normalizeH="0" baseline="0" noProof="0" dirty="0">
              <a:ln>
                <a:noFill/>
              </a:ln>
              <a:solidFill>
                <a:schemeClr val="tx2"/>
              </a:solidFill>
              <a:effectLst/>
              <a:uLnTx/>
              <a:uFillTx/>
              <a:latin typeface="+mn-lt"/>
              <a:ea typeface="+mn-ea"/>
              <a:cs typeface="+mn-cs"/>
            </a:endParaRPr>
          </a:p>
        </p:txBody>
      </p:sp>
      <p:pic>
        <p:nvPicPr>
          <p:cNvPr id="9" name="Picture 8" descr="Aline.jpg"/>
          <p:cNvPicPr>
            <a:picLocks noChangeAspect="1"/>
          </p:cNvPicPr>
          <p:nvPr/>
        </p:nvPicPr>
        <p:blipFill>
          <a:blip r:embed="rId2"/>
          <a:stretch>
            <a:fillRect/>
          </a:stretch>
        </p:blipFill>
        <p:spPr>
          <a:xfrm>
            <a:off x="7032662" y="3414908"/>
            <a:ext cx="1865376" cy="2620227"/>
          </a:xfrm>
          <a:prstGeom prst="rect">
            <a:avLst/>
          </a:prstGeom>
        </p:spPr>
      </p:pic>
      <p:sp>
        <p:nvSpPr>
          <p:cNvPr id="12" name="TextBox 11"/>
          <p:cNvSpPr txBox="1"/>
          <p:nvPr/>
        </p:nvSpPr>
        <p:spPr>
          <a:xfrm>
            <a:off x="7032662" y="6035135"/>
            <a:ext cx="1865376" cy="307777"/>
          </a:xfrm>
          <a:prstGeom prst="rect">
            <a:avLst/>
          </a:prstGeom>
          <a:noFill/>
        </p:spPr>
        <p:txBody>
          <a:bodyPr wrap="square" rtlCol="0">
            <a:spAutoFit/>
          </a:bodyPr>
          <a:lstStyle/>
          <a:p>
            <a:pPr algn="ctr"/>
            <a:r>
              <a:rPr lang="en-US" sz="1400" dirty="0" smtClean="0">
                <a:latin typeface="Calibri"/>
                <a:cs typeface="Calibri"/>
              </a:rPr>
              <a:t>Naomi and </a:t>
            </a:r>
            <a:r>
              <a:rPr lang="en-US" sz="1400" dirty="0" err="1" smtClean="0">
                <a:latin typeface="Calibri"/>
                <a:cs typeface="Calibri"/>
              </a:rPr>
              <a:t>Aline</a:t>
            </a:r>
            <a:endParaRPr lang="en-US" sz="1400" dirty="0">
              <a:latin typeface="Calibri"/>
              <a:cs typeface="Calibri"/>
            </a:endParaRPr>
          </a:p>
        </p:txBody>
      </p:sp>
      <p:pic>
        <p:nvPicPr>
          <p:cNvPr id="13" name="Picture 12" descr="Naomi3.tiff"/>
          <p:cNvPicPr>
            <a:picLocks noChangeAspect="1"/>
          </p:cNvPicPr>
          <p:nvPr/>
        </p:nvPicPr>
        <p:blipFill>
          <a:blip r:embed="rId3"/>
          <a:stretch>
            <a:fillRect/>
          </a:stretch>
        </p:blipFill>
        <p:spPr>
          <a:xfrm>
            <a:off x="7035800" y="1591056"/>
            <a:ext cx="1865376" cy="17864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616" y="775592"/>
            <a:ext cx="8741746" cy="1100664"/>
          </a:xfrm>
        </p:spPr>
        <p:txBody>
          <a:bodyPr>
            <a:normAutofit/>
          </a:bodyPr>
          <a:lstStyle/>
          <a:p>
            <a:pPr marL="0" indent="0">
              <a:spcAft>
                <a:spcPts val="600"/>
              </a:spcAft>
              <a:buNone/>
            </a:pPr>
            <a:r>
              <a:rPr lang="en-US" sz="2000" b="1" dirty="0" smtClean="0"/>
              <a:t>Gardens for Health International was established in 2008 by then college students, Julie Carney, Emma </a:t>
            </a:r>
            <a:r>
              <a:rPr lang="en-US" sz="2000" b="1" dirty="0" err="1" smtClean="0"/>
              <a:t>Clippinger</a:t>
            </a:r>
            <a:r>
              <a:rPr lang="en-US" sz="2000" b="1" dirty="0" smtClean="0"/>
              <a:t>, and Emily </a:t>
            </a:r>
            <a:r>
              <a:rPr lang="en-US" sz="2000" b="1" dirty="0" err="1" smtClean="0"/>
              <a:t>Morell</a:t>
            </a:r>
            <a:r>
              <a:rPr lang="en-US" sz="2000" b="1" dirty="0" smtClean="0"/>
              <a:t>, to use agriculture as a key driver of better health outcomes in Rwanda.</a:t>
            </a:r>
          </a:p>
        </p:txBody>
      </p:sp>
      <p:sp>
        <p:nvSpPr>
          <p:cNvPr id="4" name="Date Placeholder 3"/>
          <p:cNvSpPr>
            <a:spLocks noGrp="1"/>
          </p:cNvSpPr>
          <p:nvPr>
            <p:ph type="dt" sz="half" idx="10"/>
          </p:nvPr>
        </p:nvSpPr>
        <p:spPr>
          <a:xfrm>
            <a:off x="5163672" y="6273903"/>
            <a:ext cx="3786690" cy="365125"/>
          </a:xfrm>
        </p:spPr>
        <p:txBody>
          <a:bodyPr/>
          <a:lstStyle/>
          <a:p>
            <a:r>
              <a:rPr lang="en-US" smtClean="0"/>
              <a:t>November 2014</a:t>
            </a:r>
            <a:endParaRPr lang="en-US" dirty="0"/>
          </a:p>
        </p:txBody>
      </p:sp>
      <p:sp>
        <p:nvSpPr>
          <p:cNvPr id="2" name="Title 1"/>
          <p:cNvSpPr>
            <a:spLocks noGrp="1"/>
          </p:cNvSpPr>
          <p:nvPr>
            <p:ph type="title"/>
          </p:nvPr>
        </p:nvSpPr>
        <p:spPr>
          <a:xfrm>
            <a:off x="241300" y="-47308"/>
            <a:ext cx="8686800" cy="1055478"/>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About the Organization</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3" name="Content Placeholder 2"/>
          <p:cNvSpPr txBox="1">
            <a:spLocks/>
          </p:cNvSpPr>
          <p:nvPr/>
        </p:nvSpPr>
        <p:spPr>
          <a:xfrm>
            <a:off x="4594262" y="2392310"/>
            <a:ext cx="4356100" cy="2923764"/>
          </a:xfrm>
          <a:prstGeom prst="rect">
            <a:avLst/>
          </a:prstGeom>
        </p:spPr>
        <p:txBody>
          <a:bodyPr vert="horz" lIns="91440" tIns="45720" rIns="91440" bIns="45720" rtlCol="0">
            <a:noAutofit/>
          </a:bodyPr>
          <a:lstStyle/>
          <a:p>
            <a:pPr marL="177800" lvl="0" indent="-177800">
              <a:buClr>
                <a:srgbClr val="800000"/>
              </a:buClr>
              <a:buFont typeface="Arial"/>
              <a:buChar char="•"/>
            </a:pPr>
            <a:r>
              <a:rPr lang="en-US" dirty="0" smtClean="0">
                <a:latin typeface="Calibri"/>
                <a:cs typeface="Calibri"/>
              </a:rPr>
              <a:t>GHI partners  with eight health centers in two Rwandan regions to integrate agriculture and </a:t>
            </a:r>
            <a:r>
              <a:rPr lang="en-US" b="1" dirty="0" smtClean="0">
                <a:solidFill>
                  <a:srgbClr val="C00000"/>
                </a:solidFill>
                <a:latin typeface="Calibri"/>
                <a:cs typeface="Calibri"/>
              </a:rPr>
              <a:t>comprehensive health education</a:t>
            </a:r>
            <a:r>
              <a:rPr lang="en-US" b="1" dirty="0" smtClean="0">
                <a:latin typeface="Calibri"/>
                <a:cs typeface="Calibri"/>
              </a:rPr>
              <a:t> </a:t>
            </a:r>
            <a:r>
              <a:rPr lang="en-US" dirty="0" smtClean="0">
                <a:latin typeface="Calibri"/>
                <a:cs typeface="Calibri"/>
              </a:rPr>
              <a:t>into the clinical treatment of malnutrition.</a:t>
            </a:r>
          </a:p>
          <a:p>
            <a:pPr marL="177800" lvl="0" indent="-177800">
              <a:buClr>
                <a:srgbClr val="800000"/>
              </a:buClr>
            </a:pPr>
            <a:r>
              <a:rPr lang="en-US" dirty="0" smtClean="0">
                <a:latin typeface="Calibri"/>
                <a:cs typeface="Calibri"/>
              </a:rPr>
              <a:t> </a:t>
            </a:r>
          </a:p>
          <a:p>
            <a:pPr marL="177800" lvl="0" indent="-177800">
              <a:buClr>
                <a:srgbClr val="800000"/>
              </a:buClr>
              <a:buFont typeface="Arial"/>
              <a:buChar char="•"/>
            </a:pPr>
            <a:r>
              <a:rPr lang="en-US" dirty="0" smtClean="0">
                <a:latin typeface="Calibri"/>
                <a:cs typeface="Calibri"/>
              </a:rPr>
              <a:t>GHI advocates for policies and programs that </a:t>
            </a:r>
            <a:r>
              <a:rPr lang="en-US" b="1" dirty="0" smtClean="0">
                <a:solidFill>
                  <a:srgbClr val="C00000"/>
                </a:solidFill>
                <a:latin typeface="Calibri"/>
                <a:cs typeface="Calibri"/>
              </a:rPr>
              <a:t>include agriculture in the treatment of malnutrition. </a:t>
            </a:r>
          </a:p>
          <a:p>
            <a:pPr marL="177800" lvl="0" indent="-177800">
              <a:buClr>
                <a:srgbClr val="800000"/>
              </a:buClr>
            </a:pPr>
            <a:endParaRPr lang="en-US" dirty="0" smtClean="0"/>
          </a:p>
          <a:p>
            <a:pPr marL="285750" lvl="0" indent="-285750">
              <a:spcBef>
                <a:spcPct val="20000"/>
              </a:spcBef>
              <a:spcAft>
                <a:spcPts val="600"/>
              </a:spcAft>
              <a:buClr>
                <a:srgbClr val="0070C0"/>
              </a:buClr>
              <a:defRPr/>
            </a:pPr>
            <a:endParaRPr lang="en-US" sz="1700"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sz="1700"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kumimoji="0" lang="en-US" sz="1600" b="0"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4" name="Slide Number Placeholder 13"/>
          <p:cNvSpPr>
            <a:spLocks noGrp="1"/>
          </p:cNvSpPr>
          <p:nvPr>
            <p:ph type="sldNum" sz="quarter" idx="12"/>
          </p:nvPr>
        </p:nvSpPr>
        <p:spPr/>
        <p:txBody>
          <a:bodyPr/>
          <a:lstStyle/>
          <a:p>
            <a:fld id="{ADC744F1-E21E-9647-894E-1EC1FB821E89}" type="slidenum">
              <a:rPr lang="en-US" smtClean="0"/>
              <a:pPr/>
              <a:t>9</a:t>
            </a:fld>
            <a:endParaRPr lang="en-US" dirty="0"/>
          </a:p>
        </p:txBody>
      </p:sp>
      <p:pic>
        <p:nvPicPr>
          <p:cNvPr id="8" name="Picture 7" descr="GHI farm gardens.jpg"/>
          <p:cNvPicPr>
            <a:picLocks noChangeAspect="1"/>
          </p:cNvPicPr>
          <p:nvPr/>
        </p:nvPicPr>
        <p:blipFill>
          <a:blip r:embed="rId2"/>
          <a:stretch>
            <a:fillRect/>
          </a:stretch>
        </p:blipFill>
        <p:spPr>
          <a:xfrm>
            <a:off x="241300" y="2157360"/>
            <a:ext cx="4385646" cy="2923764"/>
          </a:xfrm>
          <a:prstGeom prst="rect">
            <a:avLst/>
          </a:prstGeom>
        </p:spPr>
      </p:pic>
      <p:sp>
        <p:nvSpPr>
          <p:cNvPr id="9" name="Content Placeholder 2"/>
          <p:cNvSpPr txBox="1">
            <a:spLocks/>
          </p:cNvSpPr>
          <p:nvPr/>
        </p:nvSpPr>
        <p:spPr>
          <a:xfrm>
            <a:off x="208616" y="5169544"/>
            <a:ext cx="8741746" cy="1213970"/>
          </a:xfrm>
          <a:prstGeom prst="rect">
            <a:avLst/>
          </a:prstGeom>
        </p:spPr>
        <p:txBody>
          <a:bodyPr vert="horz" lIns="91440" tIns="45720" rIns="91440" bIns="45720" rtlCol="0">
            <a:noAutofit/>
          </a:bodyPr>
          <a:lstStyle/>
          <a:p>
            <a:pPr marL="177800" lvl="0" indent="-177800">
              <a:buClr>
                <a:srgbClr val="800000"/>
              </a:buClr>
              <a:buFont typeface="Arial"/>
              <a:buChar char="•"/>
            </a:pPr>
            <a:r>
              <a:rPr lang="en-US" dirty="0" smtClean="0">
                <a:latin typeface="Calibri"/>
                <a:cs typeface="Calibri"/>
              </a:rPr>
              <a:t>GHI </a:t>
            </a:r>
            <a:r>
              <a:rPr lang="en-US" b="1" dirty="0" smtClean="0">
                <a:solidFill>
                  <a:srgbClr val="C00000"/>
                </a:solidFill>
                <a:latin typeface="Calibri"/>
                <a:cs typeface="Calibri"/>
              </a:rPr>
              <a:t>provides technical assistance to partners </a:t>
            </a:r>
            <a:r>
              <a:rPr lang="en-US" dirty="0" smtClean="0">
                <a:latin typeface="Calibri"/>
                <a:cs typeface="Calibri"/>
              </a:rPr>
              <a:t>interested in adapting our model and methodology for their communities, including coffee farmers and community health workers</a:t>
            </a:r>
            <a:r>
              <a:rPr lang="en-US" sz="1600" dirty="0" smtClean="0"/>
              <a:t>. </a:t>
            </a:r>
          </a:p>
          <a:p>
            <a:pPr marL="285750" lvl="0" indent="-285750">
              <a:spcBef>
                <a:spcPct val="20000"/>
              </a:spcBef>
              <a:spcAft>
                <a:spcPts val="600"/>
              </a:spcAft>
              <a:buClr>
                <a:srgbClr val="0070C0"/>
              </a:buClr>
              <a:buFont typeface="Arial" panose="020B0604020202020204" pitchFamily="34" charset="0"/>
              <a:buChar char="•"/>
              <a:defRPr/>
            </a:pPr>
            <a:endParaRPr lang="en-US" sz="1700"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sz="1700"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kumimoji="0" lang="en-US" sz="1600" b="0"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11379</TotalTime>
  <Words>1191</Words>
  <Application>Microsoft Office PowerPoint</Application>
  <PresentationFormat>On-screen Show (4:3)</PresentationFormat>
  <Paragraphs>171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Waveform</vt:lpstr>
      <vt:lpstr>Gardens for Health International - Bumbogo Health Center and Community Outreach Program</vt:lpstr>
      <vt:lpstr>Introducing the Program</vt:lpstr>
      <vt:lpstr>What are we supporting?</vt:lpstr>
      <vt:lpstr>Life Challenges of Women and Girls</vt:lpstr>
      <vt:lpstr>The Program</vt:lpstr>
      <vt:lpstr>Program Budget</vt:lpstr>
      <vt:lpstr>Why we Love this Program</vt:lpstr>
      <vt:lpstr>Voices of the Women</vt:lpstr>
      <vt:lpstr>About the Organization</vt:lpstr>
      <vt:lpstr>Where they Work.</vt:lpstr>
      <vt:lpstr>Share Your Thoughts</vt:lpstr>
    </vt:vector>
  </TitlesOfParts>
  <Company>Dining for Women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Smiles on Wings:  New Beginnings</dc:title>
  <dc:creator>Janine Baumgartner</dc:creator>
  <cp:lastModifiedBy>Marcie</cp:lastModifiedBy>
  <cp:revision>87</cp:revision>
  <cp:lastPrinted>2014-09-18T19:52:21Z</cp:lastPrinted>
  <dcterms:created xsi:type="dcterms:W3CDTF">2014-08-24T16:58:37Z</dcterms:created>
  <dcterms:modified xsi:type="dcterms:W3CDTF">2014-09-18T19:54:34Z</dcterms:modified>
</cp:coreProperties>
</file>