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80" r:id="rId1"/>
  </p:sldMasterIdLst>
  <p:notesMasterIdLst>
    <p:notesMasterId r:id="rId15"/>
  </p:notesMasterIdLst>
  <p:handoutMasterIdLst>
    <p:handoutMasterId r:id="rId16"/>
  </p:handoutMasterIdLst>
  <p:sldIdLst>
    <p:sldId id="256" r:id="rId2"/>
    <p:sldId id="257" r:id="rId3"/>
    <p:sldId id="276" r:id="rId4"/>
    <p:sldId id="258" r:id="rId5"/>
    <p:sldId id="281" r:id="rId6"/>
    <p:sldId id="282" r:id="rId7"/>
    <p:sldId id="283" r:id="rId8"/>
    <p:sldId id="279" r:id="rId9"/>
    <p:sldId id="269" r:id="rId10"/>
    <p:sldId id="278" r:id="rId11"/>
    <p:sldId id="267" r:id="rId12"/>
    <p:sldId id="268" r:id="rId13"/>
    <p:sldId id="26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0000"/>
    <a:srgbClr val="AAC66C"/>
    <a:srgbClr val="794400"/>
    <a:srgbClr val="7A45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1" autoAdjust="0"/>
    <p:restoredTop sz="98789" autoAdjust="0"/>
  </p:normalViewPr>
  <p:slideViewPr>
    <p:cSldViewPr snapToGrid="0" snapToObjects="1">
      <p:cViewPr varScale="1">
        <p:scale>
          <a:sx n="116" d="100"/>
          <a:sy n="116" d="100"/>
        </p:scale>
        <p:origin x="151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62D232-83AF-A243-94A1-D71D8813F90A}" type="datetimeFigureOut">
              <a:rPr lang="en-US" smtClean="0"/>
              <a:pPr/>
              <a:t>2/5/2015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30704D-D69F-B345-AFD0-E6F8FD8E4CB0}" type="slidenum">
              <a:rPr lang="en-US" smtClean="0"/>
              <a:pPr/>
              <a:t>‹#›</a:t>
            </a:fld>
            <a:endParaRPr lang="en-US"/>
          </a:p>
        </p:txBody>
      </p:sp>
    </p:spTree>
    <p:extLst>
      <p:ext uri="{BB962C8B-B14F-4D97-AF65-F5344CB8AC3E}">
        <p14:creationId xmlns:p14="http://schemas.microsoft.com/office/powerpoint/2010/main" val="36848470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700265-EC90-AB49-8D5A-8DAC554CC593}" type="datetimeFigureOut">
              <a:rPr lang="en-US" smtClean="0"/>
              <a:pPr/>
              <a:t>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F4A97A-CF60-CB43-9DF9-919A84919A5C}" type="slidenum">
              <a:rPr lang="en-US" smtClean="0"/>
              <a:pPr/>
              <a:t>‹#›</a:t>
            </a:fld>
            <a:endParaRPr lang="en-US"/>
          </a:p>
        </p:txBody>
      </p:sp>
    </p:spTree>
    <p:extLst>
      <p:ext uri="{BB962C8B-B14F-4D97-AF65-F5344CB8AC3E}">
        <p14:creationId xmlns:p14="http://schemas.microsoft.com/office/powerpoint/2010/main" val="13235966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4A97A-CF60-CB43-9DF9-919A84919A5C}" type="slidenum">
              <a:rPr lang="en-US" smtClean="0"/>
              <a:pPr/>
              <a:t>1</a:t>
            </a:fld>
            <a:endParaRPr lang="en-US"/>
          </a:p>
        </p:txBody>
      </p:sp>
    </p:spTree>
    <p:extLst>
      <p:ext uri="{BB962C8B-B14F-4D97-AF65-F5344CB8AC3E}">
        <p14:creationId xmlns:p14="http://schemas.microsoft.com/office/powerpoint/2010/main" val="1160572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January 2015</a:t>
            </a:r>
            <a:endParaRPr lang="en-US" dirty="0"/>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DC744F1-E21E-9647-894E-1EC1FB821E8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January 2015</a:t>
            </a:r>
            <a:endParaRPr lang="en-US" dirty="0"/>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DC744F1-E21E-9647-894E-1EC1FB821E8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smtClean="0"/>
              <a:t>January 2015</a:t>
            </a:r>
            <a:endParaRPr lang="en-US" dirty="0"/>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DC744F1-E21E-9647-894E-1EC1FB821E89}"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January 2015</a:t>
            </a:r>
            <a:endParaRPr lang="en-US" dirty="0"/>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DC744F1-E21E-9647-894E-1EC1FB821E8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January 2015</a:t>
            </a:r>
            <a:endParaRPr lang="en-US" dirty="0"/>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DC744F1-E21E-9647-894E-1EC1FB821E8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r>
              <a:rPr lang="en-US" smtClean="0"/>
              <a:t>January 2015</a:t>
            </a:r>
            <a:endParaRPr lang="en-US" dirty="0"/>
          </a:p>
        </p:txBody>
      </p:sp>
      <p:sp>
        <p:nvSpPr>
          <p:cNvPr id="6" name="Footer Placeholder 5"/>
          <p:cNvSpPr>
            <a:spLocks noGrp="1"/>
          </p:cNvSpPr>
          <p:nvPr>
            <p:ph type="ftr" sz="quarter" idx="11"/>
          </p:nvPr>
        </p:nvSpPr>
        <p:spPr>
          <a:xfrm>
            <a:off x="193638" y="6250164"/>
            <a:ext cx="378669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DC744F1-E21E-9647-894E-1EC1FB821E89}"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January 2015</a:t>
            </a:r>
            <a:endParaRPr lang="en-US" dirty="0"/>
          </a:p>
        </p:txBody>
      </p:sp>
      <p:sp>
        <p:nvSpPr>
          <p:cNvPr id="8" name="Footer Placeholder 7"/>
          <p:cNvSpPr>
            <a:spLocks noGrp="1"/>
          </p:cNvSpPr>
          <p:nvPr>
            <p:ph type="ftr" sz="quarter" idx="11"/>
          </p:nvPr>
        </p:nvSpPr>
        <p:spPr>
          <a:xfrm>
            <a:off x="193638" y="6250164"/>
            <a:ext cx="3786691"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DC744F1-E21E-9647-894E-1EC1FB821E8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January 2015</a:t>
            </a:r>
            <a:endParaRPr lang="en-US" dirty="0"/>
          </a:p>
        </p:txBody>
      </p:sp>
      <p:sp>
        <p:nvSpPr>
          <p:cNvPr id="4" name="Footer Placeholder 3"/>
          <p:cNvSpPr>
            <a:spLocks noGrp="1"/>
          </p:cNvSpPr>
          <p:nvPr>
            <p:ph type="ftr" sz="quarter" idx="11"/>
          </p:nvPr>
        </p:nvSpPr>
        <p:spPr>
          <a:xfrm>
            <a:off x="193638" y="6250164"/>
            <a:ext cx="3786691"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DC744F1-E21E-9647-894E-1EC1FB821E8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r>
              <a:rPr lang="en-US" smtClean="0"/>
              <a:t>January 2015</a:t>
            </a:r>
            <a:endParaRPr lang="en-US" dirty="0"/>
          </a:p>
        </p:txBody>
      </p:sp>
      <p:sp>
        <p:nvSpPr>
          <p:cNvPr id="3" name="Footer Placeholder 2"/>
          <p:cNvSpPr>
            <a:spLocks noGrp="1"/>
          </p:cNvSpPr>
          <p:nvPr>
            <p:ph type="ftr" sz="quarter" idx="11"/>
          </p:nvPr>
        </p:nvSpPr>
        <p:spPr>
          <a:xfrm>
            <a:off x="193638" y="6250164"/>
            <a:ext cx="3786691"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DC744F1-E21E-9647-894E-1EC1FB821E8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January 2015</a:t>
            </a:r>
            <a:endParaRPr lang="en-US" dirty="0"/>
          </a:p>
        </p:txBody>
      </p:sp>
      <p:sp>
        <p:nvSpPr>
          <p:cNvPr id="6" name="Footer Placeholder 5"/>
          <p:cNvSpPr>
            <a:spLocks noGrp="1"/>
          </p:cNvSpPr>
          <p:nvPr>
            <p:ph type="ftr" sz="quarter" idx="11"/>
          </p:nvPr>
        </p:nvSpPr>
        <p:spPr>
          <a:xfrm>
            <a:off x="193638" y="6250164"/>
            <a:ext cx="378669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DC744F1-E21E-9647-894E-1EC1FB821E89}"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January 2015</a:t>
            </a:r>
            <a:endParaRPr lang="en-US" dirty="0"/>
          </a:p>
        </p:txBody>
      </p:sp>
      <p:sp>
        <p:nvSpPr>
          <p:cNvPr id="6" name="Footer Placeholder 5"/>
          <p:cNvSpPr>
            <a:spLocks noGrp="1"/>
          </p:cNvSpPr>
          <p:nvPr>
            <p:ph type="ftr" sz="quarter" idx="11"/>
          </p:nvPr>
        </p:nvSpPr>
        <p:spPr>
          <a:xfrm>
            <a:off x="193638" y="6250164"/>
            <a:ext cx="378669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DC744F1-E21E-9647-894E-1EC1FB821E89}"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r>
              <a:rPr lang="en-US" dirty="0" smtClean="0"/>
              <a:t>February 2015</a:t>
            </a:r>
            <a:endParaRPr lang="en-US" dirty="0"/>
          </a:p>
        </p:txBody>
      </p:sp>
      <p:sp>
        <p:nvSpPr>
          <p:cNvPr id="6" name="Slide Number Placeholder 5"/>
          <p:cNvSpPr>
            <a:spLocks noGrp="1"/>
          </p:cNvSpPr>
          <p:nvPr>
            <p:ph type="sldNum" sz="quarter" idx="4"/>
          </p:nvPr>
        </p:nvSpPr>
        <p:spPr>
          <a:xfrm>
            <a:off x="4001846" y="6250164"/>
            <a:ext cx="1161826" cy="365125"/>
          </a:xfrm>
          <a:prstGeom prst="rect">
            <a:avLst/>
          </a:prstGeom>
        </p:spPr>
        <p:txBody>
          <a:bodyPr vert="horz" lIns="91440" tIns="45720" rIns="91440" bIns="45720" rtlCol="0" anchor="ctr"/>
          <a:lstStyle>
            <a:lvl1pPr algn="ctr">
              <a:defRPr sz="1000">
                <a:solidFill>
                  <a:schemeClr val="tx2"/>
                </a:solidFill>
              </a:defRPr>
            </a:lvl1pPr>
          </a:lstStyle>
          <a:p>
            <a:fld id="{9360A2C4-E252-5E41-9BF8-6E404A6BE248}"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Date Placeholder 3"/>
          <p:cNvSpPr txBox="1">
            <a:spLocks/>
          </p:cNvSpPr>
          <p:nvPr userDrawn="1"/>
        </p:nvSpPr>
        <p:spPr>
          <a:xfrm>
            <a:off x="872067" y="6250164"/>
            <a:ext cx="3129779" cy="365125"/>
          </a:xfrm>
          <a:prstGeom prst="rect">
            <a:avLst/>
          </a:prstGeom>
        </p:spPr>
        <p:txBody>
          <a:bodyPr vert="horz" lIns="91440" tIns="45720" rIns="91440" bIns="45720" rtlCol="0" anchor="ctr"/>
          <a:lstStyle>
            <a:lvl1pPr algn="r">
              <a:defRPr sz="1000">
                <a:solidFill>
                  <a:schemeClr val="tx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2"/>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hf hdr="0" ftr="0"/>
  <p:txStyles>
    <p:titleStyle>
      <a:lvl1pPr algn="ctr" defTabSz="914400" rtl="0" eaLnBrk="1" latinLnBrk="0" hangingPunct="1">
        <a:spcBef>
          <a:spcPct val="0"/>
        </a:spcBef>
        <a:buNone/>
        <a:defRPr sz="2000" b="1" kern="1200">
          <a:solidFill>
            <a:srgbClr val="FFFFFF"/>
          </a:solidFill>
          <a:latin typeface="Calibri"/>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Calibri"/>
          <a:ea typeface="+mn-ea"/>
          <a:cs typeface="Calibri"/>
        </a:defRPr>
      </a:lvl1pPr>
      <a:lvl2pPr marL="576263" indent="-27432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Calibri"/>
          <a:ea typeface="+mn-ea"/>
          <a:cs typeface="Calibri"/>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852" y="3167579"/>
            <a:ext cx="2656252" cy="1770835"/>
          </a:xfrm>
          <a:prstGeom prst="rect">
            <a:avLst/>
          </a:prstGeom>
          <a:effectLst>
            <a:outerShdw blurRad="50800" dist="38100" dir="2700000" algn="tl" rotWithShape="0">
              <a:prstClr val="black">
                <a:alpha val="40000"/>
              </a:prstClr>
            </a:outerShdw>
            <a:softEdge rad="12700"/>
          </a:effec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7104" y="549723"/>
            <a:ext cx="1828800" cy="1505712"/>
          </a:xfrm>
          <a:prstGeom prst="rect">
            <a:avLst/>
          </a:prstGeom>
          <a:effectLst>
            <a:outerShdw blurRad="50800" dist="38100" dir="2700000" algn="tl" rotWithShape="0">
              <a:prstClr val="black">
                <a:alpha val="40000"/>
              </a:prstClr>
            </a:outerShdw>
            <a:softEdge rad="12700"/>
          </a:effectLst>
        </p:spPr>
      </p:pic>
      <p:sp>
        <p:nvSpPr>
          <p:cNvPr id="2" name="Title 1"/>
          <p:cNvSpPr>
            <a:spLocks noGrp="1"/>
          </p:cNvSpPr>
          <p:nvPr>
            <p:ph type="ctrTitle"/>
          </p:nvPr>
        </p:nvSpPr>
        <p:spPr>
          <a:xfrm>
            <a:off x="3443004" y="4272479"/>
            <a:ext cx="5446996" cy="1213260"/>
          </a:xfrm>
        </p:spPr>
        <p:txBody>
          <a:bodyPr>
            <a:noAutofit/>
          </a:bodyPr>
          <a:lstStyle/>
          <a:p>
            <a:r>
              <a:rPr lang="en-US" sz="3600" b="1" dirty="0" smtClean="0">
                <a:solidFill>
                  <a:srgbClr val="800000"/>
                </a:solidFill>
                <a:effectLst>
                  <a:outerShdw blurRad="38100" dist="38100" dir="2700000" algn="tl">
                    <a:srgbClr val="000000">
                      <a:alpha val="43137"/>
                    </a:srgbClr>
                  </a:outerShdw>
                </a:effectLst>
                <a:latin typeface="Calibri" panose="020F0502020204030204" pitchFamily="34" charset="0"/>
              </a:rPr>
              <a:t/>
            </a:r>
            <a:br>
              <a:rPr lang="en-US" sz="3600" b="1" dirty="0" smtClean="0">
                <a:solidFill>
                  <a:srgbClr val="800000"/>
                </a:solidFill>
                <a:effectLst>
                  <a:outerShdw blurRad="38100" dist="38100" dir="2700000" algn="tl">
                    <a:srgbClr val="000000">
                      <a:alpha val="43137"/>
                    </a:srgbClr>
                  </a:outerShdw>
                </a:effectLst>
                <a:latin typeface="Calibri" panose="020F0502020204030204" pitchFamily="34" charset="0"/>
              </a:rPr>
            </a:br>
            <a:r>
              <a:rPr lang="en-US" sz="3000" b="1" dirty="0" smtClean="0">
                <a:solidFill>
                  <a:srgbClr val="800000"/>
                </a:solidFill>
                <a:effectLst>
                  <a:outerShdw blurRad="38100" dist="38100" dir="2700000" algn="tl">
                    <a:srgbClr val="000000">
                      <a:alpha val="43137"/>
                    </a:srgbClr>
                  </a:outerShdw>
                </a:effectLst>
                <a:latin typeface="Calibri" panose="020F0502020204030204" pitchFamily="34" charset="0"/>
              </a:rPr>
              <a:t>SHE28 Campaign, Rwanda: </a:t>
            </a:r>
            <a:r>
              <a:rPr lang="en-US" sz="2400" b="1" dirty="0" smtClean="0">
                <a:solidFill>
                  <a:srgbClr val="800000"/>
                </a:solidFill>
                <a:effectLst>
                  <a:outerShdw blurRad="38100" dist="38100" dir="2700000" algn="tl">
                    <a:srgbClr val="000000">
                      <a:alpha val="43137"/>
                    </a:srgbClr>
                  </a:outerShdw>
                </a:effectLst>
                <a:latin typeface="Calibri" panose="020F0502020204030204" pitchFamily="34" charset="0"/>
              </a:rPr>
              <a:t>Puberty Education &amp; Menstrual Hygiene Management Education</a:t>
            </a:r>
            <a:endParaRPr lang="en-US" sz="2400" b="1" dirty="0">
              <a:solidFill>
                <a:srgbClr val="800000"/>
              </a:solidFill>
              <a:effectLst>
                <a:outerShdw blurRad="38100" dist="38100" dir="2700000" algn="tl">
                  <a:srgbClr val="000000">
                    <a:alpha val="43137"/>
                  </a:srgbClr>
                </a:outerShdw>
              </a:effectLst>
              <a:latin typeface="Calibri" panose="020F0502020204030204" pitchFamily="34" charset="0"/>
            </a:endParaRPr>
          </a:p>
        </p:txBody>
      </p:sp>
      <p:pic>
        <p:nvPicPr>
          <p:cNvPr id="10" name="Picture 9" descr="Tagline with Spoon_Brown.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87253" y="6289022"/>
            <a:ext cx="4489579" cy="299306"/>
          </a:xfrm>
          <a:prstGeom prst="rect">
            <a:avLst/>
          </a:prstGeom>
        </p:spPr>
      </p:pic>
      <p:sp>
        <p:nvSpPr>
          <p:cNvPr id="13" name="TextBox 12"/>
          <p:cNvSpPr txBox="1"/>
          <p:nvPr/>
        </p:nvSpPr>
        <p:spPr>
          <a:xfrm>
            <a:off x="4039252" y="2258635"/>
            <a:ext cx="425450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smtClean="0">
                <a:solidFill>
                  <a:srgbClr val="0070C0"/>
                </a:solidFill>
                <a:cs typeface="Cambria"/>
              </a:rPr>
              <a:t>Featured program for February 2015</a:t>
            </a:r>
            <a:endParaRPr lang="en-US" b="1" dirty="0">
              <a:solidFill>
                <a:srgbClr val="0070C0"/>
              </a:solidFill>
              <a:cs typeface="Cambria"/>
            </a:endParaRPr>
          </a:p>
        </p:txBody>
      </p:sp>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9991" y="5640229"/>
            <a:ext cx="3429000" cy="1143000"/>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0852" y="549723"/>
            <a:ext cx="1373819" cy="2060729"/>
          </a:xfrm>
          <a:prstGeom prst="rect">
            <a:avLst/>
          </a:prstGeom>
          <a:effectLst>
            <a:outerShdw blurRad="50800" dist="38100" dir="2700000" algn="tl" rotWithShape="0">
              <a:prstClr val="black">
                <a:alpha val="40000"/>
              </a:prstClr>
            </a:outerShdw>
            <a:softEdge rad="12700"/>
          </a:effectLst>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15714" y="1613779"/>
            <a:ext cx="1984159" cy="1993345"/>
          </a:xfrm>
          <a:prstGeom prst="rect">
            <a:avLst/>
          </a:prstGeom>
          <a:effectLst>
            <a:outerShdw blurRad="50800" dist="38100" dir="2700000" algn="tl" rotWithShape="0">
              <a:prstClr val="black">
                <a:alpha val="40000"/>
              </a:prstClr>
            </a:outerShdw>
            <a:softEdge rad="12700"/>
          </a:effectLst>
        </p:spPr>
      </p:pic>
      <p:sp>
        <p:nvSpPr>
          <p:cNvPr id="3" name="TextBox 2"/>
          <p:cNvSpPr txBox="1"/>
          <p:nvPr/>
        </p:nvSpPr>
        <p:spPr>
          <a:xfrm>
            <a:off x="3633504" y="2819400"/>
            <a:ext cx="5154896" cy="1323439"/>
          </a:xfrm>
          <a:prstGeom prst="rect">
            <a:avLst/>
          </a:prstGeom>
          <a:noFill/>
        </p:spPr>
        <p:txBody>
          <a:bodyPr wrap="square" rtlCol="0">
            <a:spAutoFit/>
          </a:bodyPr>
          <a:lstStyle/>
          <a:p>
            <a:pPr algn="ctr"/>
            <a:r>
              <a:rPr lang="en-US" sz="4000" b="1" dirty="0">
                <a:solidFill>
                  <a:srgbClr val="800000"/>
                </a:solidFill>
                <a:effectLst>
                  <a:outerShdw blurRad="38100" dist="38100" dir="2700000" algn="tl">
                    <a:srgbClr val="000000">
                      <a:alpha val="43137"/>
                    </a:srgbClr>
                  </a:outerShdw>
                </a:effectLst>
                <a:latin typeface="Calibri" panose="020F0502020204030204" pitchFamily="34" charset="0"/>
              </a:rPr>
              <a:t>Sustainable Health Enterprises (SHE)</a:t>
            </a:r>
            <a:endParaRPr lang="en-US" sz="4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38328"/>
            <a:ext cx="8229600" cy="1252728"/>
          </a:xfrm>
        </p:spPr>
        <p:txBody>
          <a:bodyPr>
            <a:normAutofit/>
          </a:bodyPr>
          <a:lstStyle/>
          <a:p>
            <a:pPr algn="l"/>
            <a:r>
              <a:rPr lang="en-US" sz="3600" b="1" dirty="0" smtClean="0">
                <a:solidFill>
                  <a:srgbClr val="800000"/>
                </a:solidFill>
                <a:effectLst>
                  <a:outerShdw blurRad="38100" dist="38100" dir="2700000" algn="tl">
                    <a:srgbClr val="000000">
                      <a:alpha val="43137"/>
                    </a:srgbClr>
                  </a:outerShdw>
                </a:effectLst>
                <a:latin typeface="Calibri" panose="020F0502020204030204" pitchFamily="34" charset="0"/>
              </a:rPr>
              <a:t>Evidence of Success</a:t>
            </a:r>
            <a:endParaRPr lang="en-US" sz="3600" b="1" dirty="0">
              <a:solidFill>
                <a:srgbClr val="800000"/>
              </a:solidFill>
              <a:effectLst>
                <a:outerShdw blurRad="38100" dist="38100" dir="2700000" algn="tl">
                  <a:srgbClr val="000000">
                    <a:alpha val="43137"/>
                  </a:srgbClr>
                </a:outerShdw>
              </a:effectLst>
              <a:latin typeface="Calibri" panose="020F0502020204030204" pitchFamily="34" charset="0"/>
            </a:endParaRPr>
          </a:p>
        </p:txBody>
      </p:sp>
      <p:sp>
        <p:nvSpPr>
          <p:cNvPr id="4" name="Date Placeholder 3"/>
          <p:cNvSpPr>
            <a:spLocks noGrp="1"/>
          </p:cNvSpPr>
          <p:nvPr>
            <p:ph type="dt" sz="half" idx="10"/>
          </p:nvPr>
        </p:nvSpPr>
        <p:spPr>
          <a:xfrm>
            <a:off x="5174430" y="6278738"/>
            <a:ext cx="3786690" cy="365125"/>
          </a:xfrm>
        </p:spPr>
        <p:txBody>
          <a:bodyPr/>
          <a:lstStyle/>
          <a:p>
            <a:r>
              <a:rPr lang="en-US" dirty="0"/>
              <a:t>February 2015</a:t>
            </a:r>
          </a:p>
        </p:txBody>
      </p:sp>
      <p:sp>
        <p:nvSpPr>
          <p:cNvPr id="15" name="Slide Number Placeholder 14"/>
          <p:cNvSpPr>
            <a:spLocks noGrp="1"/>
          </p:cNvSpPr>
          <p:nvPr>
            <p:ph type="sldNum" sz="quarter" idx="12"/>
          </p:nvPr>
        </p:nvSpPr>
        <p:spPr/>
        <p:txBody>
          <a:bodyPr/>
          <a:lstStyle/>
          <a:p>
            <a:fld id="{ADC744F1-E21E-9647-894E-1EC1FB821E89}" type="slidenum">
              <a:rPr lang="en-US" smtClean="0"/>
              <a:pPr/>
              <a:t>10</a:t>
            </a:fld>
            <a:endParaRPr lang="en-US" dirty="0"/>
          </a:p>
        </p:txBody>
      </p:sp>
      <p:sp>
        <p:nvSpPr>
          <p:cNvPr id="7" name="Content Placeholder 2"/>
          <p:cNvSpPr txBox="1">
            <a:spLocks/>
          </p:cNvSpPr>
          <p:nvPr/>
        </p:nvSpPr>
        <p:spPr>
          <a:xfrm>
            <a:off x="241300" y="1984755"/>
            <a:ext cx="8669323" cy="4803223"/>
          </a:xfrm>
          <a:prstGeom prst="rect">
            <a:avLst/>
          </a:prstGeom>
        </p:spPr>
        <p:txBody>
          <a:bodyPr vert="horz" lIns="91440" tIns="45720" rIns="91440" bIns="45720" rtlCol="0">
            <a:normAutofit/>
          </a:bodyPr>
          <a:lstStyle/>
          <a:p>
            <a:pPr marL="228600" indent="-228600">
              <a:spcBef>
                <a:spcPts val="600"/>
              </a:spcBef>
              <a:spcAft>
                <a:spcPts val="1200"/>
              </a:spcAft>
              <a:buClr>
                <a:srgbClr val="6F0000"/>
              </a:buClr>
              <a:buFont typeface="Arial"/>
              <a:buChar char="•"/>
            </a:pPr>
            <a:r>
              <a:rPr lang="en-US" sz="2400" dirty="0" smtClean="0">
                <a:latin typeface="Calibri"/>
                <a:cs typeface="Calibri"/>
              </a:rPr>
              <a:t>Trained Community Health Workers (CHW) in menstrual education and equipped them with sales management skills for the sale of go! Pads to jump start micro-enterprises</a:t>
            </a:r>
          </a:p>
          <a:p>
            <a:pPr marL="228600" indent="-228600">
              <a:spcBef>
                <a:spcPts val="600"/>
              </a:spcBef>
              <a:spcAft>
                <a:spcPts val="1200"/>
              </a:spcAft>
              <a:buClr>
                <a:srgbClr val="6F0000"/>
              </a:buClr>
              <a:buFont typeface="Arial"/>
              <a:buChar char="•"/>
            </a:pPr>
            <a:r>
              <a:rPr lang="en-US" sz="2400" dirty="0" smtClean="0">
                <a:latin typeface="Calibri"/>
                <a:cs typeface="Calibri"/>
              </a:rPr>
              <a:t>2012 - SHE signed up two banana cooperatives (mostly women) to supply raw banana fiber material for pad production</a:t>
            </a:r>
          </a:p>
          <a:p>
            <a:pPr marL="228600" indent="-228600">
              <a:spcBef>
                <a:spcPts val="600"/>
              </a:spcBef>
              <a:spcAft>
                <a:spcPts val="1200"/>
              </a:spcAft>
              <a:buClr>
                <a:srgbClr val="6F0000"/>
              </a:buClr>
              <a:buFont typeface="Arial"/>
              <a:buChar char="•"/>
            </a:pPr>
            <a:r>
              <a:rPr lang="en-US" sz="2400" dirty="0" smtClean="0">
                <a:latin typeface="Calibri"/>
                <a:cs typeface="Calibri"/>
              </a:rPr>
              <a:t>2013</a:t>
            </a:r>
            <a:r>
              <a:rPr lang="en-US" sz="2400" dirty="0">
                <a:latin typeface="Calibri"/>
                <a:cs typeface="Calibri"/>
              </a:rPr>
              <a:t> </a:t>
            </a:r>
            <a:r>
              <a:rPr lang="en-US" sz="2400" dirty="0" smtClean="0">
                <a:latin typeface="Calibri"/>
                <a:cs typeface="Calibri"/>
              </a:rPr>
              <a:t>- conducted menstrual hygiene awareness campaigns in eight schools reaching 996 students with community partner</a:t>
            </a:r>
            <a:endParaRPr lang="en-US" sz="2400" dirty="0">
              <a:latin typeface="Calibri"/>
              <a:cs typeface="Calibri"/>
            </a:endParaRPr>
          </a:p>
          <a:p>
            <a:pPr marL="228600" indent="-228600">
              <a:spcBef>
                <a:spcPts val="600"/>
              </a:spcBef>
              <a:spcAft>
                <a:spcPts val="1200"/>
              </a:spcAft>
              <a:buClr>
                <a:srgbClr val="6F0000"/>
              </a:buClr>
              <a:buFont typeface="Arial"/>
              <a:buChar char="•"/>
            </a:pPr>
            <a:r>
              <a:rPr lang="en-US" sz="2400" dirty="0" smtClean="0">
                <a:latin typeface="Calibri"/>
                <a:cs typeface="Calibri"/>
              </a:rPr>
              <a:t>2013 - SHE built a community production facility for the manufacture of go! </a:t>
            </a:r>
            <a:r>
              <a:rPr lang="en-US" sz="2400" dirty="0">
                <a:latin typeface="Calibri"/>
                <a:cs typeface="Calibri"/>
              </a:rPr>
              <a:t>p</a:t>
            </a:r>
            <a:r>
              <a:rPr lang="en-US" sz="2400" dirty="0" smtClean="0">
                <a:latin typeface="Calibri"/>
                <a:cs typeface="Calibri"/>
              </a:rPr>
              <a:t>ads by women</a:t>
            </a:r>
          </a:p>
          <a:p>
            <a:endParaRPr lang="en-US" sz="1838" dirty="0" smtClean="0">
              <a:latin typeface="Calibri"/>
              <a:cs typeface="Calibri"/>
            </a:endParaRPr>
          </a:p>
          <a:p>
            <a:pPr marL="173038" indent="-230188">
              <a:spcBef>
                <a:spcPct val="20000"/>
              </a:spcBef>
              <a:spcAft>
                <a:spcPts val="600"/>
              </a:spcAft>
              <a:buClr>
                <a:srgbClr val="FF6600"/>
              </a:buClr>
              <a:defRPr/>
            </a:pPr>
            <a:endParaRPr kumimoji="0" lang="en-US" sz="1730" b="0" i="0" u="none" strike="noStrike" kern="1200" cap="none" spc="0" normalizeH="0" baseline="0" noProof="0" dirty="0" smtClean="0">
              <a:ln>
                <a:noFill/>
              </a:ln>
              <a:solidFill>
                <a:srgbClr val="000000"/>
              </a:solidFill>
              <a:effectLst/>
              <a:uLnTx/>
              <a:uFillTx/>
              <a:latin typeface="+mn-lt"/>
              <a:ea typeface="+mn-ea"/>
              <a:cs typeface="+mn-cs"/>
            </a:endParaRPr>
          </a:p>
          <a:p>
            <a:pPr marR="0" lvl="0" algn="l" defTabSz="457200" rtl="0" eaLnBrk="1" fontAlgn="auto" latinLnBrk="0" hangingPunct="1">
              <a:lnSpc>
                <a:spcPct val="100000"/>
              </a:lnSpc>
              <a:spcBef>
                <a:spcPct val="20000"/>
              </a:spcBef>
              <a:spcAft>
                <a:spcPts val="0"/>
              </a:spcAft>
              <a:buClr>
                <a:schemeClr val="accent6"/>
              </a:buClr>
              <a:buSzTx/>
              <a:tabLst/>
              <a:defRPr/>
            </a:pPr>
            <a:endParaRPr kumimoji="0" lang="en-US" sz="2000" b="0" i="0" u="none" strike="noStrike" kern="1200" cap="none" spc="0" normalizeH="0" baseline="0" noProof="0" dirty="0" smtClean="0">
              <a:ln>
                <a:noFill/>
              </a:ln>
              <a:solidFill>
                <a:srgbClr val="000000"/>
              </a:solidFill>
              <a:effectLst/>
              <a:uLnTx/>
              <a:uFillTx/>
              <a:latin typeface="+mn-lt"/>
              <a:ea typeface="+mn-ea"/>
              <a:cs typeface="+mn-cs"/>
            </a:endParaRPr>
          </a:p>
          <a:p>
            <a:pPr marR="0" lvl="0" algn="l" defTabSz="457200" rtl="0" eaLnBrk="1" fontAlgn="auto" latinLnBrk="0" hangingPunct="1">
              <a:lnSpc>
                <a:spcPct val="100000"/>
              </a:lnSpc>
              <a:spcBef>
                <a:spcPct val="20000"/>
              </a:spcBef>
              <a:spcAft>
                <a:spcPts val="0"/>
              </a:spcAft>
              <a:buClr>
                <a:schemeClr val="accent6"/>
              </a:buClr>
              <a:buSzTx/>
              <a:tabLst/>
              <a:defRPr/>
            </a:pPr>
            <a:endParaRPr kumimoji="0" lang="en-US" sz="20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
                <a:schemeClr val="accent6"/>
              </a:buClr>
              <a:buSzTx/>
              <a:buFont typeface="Arial"/>
              <a:buNone/>
              <a:tabLst/>
              <a:defRPr/>
            </a:pPr>
            <a:endParaRPr kumimoji="0" lang="en-US" sz="2400" b="0" i="0" u="none" strike="noStrike" kern="1200" cap="none" spc="0" normalizeH="0" baseline="0" noProof="0" dirty="0" smtClean="0">
              <a:ln>
                <a:noFill/>
              </a:ln>
              <a:solidFill>
                <a:srgbClr val="834736"/>
              </a:solidFill>
              <a:effectLst/>
              <a:uLnTx/>
              <a:uFillTx/>
              <a:latin typeface="+mn-lt"/>
              <a:ea typeface="+mn-ea"/>
              <a:cs typeface="+mn-cs"/>
            </a:endParaRPr>
          </a:p>
        </p:txBody>
      </p:sp>
      <p:sp>
        <p:nvSpPr>
          <p:cNvPr id="10" name="Slide Number Placeholder 4"/>
          <p:cNvSpPr txBox="1">
            <a:spLocks/>
          </p:cNvSpPr>
          <p:nvPr/>
        </p:nvSpPr>
        <p:spPr>
          <a:xfrm>
            <a:off x="3991088" y="6250163"/>
            <a:ext cx="1161826"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2" name="Content Placeholder 2"/>
          <p:cNvSpPr txBox="1">
            <a:spLocks/>
          </p:cNvSpPr>
          <p:nvPr/>
        </p:nvSpPr>
        <p:spPr>
          <a:xfrm>
            <a:off x="5293186" y="3619141"/>
            <a:ext cx="3558714" cy="2420764"/>
          </a:xfrm>
          <a:prstGeom prst="rect">
            <a:avLst/>
          </a:prstGeom>
        </p:spPr>
        <p:txBody>
          <a:bodyPr vert="horz" lIns="91440" tIns="45720" rIns="91440" bIns="45720" rtlCol="0">
            <a:normAutofit/>
          </a:bodyPr>
          <a:lstStyle/>
          <a:p>
            <a:pPr marL="114300" indent="-114300">
              <a:spcBef>
                <a:spcPct val="20000"/>
              </a:spcBef>
              <a:spcAft>
                <a:spcPts val="600"/>
              </a:spcAft>
              <a:buClr>
                <a:srgbClr val="6F0000"/>
              </a:buClr>
              <a:buFont typeface="Arial"/>
              <a:buChar char="•"/>
              <a:defRPr/>
            </a:pPr>
            <a:endParaRPr lang="en-US" sz="1838" dirty="0" smtClean="0">
              <a:latin typeface="Calibri"/>
              <a:cs typeface="Calibri"/>
            </a:endParaRPr>
          </a:p>
          <a:p>
            <a:pPr marL="114300" indent="-114300">
              <a:spcBef>
                <a:spcPct val="20000"/>
              </a:spcBef>
              <a:spcAft>
                <a:spcPts val="600"/>
              </a:spcAft>
              <a:buClr>
                <a:srgbClr val="6F0000"/>
              </a:buClr>
              <a:buFont typeface="Arial"/>
              <a:buChar char="•"/>
              <a:defRPr/>
            </a:pPr>
            <a:endParaRPr lang="en-US" sz="1838" dirty="0" smtClean="0">
              <a:latin typeface="Calibri"/>
              <a:cs typeface="Calibri"/>
            </a:endParaRPr>
          </a:p>
          <a:p>
            <a:pPr marR="0" lvl="0" algn="l" defTabSz="457200" rtl="0" eaLnBrk="1" fontAlgn="auto" latinLnBrk="0" hangingPunct="1">
              <a:lnSpc>
                <a:spcPct val="100000"/>
              </a:lnSpc>
              <a:spcBef>
                <a:spcPct val="20000"/>
              </a:spcBef>
              <a:spcAft>
                <a:spcPts val="0"/>
              </a:spcAft>
              <a:buClr>
                <a:schemeClr val="accent6"/>
              </a:buClr>
              <a:buSzTx/>
              <a:tabLst/>
              <a:defRPr/>
            </a:pPr>
            <a:endParaRPr kumimoji="0" lang="en-US" sz="2000" b="0" i="0" u="none" strike="noStrike" kern="1200" cap="none" spc="0" normalizeH="0" baseline="0" noProof="0" dirty="0" smtClean="0">
              <a:ln>
                <a:noFill/>
              </a:ln>
              <a:solidFill>
                <a:srgbClr val="000000"/>
              </a:solidFill>
              <a:effectLst/>
              <a:uLnTx/>
              <a:uFillTx/>
              <a:latin typeface="+mn-lt"/>
              <a:ea typeface="+mn-ea"/>
              <a:cs typeface="+mn-cs"/>
            </a:endParaRPr>
          </a:p>
          <a:p>
            <a:pPr marR="0" lvl="0" algn="l" defTabSz="457200" rtl="0" eaLnBrk="1" fontAlgn="auto" latinLnBrk="0" hangingPunct="1">
              <a:lnSpc>
                <a:spcPct val="100000"/>
              </a:lnSpc>
              <a:spcBef>
                <a:spcPct val="20000"/>
              </a:spcBef>
              <a:spcAft>
                <a:spcPts val="0"/>
              </a:spcAft>
              <a:buClr>
                <a:schemeClr val="accent6"/>
              </a:buClr>
              <a:buSzTx/>
              <a:tabLst/>
              <a:defRPr/>
            </a:pPr>
            <a:endParaRPr kumimoji="0" lang="en-US" sz="20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
                <a:schemeClr val="accent6"/>
              </a:buClr>
              <a:buSzTx/>
              <a:buFont typeface="Arial"/>
              <a:buNone/>
              <a:tabLst/>
              <a:defRPr/>
            </a:pPr>
            <a:endParaRPr kumimoji="0" lang="en-US" sz="2400" b="0" i="0" u="none" strike="noStrike" kern="1200" cap="none" spc="0" normalizeH="0" baseline="0" noProof="0" dirty="0" smtClean="0">
              <a:ln>
                <a:noFill/>
              </a:ln>
              <a:solidFill>
                <a:srgbClr val="834736"/>
              </a:solidFill>
              <a:effectLst/>
              <a:uLnTx/>
              <a:uFillTx/>
              <a:latin typeface="+mn-lt"/>
              <a:ea typeface="+mn-ea"/>
              <a:cs typeface="+mn-cs"/>
            </a:endParaRPr>
          </a:p>
        </p:txBody>
      </p:sp>
      <p:sp>
        <p:nvSpPr>
          <p:cNvPr id="8" name="Content Placeholder 2"/>
          <p:cNvSpPr txBox="1">
            <a:spLocks/>
          </p:cNvSpPr>
          <p:nvPr/>
        </p:nvSpPr>
        <p:spPr>
          <a:xfrm>
            <a:off x="254894" y="1268682"/>
            <a:ext cx="8655729" cy="987301"/>
          </a:xfrm>
          <a:prstGeom prst="rect">
            <a:avLst/>
          </a:prstGeom>
        </p:spPr>
        <p:txBody>
          <a:bodyPr>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Calibri"/>
                <a:ea typeface="+mn-ea"/>
                <a:cs typeface="Calibri"/>
              </a:defRPr>
            </a:lvl1pPr>
            <a:lvl2pPr marL="576263" indent="-27432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Calibri"/>
                <a:ea typeface="+mn-ea"/>
                <a:cs typeface="Calibri"/>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sz="2000" b="1" dirty="0">
                <a:solidFill>
                  <a:srgbClr val="000090"/>
                </a:solidFill>
                <a:latin typeface="Calibri" panose="020F0502020204030204" pitchFamily="34" charset="0"/>
              </a:rPr>
              <a:t> </a:t>
            </a:r>
            <a:r>
              <a:rPr lang="en-US" sz="2400" b="1" dirty="0" smtClean="0">
                <a:solidFill>
                  <a:srgbClr val="000090"/>
                </a:solidFill>
                <a:latin typeface="Calibri" panose="020F0502020204030204" pitchFamily="34" charset="0"/>
              </a:rPr>
              <a:t>The DFW grant funded program builds on these successes of SHE</a:t>
            </a:r>
            <a:endParaRPr lang="en-US" sz="2400" b="1" dirty="0">
              <a:solidFill>
                <a:srgbClr val="000090"/>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616" y="889892"/>
            <a:ext cx="8741746" cy="1100664"/>
          </a:xfrm>
        </p:spPr>
        <p:txBody>
          <a:bodyPr>
            <a:normAutofit/>
          </a:bodyPr>
          <a:lstStyle/>
          <a:p>
            <a:pPr marL="0" indent="0">
              <a:spcAft>
                <a:spcPts val="600"/>
              </a:spcAft>
              <a:buNone/>
            </a:pPr>
            <a:r>
              <a:rPr lang="en-US" sz="2000" b="1" dirty="0" smtClean="0"/>
              <a:t>SHE was founded in 2009 by Elizabeth </a:t>
            </a:r>
            <a:r>
              <a:rPr lang="en-US" sz="2000" b="1" dirty="0" err="1" smtClean="0"/>
              <a:t>Scharpf</a:t>
            </a:r>
            <a:r>
              <a:rPr lang="en-US" sz="2000" b="1" dirty="0" smtClean="0"/>
              <a:t> when she learned of the loss of productivity by African women who missed work because of their menstrual cycle.</a:t>
            </a:r>
          </a:p>
        </p:txBody>
      </p:sp>
      <p:sp>
        <p:nvSpPr>
          <p:cNvPr id="4" name="Date Placeholder 3"/>
          <p:cNvSpPr>
            <a:spLocks noGrp="1"/>
          </p:cNvSpPr>
          <p:nvPr>
            <p:ph type="dt" sz="half" idx="10"/>
          </p:nvPr>
        </p:nvSpPr>
        <p:spPr>
          <a:xfrm>
            <a:off x="5163672" y="6273903"/>
            <a:ext cx="3786690" cy="365125"/>
          </a:xfrm>
        </p:spPr>
        <p:txBody>
          <a:bodyPr/>
          <a:lstStyle/>
          <a:p>
            <a:endParaRPr lang="en-US" dirty="0" smtClean="0"/>
          </a:p>
          <a:p>
            <a:r>
              <a:rPr lang="en-US" dirty="0" smtClean="0"/>
              <a:t>February 2015</a:t>
            </a:r>
            <a:endParaRPr lang="en-US" dirty="0"/>
          </a:p>
        </p:txBody>
      </p:sp>
      <p:sp>
        <p:nvSpPr>
          <p:cNvPr id="2" name="Title 1"/>
          <p:cNvSpPr>
            <a:spLocks noGrp="1"/>
          </p:cNvSpPr>
          <p:nvPr>
            <p:ph type="title"/>
          </p:nvPr>
        </p:nvSpPr>
        <p:spPr>
          <a:xfrm>
            <a:off x="241300" y="9842"/>
            <a:ext cx="8686800" cy="1055478"/>
          </a:xfrm>
        </p:spPr>
        <p:txBody>
          <a:bodyPr>
            <a:normAutofit/>
          </a:bodyPr>
          <a:lstStyle/>
          <a:p>
            <a:pPr algn="l"/>
            <a:r>
              <a:rPr lang="en-US" sz="3600" b="1" dirty="0" smtClean="0">
                <a:solidFill>
                  <a:srgbClr val="800000"/>
                </a:solidFill>
                <a:effectLst>
                  <a:outerShdw blurRad="38100" dist="38100" dir="2700000" algn="tl">
                    <a:srgbClr val="000000">
                      <a:alpha val="43137"/>
                    </a:srgbClr>
                  </a:outerShdw>
                </a:effectLst>
                <a:latin typeface="Calibri" panose="020F0502020204030204" pitchFamily="34" charset="0"/>
              </a:rPr>
              <a:t>About the Organization</a:t>
            </a:r>
            <a:endParaRPr lang="en-US" sz="3600" b="1" dirty="0">
              <a:solidFill>
                <a:srgbClr val="800000"/>
              </a:solidFill>
              <a:effectLst>
                <a:outerShdw blurRad="38100" dist="38100" dir="2700000" algn="tl">
                  <a:srgbClr val="000000">
                    <a:alpha val="43137"/>
                  </a:srgbClr>
                </a:outerShdw>
              </a:effectLst>
              <a:latin typeface="Calibri" panose="020F0502020204030204" pitchFamily="34" charset="0"/>
            </a:endParaRPr>
          </a:p>
        </p:txBody>
      </p:sp>
      <p:sp>
        <p:nvSpPr>
          <p:cNvPr id="13" name="Content Placeholder 2"/>
          <p:cNvSpPr txBox="1">
            <a:spLocks/>
          </p:cNvSpPr>
          <p:nvPr/>
        </p:nvSpPr>
        <p:spPr>
          <a:xfrm>
            <a:off x="4391062" y="1803400"/>
            <a:ext cx="4537038" cy="1003300"/>
          </a:xfrm>
          <a:prstGeom prst="rect">
            <a:avLst/>
          </a:prstGeom>
        </p:spPr>
        <p:txBody>
          <a:bodyPr vert="horz" lIns="91440" tIns="45720" rIns="91440" bIns="45720" rtlCol="0">
            <a:noAutofit/>
          </a:bodyPr>
          <a:lstStyle/>
          <a:p>
            <a:pPr marL="285750" lvl="0" indent="-285750">
              <a:buClr>
                <a:srgbClr val="800000"/>
              </a:buClr>
              <a:buFont typeface="Arial"/>
              <a:buChar char="•"/>
            </a:pPr>
            <a:r>
              <a:rPr lang="en-US" dirty="0" err="1" smtClean="0">
                <a:latin typeface="Calibri"/>
                <a:cs typeface="Calibri"/>
              </a:rPr>
              <a:t>Scharpf</a:t>
            </a:r>
            <a:r>
              <a:rPr lang="en-US" dirty="0" smtClean="0">
                <a:latin typeface="Calibri"/>
                <a:cs typeface="Calibri"/>
              </a:rPr>
              <a:t> spent two years researching and testing locally available, inexpensive raw materials for eco-friendly pads </a:t>
            </a:r>
          </a:p>
          <a:p>
            <a:pPr marL="285750" lvl="0" indent="-285750">
              <a:buClr>
                <a:srgbClr val="800000"/>
              </a:buClr>
              <a:buFont typeface="Arial"/>
              <a:buChar char="•"/>
            </a:pPr>
            <a:r>
              <a:rPr lang="en-US" dirty="0" smtClean="0">
                <a:latin typeface="Calibri"/>
                <a:cs typeface="Calibri"/>
              </a:rPr>
              <a:t>The result was affordable go! pads made from banana fiber manufactured in a SHE cooperative facility staffed mostly by women</a:t>
            </a:r>
          </a:p>
          <a:p>
            <a:pPr marL="177800" lvl="0" indent="-177800">
              <a:buClr>
                <a:srgbClr val="800000"/>
              </a:buClr>
            </a:pPr>
            <a:r>
              <a:rPr lang="en-US" dirty="0" smtClean="0">
                <a:latin typeface="Calibri"/>
                <a:cs typeface="Calibri"/>
              </a:rPr>
              <a:t> </a:t>
            </a:r>
          </a:p>
          <a:p>
            <a:pPr marL="177800" lvl="0" indent="-177800">
              <a:buClr>
                <a:srgbClr val="800000"/>
              </a:buClr>
            </a:pPr>
            <a:endParaRPr lang="en-US" dirty="0" smtClean="0"/>
          </a:p>
          <a:p>
            <a:pPr marL="285750" lvl="0" indent="-285750">
              <a:spcBef>
                <a:spcPct val="20000"/>
              </a:spcBef>
              <a:spcAft>
                <a:spcPts val="600"/>
              </a:spcAft>
              <a:buClr>
                <a:srgbClr val="0070C0"/>
              </a:buClr>
              <a:defRPr/>
            </a:pPr>
            <a:endParaRPr lang="en-US" sz="1700" dirty="0" smtClean="0">
              <a:solidFill>
                <a:srgbClr val="000000"/>
              </a:solidFill>
              <a:latin typeface="Calibri" panose="020F0502020204030204" pitchFamily="34" charset="0"/>
            </a:endParaRPr>
          </a:p>
          <a:p>
            <a:pPr marL="285750" lvl="0" indent="-285750">
              <a:spcBef>
                <a:spcPct val="20000"/>
              </a:spcBef>
              <a:spcAft>
                <a:spcPts val="600"/>
              </a:spcAft>
              <a:buClr>
                <a:srgbClr val="0070C0"/>
              </a:buClr>
              <a:buFont typeface="Arial" panose="020B0604020202020204" pitchFamily="34" charset="0"/>
              <a:buChar char="•"/>
              <a:defRPr/>
            </a:pPr>
            <a:endParaRPr lang="en-US" sz="1700" dirty="0" smtClean="0">
              <a:solidFill>
                <a:srgbClr val="000000"/>
              </a:solidFill>
              <a:latin typeface="Calibri" panose="020F0502020204030204" pitchFamily="34" charset="0"/>
            </a:endParaRPr>
          </a:p>
          <a:p>
            <a:pPr marL="285750" lvl="0" indent="-285750">
              <a:spcBef>
                <a:spcPct val="20000"/>
              </a:spcBef>
              <a:spcAft>
                <a:spcPts val="600"/>
              </a:spcAft>
              <a:buClr>
                <a:srgbClr val="0070C0"/>
              </a:buClr>
              <a:buFont typeface="Arial" panose="020B0604020202020204" pitchFamily="34" charset="0"/>
              <a:buChar char="•"/>
              <a:defRPr/>
            </a:pPr>
            <a:endParaRPr lang="en-US" dirty="0" smtClean="0">
              <a:solidFill>
                <a:srgbClr val="000000"/>
              </a:solidFill>
              <a:latin typeface="Calibri" panose="020F0502020204030204" pitchFamily="34" charset="0"/>
            </a:endParaRPr>
          </a:p>
          <a:p>
            <a:pPr marL="285750" lvl="0" indent="-285750">
              <a:spcBef>
                <a:spcPct val="20000"/>
              </a:spcBef>
              <a:spcAft>
                <a:spcPts val="600"/>
              </a:spcAft>
              <a:buClr>
                <a:srgbClr val="0070C0"/>
              </a:buClr>
              <a:buFont typeface="Arial" panose="020B0604020202020204" pitchFamily="34" charset="0"/>
              <a:buChar char="•"/>
              <a:defRPr/>
            </a:pPr>
            <a:endParaRPr lang="en-US" dirty="0" smtClean="0">
              <a:solidFill>
                <a:srgbClr val="000000"/>
              </a:solidFill>
              <a:latin typeface="Calibri" panose="020F0502020204030204" pitchFamily="34" charset="0"/>
            </a:endParaRPr>
          </a:p>
          <a:p>
            <a:pPr marL="285750" lvl="0" indent="-285750">
              <a:spcBef>
                <a:spcPct val="20000"/>
              </a:spcBef>
              <a:spcAft>
                <a:spcPts val="600"/>
              </a:spcAft>
              <a:buClr>
                <a:srgbClr val="0070C0"/>
              </a:buClr>
              <a:buFont typeface="Arial" panose="020B0604020202020204" pitchFamily="34" charset="0"/>
              <a:buChar char="•"/>
              <a:defRPr/>
            </a:pPr>
            <a:endParaRPr kumimoji="0" lang="en-US" sz="1600" b="0"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14" name="Slide Number Placeholder 13"/>
          <p:cNvSpPr>
            <a:spLocks noGrp="1"/>
          </p:cNvSpPr>
          <p:nvPr>
            <p:ph type="sldNum" sz="quarter" idx="12"/>
          </p:nvPr>
        </p:nvSpPr>
        <p:spPr/>
        <p:txBody>
          <a:bodyPr/>
          <a:lstStyle/>
          <a:p>
            <a:fld id="{ADC744F1-E21E-9647-894E-1EC1FB821E89}" type="slidenum">
              <a:rPr lang="en-US" smtClean="0"/>
              <a:pPr/>
              <a:t>11</a:t>
            </a:fld>
            <a:endParaRPr lang="en-US" dirty="0"/>
          </a:p>
        </p:txBody>
      </p:sp>
      <p:sp>
        <p:nvSpPr>
          <p:cNvPr id="10" name="TextBox 9"/>
          <p:cNvSpPr txBox="1"/>
          <p:nvPr/>
        </p:nvSpPr>
        <p:spPr>
          <a:xfrm>
            <a:off x="241300" y="4759918"/>
            <a:ext cx="4267200" cy="1631216"/>
          </a:xfrm>
          <a:prstGeom prst="rect">
            <a:avLst/>
          </a:prstGeom>
          <a:noFill/>
        </p:spPr>
        <p:txBody>
          <a:bodyPr wrap="square" rtlCol="0">
            <a:spAutoFit/>
          </a:bodyPr>
          <a:lstStyle/>
          <a:p>
            <a:r>
              <a:rPr lang="en-US" sz="2000" b="1" dirty="0" smtClean="0">
                <a:solidFill>
                  <a:srgbClr val="4584D3"/>
                </a:solidFill>
              </a:rPr>
              <a:t>Charity in the form of money or donated sanitary pads is not enough to break the cycle of menstrual discrimination and its effects on girls and women.</a:t>
            </a:r>
            <a:endParaRPr lang="en-US" sz="2000" b="1" dirty="0">
              <a:solidFill>
                <a:srgbClr val="4584D3"/>
              </a:solidFill>
            </a:endParaRPr>
          </a:p>
        </p:txBody>
      </p:sp>
      <p:pic>
        <p:nvPicPr>
          <p:cNvPr id="5" name="Picture 4" descr="SHE headquarters.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081" y="2102265"/>
            <a:ext cx="3317229" cy="2209457"/>
          </a:xfrm>
          <a:prstGeom prst="rect">
            <a:avLst/>
          </a:prstGeom>
        </p:spPr>
      </p:pic>
      <p:pic>
        <p:nvPicPr>
          <p:cNvPr id="6" name="Picture 5" descr="Go! pads.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3672" y="3909018"/>
            <a:ext cx="3418390" cy="22642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163672" y="6269504"/>
            <a:ext cx="3786690" cy="365125"/>
          </a:xfrm>
        </p:spPr>
        <p:txBody>
          <a:bodyPr/>
          <a:lstStyle/>
          <a:p>
            <a:r>
              <a:rPr lang="en-US" dirty="0"/>
              <a:t>February 2015</a:t>
            </a:r>
          </a:p>
        </p:txBody>
      </p:sp>
      <p:sp>
        <p:nvSpPr>
          <p:cNvPr id="6" name="Content Placeholder 2"/>
          <p:cNvSpPr txBox="1">
            <a:spLocks/>
          </p:cNvSpPr>
          <p:nvPr/>
        </p:nvSpPr>
        <p:spPr>
          <a:xfrm>
            <a:off x="294633" y="916956"/>
            <a:ext cx="8655729" cy="987301"/>
          </a:xfrm>
          <a:prstGeom prst="rect">
            <a:avLst/>
          </a:prstGeom>
        </p:spPr>
        <p:txBody>
          <a:bodyPr vert="horz" lIns="91440" tIns="45720" rIns="91440" bIns="45720" rtlCol="0">
            <a:normAutofit/>
          </a:bodyPr>
          <a:lstStyle/>
          <a:p>
            <a:pPr lvl="0" defTabSz="914400">
              <a:spcBef>
                <a:spcPct val="20000"/>
              </a:spcBef>
              <a:buClr>
                <a:schemeClr val="accent1"/>
              </a:buClr>
              <a:buSzPct val="100000"/>
              <a:defRPr/>
            </a:pPr>
            <a:r>
              <a:rPr lang="en-US" sz="2000" b="1" dirty="0" err="1" smtClean="0">
                <a:solidFill>
                  <a:schemeClr val="tx2"/>
                </a:solidFill>
                <a:latin typeface="Calibri"/>
                <a:cs typeface="Calibri"/>
              </a:rPr>
              <a:t>Kyonza</a:t>
            </a:r>
            <a:r>
              <a:rPr lang="en-US" sz="2000" b="1" dirty="0" smtClean="0">
                <a:solidFill>
                  <a:schemeClr val="tx2"/>
                </a:solidFill>
                <a:latin typeface="Calibri"/>
                <a:cs typeface="Calibri"/>
              </a:rPr>
              <a:t> District is in the Eastern Province of Rwanda, a densely-populated and landlocked developing country in the south east of Africa. </a:t>
            </a:r>
            <a:endParaRPr kumimoji="0" lang="en-US" sz="2000" b="1" i="0" u="none" strike="noStrike" kern="1200" cap="none" spc="0" normalizeH="0" baseline="0" noProof="0" dirty="0">
              <a:ln>
                <a:noFill/>
              </a:ln>
              <a:solidFill>
                <a:schemeClr val="tx2"/>
              </a:solidFill>
              <a:effectLst/>
              <a:uLnTx/>
              <a:uFillTx/>
              <a:latin typeface="Calibri"/>
              <a:ea typeface="+mn-ea"/>
              <a:cs typeface="Calibri"/>
            </a:endParaRPr>
          </a:p>
        </p:txBody>
      </p:sp>
      <p:sp>
        <p:nvSpPr>
          <p:cNvPr id="8" name="Title 1"/>
          <p:cNvSpPr>
            <a:spLocks noGrp="1"/>
          </p:cNvSpPr>
          <p:nvPr>
            <p:ph type="title"/>
          </p:nvPr>
        </p:nvSpPr>
        <p:spPr>
          <a:xfrm>
            <a:off x="241300" y="9842"/>
            <a:ext cx="8686800" cy="1028845"/>
          </a:xfrm>
        </p:spPr>
        <p:txBody>
          <a:bodyPr>
            <a:normAutofit/>
          </a:bodyPr>
          <a:lstStyle/>
          <a:p>
            <a:pPr algn="l"/>
            <a:r>
              <a:rPr lang="en-US" sz="3600" b="1" dirty="0" smtClean="0">
                <a:solidFill>
                  <a:srgbClr val="6F0000"/>
                </a:solidFill>
                <a:effectLst>
                  <a:outerShdw blurRad="38100" dist="38100" dir="2700000" algn="tl">
                    <a:srgbClr val="000000">
                      <a:alpha val="43137"/>
                    </a:srgbClr>
                  </a:outerShdw>
                </a:effectLst>
                <a:latin typeface="Calibri" panose="020F0502020204030204" pitchFamily="34" charset="0"/>
              </a:rPr>
              <a:t>Where they Work</a:t>
            </a:r>
            <a:r>
              <a:rPr lang="en-US" sz="3600" dirty="0" smtClean="0">
                <a:solidFill>
                  <a:schemeClr val="tx2"/>
                </a:solidFill>
              </a:rPr>
              <a:t>.</a:t>
            </a:r>
            <a:endParaRPr lang="en-US" sz="3600" b="1" dirty="0">
              <a:solidFill>
                <a:srgbClr val="6F0000"/>
              </a:solidFill>
              <a:effectLst>
                <a:outerShdw blurRad="38100" dist="38100" dir="2700000" algn="tl">
                  <a:srgbClr val="000000">
                    <a:alpha val="43137"/>
                  </a:srgbClr>
                </a:outerShdw>
              </a:effectLst>
              <a:latin typeface="Calibri" panose="020F0502020204030204" pitchFamily="34" charset="0"/>
            </a:endParaRPr>
          </a:p>
        </p:txBody>
      </p:sp>
      <p:sp>
        <p:nvSpPr>
          <p:cNvPr id="10" name="Slide Number Placeholder 9"/>
          <p:cNvSpPr>
            <a:spLocks noGrp="1"/>
          </p:cNvSpPr>
          <p:nvPr>
            <p:ph type="sldNum" sz="quarter" idx="12"/>
          </p:nvPr>
        </p:nvSpPr>
        <p:spPr/>
        <p:txBody>
          <a:bodyPr/>
          <a:lstStyle/>
          <a:p>
            <a:fld id="{ADC744F1-E21E-9647-894E-1EC1FB821E89}" type="slidenum">
              <a:rPr lang="en-US" smtClean="0"/>
              <a:pPr/>
              <a:t>12</a:t>
            </a:fld>
            <a:endParaRPr lang="en-US"/>
          </a:p>
        </p:txBody>
      </p:sp>
      <p:grpSp>
        <p:nvGrpSpPr>
          <p:cNvPr id="13" name="Group 12"/>
          <p:cNvGrpSpPr/>
          <p:nvPr/>
        </p:nvGrpSpPr>
        <p:grpSpPr>
          <a:xfrm>
            <a:off x="1005016" y="1708093"/>
            <a:ext cx="6919179" cy="5088123"/>
            <a:chOff x="2705101" y="1772791"/>
            <a:chExt cx="6245262" cy="4639966"/>
          </a:xfrm>
        </p:grpSpPr>
        <p:pic>
          <p:nvPicPr>
            <p:cNvPr id="11" name="Picture 10" descr="Rwanda new.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5101" y="1772791"/>
              <a:ext cx="6245262" cy="4639966"/>
            </a:xfrm>
            <a:prstGeom prst="rect">
              <a:avLst/>
            </a:prstGeom>
          </p:spPr>
        </p:pic>
        <p:sp>
          <p:nvSpPr>
            <p:cNvPr id="12" name="Right Arrow 11"/>
            <p:cNvSpPr/>
            <p:nvPr/>
          </p:nvSpPr>
          <p:spPr>
            <a:xfrm>
              <a:off x="6807200" y="4165600"/>
              <a:ext cx="247650" cy="13335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8670" y="1098297"/>
            <a:ext cx="3429000" cy="1143000"/>
          </a:xfrm>
          <a:prstGeom prst="rect">
            <a:avLst/>
          </a:prstGeom>
        </p:spPr>
      </p:pic>
      <p:sp>
        <p:nvSpPr>
          <p:cNvPr id="3" name="Content Placeholder 2"/>
          <p:cNvSpPr>
            <a:spLocks noGrp="1"/>
          </p:cNvSpPr>
          <p:nvPr>
            <p:ph idx="1"/>
          </p:nvPr>
        </p:nvSpPr>
        <p:spPr>
          <a:xfrm>
            <a:off x="238590" y="2540000"/>
            <a:ext cx="8639080" cy="3124199"/>
          </a:xfrm>
        </p:spPr>
        <p:txBody>
          <a:bodyPr>
            <a:normAutofit/>
          </a:bodyPr>
          <a:lstStyle/>
          <a:p>
            <a:pPr marL="457200" lvl="0" indent="-457200">
              <a:buFont typeface="+mj-lt"/>
              <a:buAutoNum type="arabicPeriod"/>
            </a:pPr>
            <a:r>
              <a:rPr lang="en-US" sz="2000" dirty="0"/>
              <a:t>How do you think the holistic approach of SHE28 addresses education and empowerment of both girls and women?</a:t>
            </a:r>
          </a:p>
          <a:p>
            <a:pPr marL="457200" lvl="0" indent="-457200">
              <a:buFont typeface="+mj-lt"/>
              <a:buAutoNum type="arabicPeriod"/>
            </a:pPr>
            <a:r>
              <a:rPr lang="en-US" sz="2000" dirty="0"/>
              <a:t>How do you think the SHE model of empowerment through access and education compares with the standard charitable model of donation of sanitary pads?</a:t>
            </a:r>
          </a:p>
          <a:p>
            <a:pPr marL="457200" lvl="0" indent="-457200">
              <a:buFont typeface="+mj-lt"/>
              <a:buAutoNum type="arabicPeriod"/>
            </a:pPr>
            <a:r>
              <a:rPr lang="en-US" sz="2000" dirty="0"/>
              <a:t>Why do you think the education of parents, teachers and boys advances the success and effectiveness of the SHE28 MHM program?</a:t>
            </a:r>
          </a:p>
        </p:txBody>
      </p:sp>
      <p:sp>
        <p:nvSpPr>
          <p:cNvPr id="4" name="Date Placeholder 3"/>
          <p:cNvSpPr>
            <a:spLocks noGrp="1"/>
          </p:cNvSpPr>
          <p:nvPr>
            <p:ph type="dt" sz="half" idx="10"/>
          </p:nvPr>
        </p:nvSpPr>
        <p:spPr/>
        <p:txBody>
          <a:bodyPr/>
          <a:lstStyle/>
          <a:p>
            <a:r>
              <a:rPr lang="en-US" dirty="0"/>
              <a:t>February 2015</a:t>
            </a:r>
          </a:p>
        </p:txBody>
      </p:sp>
      <p:sp>
        <p:nvSpPr>
          <p:cNvPr id="2" name="Title 1"/>
          <p:cNvSpPr>
            <a:spLocks noGrp="1"/>
          </p:cNvSpPr>
          <p:nvPr>
            <p:ph type="title"/>
          </p:nvPr>
        </p:nvSpPr>
        <p:spPr>
          <a:xfrm>
            <a:off x="241300" y="111442"/>
            <a:ext cx="8686800" cy="1002212"/>
          </a:xfrm>
        </p:spPr>
        <p:txBody>
          <a:bodyPr>
            <a:normAutofit/>
          </a:bodyPr>
          <a:lstStyle/>
          <a:p>
            <a:pPr algn="l"/>
            <a:r>
              <a:rPr lang="en-US" sz="3600" b="1" dirty="0" smtClean="0">
                <a:solidFill>
                  <a:srgbClr val="6F0000"/>
                </a:solidFill>
                <a:effectLst>
                  <a:outerShdw blurRad="38100" dist="38100" dir="2700000" algn="tl">
                    <a:srgbClr val="000000">
                      <a:alpha val="43137"/>
                    </a:srgbClr>
                  </a:outerShdw>
                </a:effectLst>
              </a:rPr>
              <a:t>Share Your Thoughts</a:t>
            </a:r>
            <a:endParaRPr lang="en-US" sz="3600" b="1" dirty="0">
              <a:solidFill>
                <a:srgbClr val="6F0000"/>
              </a:solidFill>
              <a:effectLst>
                <a:outerShdw blurRad="38100" dist="38100" dir="2700000" algn="tl">
                  <a:srgbClr val="000000">
                    <a:alpha val="43137"/>
                  </a:srgbClr>
                </a:outerShdw>
              </a:effectLst>
            </a:endParaRPr>
          </a:p>
        </p:txBody>
      </p:sp>
      <p:pic>
        <p:nvPicPr>
          <p:cNvPr id="7" name="Picture 6" descr="TaglineAddress_2Colo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993" y="6218855"/>
            <a:ext cx="6343924" cy="496941"/>
          </a:xfrm>
          <a:prstGeom prst="rect">
            <a:avLst/>
          </a:prstGeom>
        </p:spPr>
      </p:pic>
      <p:sp>
        <p:nvSpPr>
          <p:cNvPr id="8" name="Slide Number Placeholder 7"/>
          <p:cNvSpPr>
            <a:spLocks noGrp="1"/>
          </p:cNvSpPr>
          <p:nvPr>
            <p:ph type="sldNum" sz="quarter" idx="12"/>
          </p:nvPr>
        </p:nvSpPr>
        <p:spPr/>
        <p:txBody>
          <a:bodyPr/>
          <a:lstStyle/>
          <a:p>
            <a:fld id="{ADC744F1-E21E-9647-894E-1EC1FB821E89}" type="slidenum">
              <a:rPr lang="en-US" smtClean="0"/>
              <a:pPr/>
              <a:t>13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818" y="802172"/>
            <a:ext cx="8692909" cy="1623528"/>
          </a:xfrm>
        </p:spPr>
        <p:txBody>
          <a:bodyPr>
            <a:noAutofit/>
          </a:bodyPr>
          <a:lstStyle/>
          <a:p>
            <a:pPr marL="0" indent="0">
              <a:buNone/>
            </a:pPr>
            <a:r>
              <a:rPr lang="en-US" sz="2000" dirty="0" smtClean="0"/>
              <a:t>A Rwandan girl or woman misses up to 50 days of school or work every year due to her menstrual cycle.  Lack of affordable pads and understanding of her own body causes her to lose 5 years of productive time in her lifetime.</a:t>
            </a:r>
          </a:p>
          <a:p>
            <a:pPr marL="0" indent="0">
              <a:buNone/>
            </a:pPr>
            <a:endParaRPr lang="en-US" sz="2000" b="1" dirty="0" smtClean="0">
              <a:latin typeface="Calibri" panose="020F0502020204030204" pitchFamily="34" charset="0"/>
            </a:endParaRPr>
          </a:p>
        </p:txBody>
      </p:sp>
      <p:sp>
        <p:nvSpPr>
          <p:cNvPr id="2" name="Title 1"/>
          <p:cNvSpPr>
            <a:spLocks noGrp="1"/>
          </p:cNvSpPr>
          <p:nvPr>
            <p:ph type="title"/>
          </p:nvPr>
        </p:nvSpPr>
        <p:spPr>
          <a:xfrm>
            <a:off x="254000" y="9842"/>
            <a:ext cx="8682378" cy="1011090"/>
          </a:xfrm>
        </p:spPr>
        <p:txBody>
          <a:bodyPr>
            <a:normAutofit fontScale="90000"/>
          </a:bodyPr>
          <a:lstStyle/>
          <a:p>
            <a:pPr algn="l"/>
            <a:r>
              <a:rPr lang="en-US" sz="3600" b="1" dirty="0" smtClean="0">
                <a:solidFill>
                  <a:srgbClr val="800000"/>
                </a:solidFill>
                <a:effectLst>
                  <a:outerShdw blurRad="38100" dist="38100" dir="2700000" algn="tl">
                    <a:srgbClr val="000000">
                      <a:alpha val="43137"/>
                    </a:srgbClr>
                  </a:outerShdw>
                </a:effectLst>
                <a:latin typeface="Calibri" panose="020F0502020204030204" pitchFamily="34" charset="0"/>
              </a:rPr>
              <a:t>Introducing SHE: Sustainable Health Enterprises</a:t>
            </a:r>
            <a:endParaRPr lang="en-US" sz="3600" b="1" dirty="0">
              <a:solidFill>
                <a:srgbClr val="800000"/>
              </a:solidFill>
              <a:effectLst>
                <a:outerShdw blurRad="38100" dist="38100" dir="2700000" algn="tl">
                  <a:srgbClr val="000000">
                    <a:alpha val="43137"/>
                  </a:srgbClr>
                </a:outerShdw>
              </a:effectLst>
              <a:latin typeface="Calibri" panose="020F0502020204030204" pitchFamily="34" charset="0"/>
            </a:endParaRPr>
          </a:p>
        </p:txBody>
      </p:sp>
      <p:sp>
        <p:nvSpPr>
          <p:cNvPr id="13" name="TextBox 12"/>
          <p:cNvSpPr txBox="1"/>
          <p:nvPr/>
        </p:nvSpPr>
        <p:spPr>
          <a:xfrm>
            <a:off x="257453" y="5805376"/>
            <a:ext cx="8692909" cy="584776"/>
          </a:xfrm>
          <a:prstGeom prst="rect">
            <a:avLst/>
          </a:prstGeom>
          <a:noFill/>
        </p:spPr>
        <p:txBody>
          <a:bodyPr wrap="square" rtlCol="0">
            <a:spAutoFit/>
          </a:bodyPr>
          <a:lstStyle/>
          <a:p>
            <a:r>
              <a:rPr lang="en-US" sz="1600" b="1" i="1" dirty="0" smtClean="0">
                <a:solidFill>
                  <a:schemeClr val="accent2"/>
                </a:solidFill>
              </a:rPr>
              <a:t>”For every fresh stage in our lives we need a fresh education, and there is no stage for which so little educational preparation is made as that which follows the reproductive period.”  - Havelock Ellis</a:t>
            </a:r>
            <a:endParaRPr lang="en-US" sz="1600" b="1" dirty="0">
              <a:solidFill>
                <a:schemeClr val="accent2"/>
              </a:solidFill>
            </a:endParaRPr>
          </a:p>
        </p:txBody>
      </p:sp>
      <p:sp>
        <p:nvSpPr>
          <p:cNvPr id="14" name="Content Placeholder 2"/>
          <p:cNvSpPr txBox="1">
            <a:spLocks/>
          </p:cNvSpPr>
          <p:nvPr/>
        </p:nvSpPr>
        <p:spPr>
          <a:xfrm>
            <a:off x="-949047" y="6858000"/>
            <a:ext cx="4111347" cy="1507513"/>
          </a:xfrm>
          <a:prstGeom prst="rect">
            <a:avLst/>
          </a:prstGeom>
        </p:spPr>
        <p:txBody>
          <a:bodyPr vert="horz" lIns="91440" tIns="45720" rIns="91440" bIns="45720" rtlCol="0">
            <a:normAutofit/>
          </a:bodyPr>
          <a:lstStyle/>
          <a:p>
            <a:pPr marL="166688" indent="-166688">
              <a:spcBef>
                <a:spcPts val="600"/>
              </a:spcBef>
              <a:spcAft>
                <a:spcPts val="600"/>
              </a:spcAft>
              <a:buFont typeface="Arial"/>
              <a:buChar char="•"/>
            </a:pPr>
            <a:endParaRPr lang="en-US" dirty="0" smtClean="0"/>
          </a:p>
        </p:txBody>
      </p:sp>
      <p:sp>
        <p:nvSpPr>
          <p:cNvPr id="8" name="Slide Number Placeholder 7"/>
          <p:cNvSpPr>
            <a:spLocks noGrp="1"/>
          </p:cNvSpPr>
          <p:nvPr>
            <p:ph type="sldNum" sz="quarter" idx="12"/>
          </p:nvPr>
        </p:nvSpPr>
        <p:spPr/>
        <p:txBody>
          <a:bodyPr/>
          <a:lstStyle/>
          <a:p>
            <a:fld id="{ADC744F1-E21E-9647-894E-1EC1FB821E89}" type="slidenum">
              <a:rPr lang="en-US" smtClean="0"/>
              <a:pPr/>
              <a:t>2</a:t>
            </a:fld>
            <a:endParaRPr lang="en-US"/>
          </a:p>
        </p:txBody>
      </p:sp>
      <p:sp>
        <p:nvSpPr>
          <p:cNvPr id="10" name="Date Placeholder 9"/>
          <p:cNvSpPr>
            <a:spLocks noGrp="1"/>
          </p:cNvSpPr>
          <p:nvPr>
            <p:ph type="dt" sz="half" idx="10"/>
          </p:nvPr>
        </p:nvSpPr>
        <p:spPr/>
        <p:txBody>
          <a:bodyPr/>
          <a:lstStyle/>
          <a:p>
            <a:r>
              <a:rPr lang="en-US" dirty="0" smtClean="0"/>
              <a:t>February 2015</a:t>
            </a:r>
            <a:endParaRPr lang="en-US" dirty="0"/>
          </a:p>
        </p:txBody>
      </p:sp>
      <p:pic>
        <p:nvPicPr>
          <p:cNvPr id="4" name="Picture 3" descr="Teen girls | Kigali, Rwanda.jpg"/>
          <p:cNvPicPr>
            <a:picLocks noChangeAspect="1"/>
          </p:cNvPicPr>
          <p:nvPr/>
        </p:nvPicPr>
        <p:blipFill rotWithShape="1">
          <a:blip r:embed="rId2" cstate="email">
            <a:extLst>
              <a:ext uri="{28A0092B-C50C-407E-A947-70E740481C1C}">
                <a14:useLocalDpi xmlns:a14="http://schemas.microsoft.com/office/drawing/2010/main"/>
              </a:ext>
            </a:extLst>
          </a:blip>
          <a:srcRect r="-9237" b="-12"/>
          <a:stretch/>
        </p:blipFill>
        <p:spPr>
          <a:xfrm>
            <a:off x="1487782" y="1969297"/>
            <a:ext cx="6507382" cy="3483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718" y="802172"/>
            <a:ext cx="8692909" cy="1102828"/>
          </a:xfrm>
        </p:spPr>
        <p:txBody>
          <a:bodyPr>
            <a:noAutofit/>
          </a:bodyPr>
          <a:lstStyle/>
          <a:p>
            <a:pPr marL="114300" indent="-114300"/>
            <a:r>
              <a:rPr lang="en-US" sz="2000" b="1" dirty="0" smtClean="0">
                <a:solidFill>
                  <a:srgbClr val="000090"/>
                </a:solidFill>
              </a:rPr>
              <a:t>The DFW grant of $44,947 over 1 year will be used to support the Health and Hygiene administrator, provide training and materials for 50 teachers to educate students about menstrual hygiene education and supply them with ecofriendly sanitary pads</a:t>
            </a:r>
            <a:endParaRPr lang="en-US" sz="2000" b="1" dirty="0" smtClean="0">
              <a:solidFill>
                <a:srgbClr val="000090"/>
              </a:solidFill>
              <a:latin typeface="Calibri"/>
              <a:cs typeface="Calibri"/>
            </a:endParaRPr>
          </a:p>
          <a:p>
            <a:pPr marL="0" indent="0">
              <a:buNone/>
            </a:pPr>
            <a:endParaRPr lang="en-US" sz="1800" b="1" i="1" dirty="0" smtClean="0">
              <a:solidFill>
                <a:schemeClr val="tx1"/>
              </a:solidFill>
              <a:latin typeface="Calibri" panose="020F0502020204030204" pitchFamily="34" charset="0"/>
            </a:endParaRPr>
          </a:p>
        </p:txBody>
      </p:sp>
      <p:sp>
        <p:nvSpPr>
          <p:cNvPr id="4" name="Date Placeholder 3"/>
          <p:cNvSpPr>
            <a:spLocks noGrp="1"/>
          </p:cNvSpPr>
          <p:nvPr>
            <p:ph type="dt" sz="half" idx="10"/>
          </p:nvPr>
        </p:nvSpPr>
        <p:spPr>
          <a:xfrm>
            <a:off x="7661429" y="6250164"/>
            <a:ext cx="1288933" cy="365125"/>
          </a:xfrm>
        </p:spPr>
        <p:txBody>
          <a:bodyPr/>
          <a:lstStyle/>
          <a:p>
            <a:r>
              <a:rPr lang="en-US" dirty="0"/>
              <a:t>February 2015</a:t>
            </a:r>
          </a:p>
        </p:txBody>
      </p:sp>
      <p:sp>
        <p:nvSpPr>
          <p:cNvPr id="2" name="Title 1"/>
          <p:cNvSpPr>
            <a:spLocks noGrp="1"/>
          </p:cNvSpPr>
          <p:nvPr>
            <p:ph type="title"/>
          </p:nvPr>
        </p:nvSpPr>
        <p:spPr>
          <a:xfrm>
            <a:off x="241300" y="0"/>
            <a:ext cx="8682378" cy="1011090"/>
          </a:xfrm>
        </p:spPr>
        <p:txBody>
          <a:bodyPr>
            <a:normAutofit/>
          </a:bodyPr>
          <a:lstStyle/>
          <a:p>
            <a:pPr algn="l"/>
            <a:r>
              <a:rPr lang="en-US" sz="3600" b="1" dirty="0" smtClean="0">
                <a:solidFill>
                  <a:srgbClr val="6F0000"/>
                </a:solidFill>
                <a:effectLst>
                  <a:outerShdw blurRad="38100" dist="38100" dir="2700000" algn="tl">
                    <a:srgbClr val="000000">
                      <a:alpha val="43137"/>
                    </a:srgbClr>
                  </a:outerShdw>
                </a:effectLst>
                <a:latin typeface="Calibri" panose="020F0502020204030204" pitchFamily="34" charset="0"/>
              </a:rPr>
              <a:t>What are we supporting?</a:t>
            </a:r>
            <a:endParaRPr lang="en-US" sz="3600" b="1" dirty="0">
              <a:solidFill>
                <a:srgbClr val="6F0000"/>
              </a:solidFill>
              <a:effectLst>
                <a:outerShdw blurRad="38100" dist="38100" dir="2700000" algn="tl">
                  <a:srgbClr val="000000">
                    <a:alpha val="43137"/>
                  </a:srgbClr>
                </a:outerShdw>
              </a:effectLst>
              <a:latin typeface="Calibri" panose="020F0502020204030204" pitchFamily="34" charset="0"/>
            </a:endParaRPr>
          </a:p>
        </p:txBody>
      </p:sp>
      <p:sp>
        <p:nvSpPr>
          <p:cNvPr id="14" name="Content Placeholder 2"/>
          <p:cNvSpPr txBox="1">
            <a:spLocks/>
          </p:cNvSpPr>
          <p:nvPr/>
        </p:nvSpPr>
        <p:spPr>
          <a:xfrm>
            <a:off x="-949047" y="6858000"/>
            <a:ext cx="4111347" cy="1507513"/>
          </a:xfrm>
          <a:prstGeom prst="rect">
            <a:avLst/>
          </a:prstGeom>
        </p:spPr>
        <p:txBody>
          <a:bodyPr vert="horz" lIns="91440" tIns="45720" rIns="91440" bIns="45720" rtlCol="0">
            <a:normAutofit/>
          </a:bodyPr>
          <a:lstStyle/>
          <a:p>
            <a:pPr marL="166688" indent="-166688">
              <a:spcBef>
                <a:spcPts val="600"/>
              </a:spcBef>
              <a:spcAft>
                <a:spcPts val="600"/>
              </a:spcAft>
              <a:buFont typeface="Arial"/>
              <a:buChar char="•"/>
            </a:pPr>
            <a:endParaRPr lang="en-US" dirty="0" smtClean="0"/>
          </a:p>
        </p:txBody>
      </p:sp>
      <p:sp>
        <p:nvSpPr>
          <p:cNvPr id="10" name="Slide Number Placeholder 9"/>
          <p:cNvSpPr>
            <a:spLocks noGrp="1"/>
          </p:cNvSpPr>
          <p:nvPr>
            <p:ph type="sldNum" sz="quarter" idx="12"/>
          </p:nvPr>
        </p:nvSpPr>
        <p:spPr/>
        <p:txBody>
          <a:bodyPr/>
          <a:lstStyle/>
          <a:p>
            <a:fld id="{ADC744F1-E21E-9647-894E-1EC1FB821E89}" type="slidenum">
              <a:rPr lang="en-US" smtClean="0"/>
              <a:pPr/>
              <a:t>3</a:t>
            </a:fld>
            <a:endParaRPr lang="en-US" dirty="0"/>
          </a:p>
        </p:txBody>
      </p:sp>
      <p:sp>
        <p:nvSpPr>
          <p:cNvPr id="9" name="Rectangle 8"/>
          <p:cNvSpPr/>
          <p:nvPr/>
        </p:nvSpPr>
        <p:spPr>
          <a:xfrm>
            <a:off x="241300" y="5807033"/>
            <a:ext cx="8709062" cy="646331"/>
          </a:xfrm>
          <a:prstGeom prst="rect">
            <a:avLst/>
          </a:prstGeom>
        </p:spPr>
        <p:txBody>
          <a:bodyPr wrap="square">
            <a:spAutoFit/>
          </a:bodyPr>
          <a:lstStyle/>
          <a:p>
            <a:pPr algn="r"/>
            <a:r>
              <a:rPr lang="en-US" b="1" dirty="0" smtClean="0">
                <a:solidFill>
                  <a:srgbClr val="000090"/>
                </a:solidFill>
              </a:rPr>
              <a:t>DFW’s grant will pay for all the program and personnel costs of the project including pad manufacture</a:t>
            </a:r>
            <a:r>
              <a:rPr lang="en-US" b="1" dirty="0" smtClean="0"/>
              <a:t>.</a:t>
            </a:r>
            <a:endParaRPr lang="en-US" b="1" dirty="0"/>
          </a:p>
        </p:txBody>
      </p:sp>
      <p:sp>
        <p:nvSpPr>
          <p:cNvPr id="24" name="TextBox 23"/>
          <p:cNvSpPr txBox="1"/>
          <p:nvPr/>
        </p:nvSpPr>
        <p:spPr>
          <a:xfrm>
            <a:off x="6654800" y="2336800"/>
            <a:ext cx="184666" cy="369332"/>
          </a:xfrm>
          <a:prstGeom prst="rect">
            <a:avLst/>
          </a:prstGeom>
          <a:noFill/>
        </p:spPr>
        <p:txBody>
          <a:bodyPr wrap="none" rtlCol="0">
            <a:spAutoFit/>
          </a:bodyPr>
          <a:lstStyle/>
          <a:p>
            <a:endParaRPr lang="en-US" dirty="0"/>
          </a:p>
        </p:txBody>
      </p:sp>
      <p:sp>
        <p:nvSpPr>
          <p:cNvPr id="28" name="Rectangle 27"/>
          <p:cNvSpPr/>
          <p:nvPr/>
        </p:nvSpPr>
        <p:spPr>
          <a:xfrm>
            <a:off x="294318" y="2235776"/>
            <a:ext cx="2118682" cy="830997"/>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solidFill>
                  <a:schemeClr val="tx1"/>
                </a:solidFill>
              </a:rPr>
              <a:t>Manufacture and distribution of pads</a:t>
            </a:r>
            <a:endParaRPr lang="en-US" sz="1500" b="1" dirty="0">
              <a:solidFill>
                <a:schemeClr val="tx1"/>
              </a:solidFill>
            </a:endParaRPr>
          </a:p>
        </p:txBody>
      </p:sp>
      <p:sp>
        <p:nvSpPr>
          <p:cNvPr id="29" name="Rectangle 28"/>
          <p:cNvSpPr/>
          <p:nvPr/>
        </p:nvSpPr>
        <p:spPr>
          <a:xfrm>
            <a:off x="292100" y="3127645"/>
            <a:ext cx="2120900" cy="830997"/>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solidFill>
                  <a:srgbClr val="000000"/>
                </a:solidFill>
              </a:rPr>
              <a:t>Produce puberty education and MHM manuals</a:t>
            </a:r>
            <a:endParaRPr lang="en-US" sz="1500" b="1" dirty="0">
              <a:solidFill>
                <a:srgbClr val="000000"/>
              </a:solidFill>
            </a:endParaRPr>
          </a:p>
        </p:txBody>
      </p:sp>
      <p:sp>
        <p:nvSpPr>
          <p:cNvPr id="30" name="Rectangle 29"/>
          <p:cNvSpPr/>
          <p:nvPr/>
        </p:nvSpPr>
        <p:spPr>
          <a:xfrm>
            <a:off x="292100" y="4020090"/>
            <a:ext cx="2120900" cy="830997"/>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000000"/>
                </a:solidFill>
              </a:rPr>
              <a:t>Teacher training</a:t>
            </a:r>
          </a:p>
        </p:txBody>
      </p:sp>
      <p:sp>
        <p:nvSpPr>
          <p:cNvPr id="31" name="Rectangle 30"/>
          <p:cNvSpPr/>
          <p:nvPr/>
        </p:nvSpPr>
        <p:spPr>
          <a:xfrm>
            <a:off x="292099" y="4950636"/>
            <a:ext cx="2120901" cy="830997"/>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rPr>
              <a:t>Support Health and Hygiene Manager</a:t>
            </a:r>
            <a:endParaRPr lang="en-US" sz="1600" b="1" dirty="0">
              <a:solidFill>
                <a:srgbClr val="000000"/>
              </a:solidFill>
            </a:endParaRPr>
          </a:p>
        </p:txBody>
      </p:sp>
      <p:sp>
        <p:nvSpPr>
          <p:cNvPr id="32" name="TextBox 31"/>
          <p:cNvSpPr txBox="1"/>
          <p:nvPr/>
        </p:nvSpPr>
        <p:spPr>
          <a:xfrm>
            <a:off x="2565399" y="2311400"/>
            <a:ext cx="5541264" cy="954107"/>
          </a:xfrm>
          <a:prstGeom prst="rect">
            <a:avLst/>
          </a:prstGeom>
          <a:noFill/>
        </p:spPr>
        <p:txBody>
          <a:bodyPr wrap="square" rtlCol="0">
            <a:spAutoFit/>
          </a:bodyPr>
          <a:lstStyle/>
          <a:p>
            <a:r>
              <a:rPr lang="en-US" sz="1400" dirty="0" smtClean="0"/>
              <a:t>Distribution cost (truck rental for delivery to schools)</a:t>
            </a:r>
            <a:endParaRPr lang="en-US" sz="1400" dirty="0"/>
          </a:p>
          <a:p>
            <a:r>
              <a:rPr lang="en-US" sz="1400" dirty="0" smtClean="0"/>
              <a:t>Supply chain cost (purchase of fiber)</a:t>
            </a:r>
          </a:p>
          <a:p>
            <a:r>
              <a:rPr lang="en-US" sz="1400" dirty="0" smtClean="0"/>
              <a:t>Fiber transportation cost</a:t>
            </a:r>
          </a:p>
          <a:p>
            <a:endParaRPr lang="en-US" sz="1400" dirty="0"/>
          </a:p>
        </p:txBody>
      </p:sp>
      <p:sp>
        <p:nvSpPr>
          <p:cNvPr id="33" name="TextBox 32"/>
          <p:cNvSpPr txBox="1"/>
          <p:nvPr/>
        </p:nvSpPr>
        <p:spPr>
          <a:xfrm>
            <a:off x="2565400" y="3038745"/>
            <a:ext cx="5537200" cy="1169551"/>
          </a:xfrm>
          <a:prstGeom prst="rect">
            <a:avLst/>
          </a:prstGeom>
          <a:noFill/>
        </p:spPr>
        <p:txBody>
          <a:bodyPr wrap="square" rtlCol="0">
            <a:spAutoFit/>
          </a:bodyPr>
          <a:lstStyle/>
          <a:p>
            <a:r>
              <a:rPr lang="en-US" sz="1400" dirty="0"/>
              <a:t>1</a:t>
            </a:r>
            <a:r>
              <a:rPr lang="en-US" sz="1400" dirty="0" smtClean="0"/>
              <a:t>5 Teacher manuals</a:t>
            </a:r>
          </a:p>
          <a:p>
            <a:r>
              <a:rPr lang="en-US" sz="1400" dirty="0" smtClean="0"/>
              <a:t>55 Student/teacher  manuals</a:t>
            </a:r>
          </a:p>
          <a:p>
            <a:r>
              <a:rPr lang="en-US" sz="1400" dirty="0" smtClean="0"/>
              <a:t>8,000 Student booklets</a:t>
            </a:r>
          </a:p>
          <a:p>
            <a:r>
              <a:rPr lang="en-US" sz="1400" dirty="0" smtClean="0"/>
              <a:t>Translation, </a:t>
            </a:r>
            <a:r>
              <a:rPr lang="en-US" sz="1400" dirty="0"/>
              <a:t>p</a:t>
            </a:r>
            <a:r>
              <a:rPr lang="en-US" sz="1400" dirty="0" smtClean="0"/>
              <a:t>rinting, and photocopying</a:t>
            </a:r>
          </a:p>
          <a:p>
            <a:endParaRPr lang="en-US" sz="1400" dirty="0"/>
          </a:p>
        </p:txBody>
      </p:sp>
      <p:cxnSp>
        <p:nvCxnSpPr>
          <p:cNvPr id="38" name="Straight Connector 37"/>
          <p:cNvCxnSpPr/>
          <p:nvPr/>
        </p:nvCxnSpPr>
        <p:spPr>
          <a:xfrm>
            <a:off x="1917700" y="3076845"/>
            <a:ext cx="699456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903765" y="3982454"/>
            <a:ext cx="699456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968500" y="4905645"/>
            <a:ext cx="699456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2565400" y="4946134"/>
            <a:ext cx="5541264" cy="954107"/>
          </a:xfrm>
          <a:prstGeom prst="rect">
            <a:avLst/>
          </a:prstGeom>
          <a:noFill/>
        </p:spPr>
        <p:txBody>
          <a:bodyPr wrap="square" rtlCol="0">
            <a:spAutoFit/>
          </a:bodyPr>
          <a:lstStyle/>
          <a:p>
            <a:r>
              <a:rPr lang="en-US" sz="1400" dirty="0" smtClean="0"/>
              <a:t>Salary for 1 year</a:t>
            </a:r>
          </a:p>
          <a:p>
            <a:r>
              <a:rPr lang="en-US" sz="1400" dirty="0" smtClean="0"/>
              <a:t>Stipends for interns</a:t>
            </a:r>
          </a:p>
          <a:p>
            <a:r>
              <a:rPr lang="en-US" sz="1400" dirty="0" smtClean="0"/>
              <a:t>Travel costs for teacher/school technical assistance and monitoring and evaluation visits</a:t>
            </a:r>
            <a:endParaRPr lang="en-US" sz="1400" dirty="0"/>
          </a:p>
        </p:txBody>
      </p:sp>
      <p:sp>
        <p:nvSpPr>
          <p:cNvPr id="35" name="TextBox 34"/>
          <p:cNvSpPr txBox="1"/>
          <p:nvPr/>
        </p:nvSpPr>
        <p:spPr>
          <a:xfrm>
            <a:off x="2603444" y="3966045"/>
            <a:ext cx="5541264" cy="954107"/>
          </a:xfrm>
          <a:prstGeom prst="rect">
            <a:avLst/>
          </a:prstGeom>
          <a:noFill/>
        </p:spPr>
        <p:txBody>
          <a:bodyPr wrap="square" rtlCol="0">
            <a:spAutoFit/>
          </a:bodyPr>
          <a:lstStyle/>
          <a:p>
            <a:r>
              <a:rPr lang="en-US" sz="1400" dirty="0" smtClean="0"/>
              <a:t>Training hall rental</a:t>
            </a:r>
          </a:p>
          <a:p>
            <a:r>
              <a:rPr lang="en-US" sz="1400" dirty="0" smtClean="0"/>
              <a:t>Training supplies for trainer and 50 teachers</a:t>
            </a:r>
          </a:p>
          <a:p>
            <a:r>
              <a:rPr lang="en-US" sz="1400" dirty="0" smtClean="0"/>
              <a:t>Trainee transport</a:t>
            </a:r>
          </a:p>
          <a:p>
            <a:r>
              <a:rPr lang="en-US" sz="1400" dirty="0" smtClean="0"/>
              <a:t>50 MHM product supplies and posters of reproductive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242" y="841949"/>
            <a:ext cx="8821470" cy="986656"/>
          </a:xfrm>
        </p:spPr>
        <p:txBody>
          <a:bodyPr>
            <a:normAutofit fontScale="92500" lnSpcReduction="10000"/>
          </a:bodyPr>
          <a:lstStyle/>
          <a:p>
            <a:pPr marL="0" indent="0">
              <a:spcAft>
                <a:spcPts val="600"/>
              </a:spcAft>
              <a:buNone/>
            </a:pPr>
            <a:r>
              <a:rPr lang="en-US" sz="2000" dirty="0" smtClean="0">
                <a:solidFill>
                  <a:srgbClr val="000090"/>
                </a:solidFill>
                <a:latin typeface="Calibri" panose="020F0502020204030204" pitchFamily="34" charset="0"/>
              </a:rPr>
              <a:t>Rwandan girls and women miss as many as 50 days of school and work every year because of lack of affordable sanitary pads and understanding of their reproductive health</a:t>
            </a:r>
          </a:p>
          <a:p>
            <a:pPr marL="0" lvl="0" indent="0">
              <a:spcAft>
                <a:spcPts val="600"/>
              </a:spcAft>
              <a:buClr>
                <a:srgbClr val="0070C0"/>
              </a:buClr>
              <a:buNone/>
              <a:defRPr/>
            </a:pPr>
            <a:endParaRPr lang="en-US" sz="1800" dirty="0" smtClean="0">
              <a:solidFill>
                <a:srgbClr val="000000"/>
              </a:solidFill>
              <a:latin typeface="Calibri" panose="020F0502020204030204" pitchFamily="34" charset="0"/>
            </a:endParaRPr>
          </a:p>
          <a:p>
            <a:pPr marL="230188" indent="-230188">
              <a:buFont typeface="Arial"/>
              <a:buChar char="•"/>
            </a:pPr>
            <a:endParaRPr lang="en-US" sz="2000" dirty="0" smtClean="0">
              <a:solidFill>
                <a:srgbClr val="000000"/>
              </a:solidFill>
            </a:endParaRPr>
          </a:p>
          <a:p>
            <a:pPr marL="230188" indent="-230188">
              <a:buFont typeface="Arial"/>
              <a:buChar char="•"/>
            </a:pPr>
            <a:endParaRPr lang="en-US" sz="2000" dirty="0" smtClean="0">
              <a:solidFill>
                <a:srgbClr val="000000"/>
              </a:solidFill>
            </a:endParaRPr>
          </a:p>
          <a:p>
            <a:pPr marL="0" indent="0"/>
            <a:endParaRPr lang="en-US" sz="2400" dirty="0"/>
          </a:p>
        </p:txBody>
      </p:sp>
      <p:sp>
        <p:nvSpPr>
          <p:cNvPr id="4" name="Date Placeholder 3"/>
          <p:cNvSpPr>
            <a:spLocks noGrp="1"/>
          </p:cNvSpPr>
          <p:nvPr>
            <p:ph type="dt" sz="half" idx="10"/>
          </p:nvPr>
        </p:nvSpPr>
        <p:spPr/>
        <p:txBody>
          <a:bodyPr/>
          <a:lstStyle/>
          <a:p>
            <a:r>
              <a:rPr lang="en-US" dirty="0" smtClean="0"/>
              <a:t>February 2015</a:t>
            </a:r>
            <a:endParaRPr lang="en-US" dirty="0"/>
          </a:p>
        </p:txBody>
      </p:sp>
      <p:sp>
        <p:nvSpPr>
          <p:cNvPr id="2" name="Title 1"/>
          <p:cNvSpPr>
            <a:spLocks noGrp="1"/>
          </p:cNvSpPr>
          <p:nvPr>
            <p:ph type="title"/>
          </p:nvPr>
        </p:nvSpPr>
        <p:spPr>
          <a:xfrm>
            <a:off x="228600" y="9842"/>
            <a:ext cx="8686800" cy="1028845"/>
          </a:xfrm>
        </p:spPr>
        <p:txBody>
          <a:bodyPr>
            <a:normAutofit fontScale="90000"/>
          </a:bodyPr>
          <a:lstStyle/>
          <a:p>
            <a:pPr algn="l"/>
            <a:r>
              <a:rPr lang="en-US" sz="3600" b="1" dirty="0" smtClean="0">
                <a:solidFill>
                  <a:srgbClr val="6F0000"/>
                </a:solidFill>
                <a:effectLst>
                  <a:outerShdw blurRad="38100" dist="38100" dir="2700000" algn="tl">
                    <a:srgbClr val="000000">
                      <a:alpha val="43137"/>
                    </a:srgbClr>
                  </a:outerShdw>
                </a:effectLst>
                <a:latin typeface="Calibri" panose="020F0502020204030204" pitchFamily="34" charset="0"/>
              </a:rPr>
              <a:t>Life Challenges of Rwandan Girls and Women</a:t>
            </a:r>
            <a:endParaRPr lang="en-US" sz="3600" b="1" dirty="0">
              <a:solidFill>
                <a:srgbClr val="6F0000"/>
              </a:solidFill>
              <a:effectLst>
                <a:outerShdw blurRad="38100" dist="38100" dir="2700000" algn="tl">
                  <a:srgbClr val="000000">
                    <a:alpha val="43137"/>
                  </a:srgbClr>
                </a:outerShdw>
              </a:effectLst>
              <a:latin typeface="Calibri" panose="020F0502020204030204" pitchFamily="34" charset="0"/>
            </a:endParaRPr>
          </a:p>
        </p:txBody>
      </p:sp>
      <p:sp>
        <p:nvSpPr>
          <p:cNvPr id="10" name="Slide Number Placeholder 4"/>
          <p:cNvSpPr txBox="1">
            <a:spLocks/>
          </p:cNvSpPr>
          <p:nvPr/>
        </p:nvSpPr>
        <p:spPr>
          <a:xfrm>
            <a:off x="3991088" y="6250163"/>
            <a:ext cx="1161826"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C744F1-E21E-9647-894E-1EC1FB821E89}" type="slidenum">
              <a:rPr lang="en-US" smtClean="0"/>
              <a:pPr/>
              <a:t>4</a:t>
            </a:fld>
            <a:endParaRPr lang="en-US" dirty="0"/>
          </a:p>
        </p:txBody>
      </p:sp>
      <p:sp>
        <p:nvSpPr>
          <p:cNvPr id="11" name="Slide Number Placeholder 10"/>
          <p:cNvSpPr>
            <a:spLocks noGrp="1"/>
          </p:cNvSpPr>
          <p:nvPr>
            <p:ph type="sldNum" sz="quarter" idx="12"/>
          </p:nvPr>
        </p:nvSpPr>
        <p:spPr/>
        <p:txBody>
          <a:bodyPr/>
          <a:lstStyle/>
          <a:p>
            <a:fld id="{ADC744F1-E21E-9647-894E-1EC1FB821E89}" type="slidenum">
              <a:rPr lang="en-US" smtClean="0"/>
              <a:pPr/>
              <a:t>4</a:t>
            </a:fld>
            <a:endParaRPr lang="en-US"/>
          </a:p>
        </p:txBody>
      </p:sp>
      <p:sp>
        <p:nvSpPr>
          <p:cNvPr id="18" name="TextBox 17"/>
          <p:cNvSpPr txBox="1"/>
          <p:nvPr/>
        </p:nvSpPr>
        <p:spPr>
          <a:xfrm>
            <a:off x="228600" y="5803900"/>
            <a:ext cx="8846552" cy="646331"/>
          </a:xfrm>
          <a:prstGeom prst="rect">
            <a:avLst/>
          </a:prstGeom>
          <a:noFill/>
        </p:spPr>
        <p:txBody>
          <a:bodyPr wrap="square" rtlCol="0">
            <a:spAutoFit/>
          </a:bodyPr>
          <a:lstStyle/>
          <a:p>
            <a:r>
              <a:rPr lang="en-US" b="1" dirty="0" smtClean="0">
                <a:solidFill>
                  <a:schemeClr val="accent2"/>
                </a:solidFill>
              </a:rPr>
              <a:t>Girls and women are denied their rights to health, education, gender equality, sanitation and dignity .</a:t>
            </a:r>
            <a:endParaRPr lang="en-US" b="1" dirty="0">
              <a:solidFill>
                <a:schemeClr val="accent2"/>
              </a:solidFill>
            </a:endParaRPr>
          </a:p>
        </p:txBody>
      </p:sp>
      <p:sp>
        <p:nvSpPr>
          <p:cNvPr id="24" name="TextBox 23"/>
          <p:cNvSpPr txBox="1"/>
          <p:nvPr/>
        </p:nvSpPr>
        <p:spPr>
          <a:xfrm>
            <a:off x="166446" y="1828605"/>
            <a:ext cx="3813288" cy="3631763"/>
          </a:xfrm>
          <a:prstGeom prst="rect">
            <a:avLst/>
          </a:prstGeom>
          <a:noFill/>
        </p:spPr>
        <p:txBody>
          <a:bodyPr wrap="square" rtlCol="0">
            <a:spAutoFit/>
          </a:bodyPr>
          <a:lstStyle/>
          <a:p>
            <a:pPr marL="114300" indent="-114300">
              <a:spcAft>
                <a:spcPts val="1200"/>
              </a:spcAft>
              <a:buClr>
                <a:srgbClr val="800000"/>
              </a:buClr>
              <a:buFont typeface="Arial"/>
              <a:buChar char="•"/>
            </a:pPr>
            <a:r>
              <a:rPr lang="en-US" dirty="0" smtClean="0"/>
              <a:t> </a:t>
            </a:r>
            <a:r>
              <a:rPr lang="en-US" sz="2000" dirty="0" smtClean="0"/>
              <a:t>Talk of menstruation is taboo, even between mother and daughter</a:t>
            </a:r>
          </a:p>
          <a:p>
            <a:pPr marL="177800" indent="-177800">
              <a:spcAft>
                <a:spcPts val="1200"/>
              </a:spcAft>
              <a:buClr>
                <a:srgbClr val="800000"/>
              </a:buClr>
              <a:buFont typeface="Arial"/>
              <a:buChar char="•"/>
            </a:pPr>
            <a:r>
              <a:rPr lang="en-US" sz="2000" dirty="0" smtClean="0"/>
              <a:t>Poor rural girls cannot afford pads and make do with ineffective rags, bark, and mud</a:t>
            </a:r>
          </a:p>
          <a:p>
            <a:pPr marL="177800" indent="-177800">
              <a:spcAft>
                <a:spcPts val="1200"/>
              </a:spcAft>
              <a:buClr>
                <a:srgbClr val="800000"/>
              </a:buClr>
              <a:buFont typeface="Arial"/>
              <a:buChar char="•"/>
            </a:pPr>
            <a:r>
              <a:rPr lang="en-US" sz="2000" dirty="0" smtClean="0"/>
              <a:t>Disposal options limited; toilet facilities unsafe, unclean, and lacking in privacy</a:t>
            </a:r>
          </a:p>
          <a:p>
            <a:pPr marL="177800" indent="-177800">
              <a:spcAft>
                <a:spcPts val="1200"/>
              </a:spcAft>
              <a:buClr>
                <a:srgbClr val="800000"/>
              </a:buClr>
              <a:buFont typeface="Arial"/>
              <a:buChar char="•"/>
            </a:pPr>
            <a:endParaRPr lang="en-US" sz="2000" dirty="0" smtClean="0"/>
          </a:p>
        </p:txBody>
      </p:sp>
      <p:pic>
        <p:nvPicPr>
          <p:cNvPr id="5" name="Picture 4" descr="Health and Hygiene Advocacy | Kabilizi School | Ngoma, Rwanda | Girl asks question 1.JPG"/>
          <p:cNvPicPr>
            <a:picLocks noChangeAspect="1"/>
          </p:cNvPicPr>
          <p:nvPr/>
        </p:nvPicPr>
        <p:blipFill rotWithShape="1">
          <a:blip r:embed="rId2" cstate="email">
            <a:extLst>
              <a:ext uri="{28A0092B-C50C-407E-A947-70E740481C1C}">
                <a14:useLocalDpi xmlns:a14="http://schemas.microsoft.com/office/drawing/2010/main"/>
              </a:ext>
            </a:extLst>
          </a:blip>
          <a:srcRect r="-1679"/>
          <a:stretch/>
        </p:blipFill>
        <p:spPr>
          <a:xfrm>
            <a:off x="4290136" y="1870794"/>
            <a:ext cx="4378361" cy="2945156"/>
          </a:xfrm>
          <a:prstGeom prst="rect">
            <a:avLst/>
          </a:prstGeom>
        </p:spPr>
      </p:pic>
      <p:sp>
        <p:nvSpPr>
          <p:cNvPr id="12" name="TextBox 11"/>
          <p:cNvSpPr txBox="1"/>
          <p:nvPr/>
        </p:nvSpPr>
        <p:spPr>
          <a:xfrm>
            <a:off x="166446" y="5245437"/>
            <a:ext cx="8812454" cy="400110"/>
          </a:xfrm>
          <a:prstGeom prst="rect">
            <a:avLst/>
          </a:prstGeom>
          <a:noFill/>
        </p:spPr>
        <p:txBody>
          <a:bodyPr wrap="square" rtlCol="0">
            <a:spAutoFit/>
          </a:bodyPr>
          <a:lstStyle/>
          <a:p>
            <a:pPr marL="114300" indent="-114300">
              <a:spcAft>
                <a:spcPts val="1200"/>
              </a:spcAft>
              <a:buClr>
                <a:srgbClr val="800000"/>
              </a:buClr>
              <a:buFont typeface="Arial"/>
              <a:buChar char="•"/>
            </a:pPr>
            <a:r>
              <a:rPr lang="en-US" dirty="0" smtClean="0"/>
              <a:t> </a:t>
            </a:r>
            <a:r>
              <a:rPr lang="en-US" sz="2000" dirty="0" smtClean="0"/>
              <a:t>Boys left out of conversation tend to tease, shaming and humiliating girls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819" y="819100"/>
            <a:ext cx="8655729" cy="987301"/>
          </a:xfrm>
        </p:spPr>
        <p:txBody>
          <a:bodyPr>
            <a:noAutofit/>
          </a:bodyPr>
          <a:lstStyle/>
          <a:p>
            <a:pPr marL="0" indent="0">
              <a:buNone/>
            </a:pPr>
            <a:r>
              <a:rPr lang="en-US" sz="2000" b="1" dirty="0" smtClean="0">
                <a:solidFill>
                  <a:srgbClr val="000090"/>
                </a:solidFill>
                <a:latin typeface="Calibri" panose="020F0502020204030204" pitchFamily="34" charset="0"/>
              </a:rPr>
              <a:t>Train 50 select teachers to deliver puberty and menstrual health management training in after-school programs at 10 schools to girls, boys, parents and other teachers, and update and print training manuals for teachers and students</a:t>
            </a:r>
            <a:endParaRPr lang="en-US" sz="2000" b="1" dirty="0">
              <a:solidFill>
                <a:srgbClr val="000090"/>
              </a:solidFill>
              <a:latin typeface="Calibri" panose="020F0502020204030204" pitchFamily="34" charset="0"/>
            </a:endParaRPr>
          </a:p>
        </p:txBody>
      </p:sp>
      <p:sp>
        <p:nvSpPr>
          <p:cNvPr id="4" name="Date Placeholder 3"/>
          <p:cNvSpPr>
            <a:spLocks noGrp="1"/>
          </p:cNvSpPr>
          <p:nvPr>
            <p:ph type="dt" sz="half" idx="10"/>
          </p:nvPr>
        </p:nvSpPr>
        <p:spPr/>
        <p:txBody>
          <a:bodyPr/>
          <a:lstStyle/>
          <a:p>
            <a:r>
              <a:rPr lang="en-US" dirty="0" smtClean="0"/>
              <a:t>February 2015</a:t>
            </a:r>
            <a:endParaRPr lang="en-US" dirty="0"/>
          </a:p>
        </p:txBody>
      </p:sp>
      <p:sp>
        <p:nvSpPr>
          <p:cNvPr id="2" name="Title 1"/>
          <p:cNvSpPr>
            <a:spLocks noGrp="1"/>
          </p:cNvSpPr>
          <p:nvPr>
            <p:ph type="title"/>
          </p:nvPr>
        </p:nvSpPr>
        <p:spPr>
          <a:xfrm>
            <a:off x="199748" y="9842"/>
            <a:ext cx="8686800" cy="966702"/>
          </a:xfrm>
        </p:spPr>
        <p:txBody>
          <a:bodyPr>
            <a:normAutofit/>
          </a:bodyPr>
          <a:lstStyle/>
          <a:p>
            <a:pPr algn="l"/>
            <a:r>
              <a:rPr lang="en-US" sz="3600" b="1" dirty="0" smtClean="0">
                <a:solidFill>
                  <a:srgbClr val="800000"/>
                </a:solidFill>
                <a:effectLst>
                  <a:outerShdw blurRad="38100" dist="38100" dir="2700000" algn="tl">
                    <a:srgbClr val="000000">
                      <a:alpha val="43137"/>
                    </a:srgbClr>
                  </a:outerShdw>
                </a:effectLst>
                <a:latin typeface="Calibri" panose="020F0502020204030204" pitchFamily="34" charset="0"/>
              </a:rPr>
              <a:t>The Program</a:t>
            </a:r>
            <a:endParaRPr lang="en-US" sz="3600" b="1" dirty="0">
              <a:solidFill>
                <a:srgbClr val="800000"/>
              </a:solidFill>
              <a:effectLst>
                <a:outerShdw blurRad="38100" dist="38100" dir="2700000" algn="tl">
                  <a:srgbClr val="000000">
                    <a:alpha val="43137"/>
                  </a:srgbClr>
                </a:outerShdw>
              </a:effectLst>
              <a:latin typeface="Calibri" panose="020F0502020204030204" pitchFamily="34" charset="0"/>
            </a:endParaRPr>
          </a:p>
        </p:txBody>
      </p:sp>
      <p:sp>
        <p:nvSpPr>
          <p:cNvPr id="11" name="Content Placeholder 2"/>
          <p:cNvSpPr txBox="1">
            <a:spLocks/>
          </p:cNvSpPr>
          <p:nvPr/>
        </p:nvSpPr>
        <p:spPr>
          <a:xfrm>
            <a:off x="230819" y="4864100"/>
            <a:ext cx="8655729" cy="1473200"/>
          </a:xfrm>
          <a:prstGeom prst="rect">
            <a:avLst/>
          </a:prstGeom>
        </p:spPr>
        <p:txBody>
          <a:bodyPr vert="horz" lIns="91440" tIns="45720" rIns="91440" bIns="45720" rtlCol="0">
            <a:normAutofit/>
          </a:bodyPr>
          <a:lstStyle/>
          <a:p>
            <a:pPr marL="285750" indent="-285750">
              <a:spcBef>
                <a:spcPct val="20000"/>
              </a:spcBef>
              <a:buClr>
                <a:srgbClr val="0070C0"/>
              </a:buClr>
            </a:pPr>
            <a:endParaRPr lang="en-US" sz="1600" dirty="0" smtClean="0">
              <a:solidFill>
                <a:srgbClr val="000000"/>
              </a:solidFill>
              <a:latin typeface="Calibri" panose="020F0502020204030204" pitchFamily="34" charset="0"/>
            </a:endParaRPr>
          </a:p>
          <a:p>
            <a:pPr marL="742950" lvl="1" indent="-285750">
              <a:spcBef>
                <a:spcPct val="20000"/>
              </a:spcBef>
              <a:buClr>
                <a:srgbClr val="0070C0"/>
              </a:buClr>
              <a:buFont typeface="Arial" panose="020B0604020202020204" pitchFamily="34" charset="0"/>
              <a:buChar char="•"/>
            </a:pPr>
            <a:endParaRPr lang="en-US" sz="1600" dirty="0" smtClean="0">
              <a:solidFill>
                <a:srgbClr val="000000"/>
              </a:solidFill>
              <a:latin typeface="Calibri" panose="020F0502020204030204" pitchFamily="34" charset="0"/>
            </a:endParaRPr>
          </a:p>
          <a:p>
            <a:pPr marL="742950" lvl="1" indent="-285750">
              <a:spcBef>
                <a:spcPct val="20000"/>
              </a:spcBef>
              <a:buClr>
                <a:srgbClr val="0070C0"/>
              </a:buClr>
              <a:buFont typeface="Arial" panose="020B0604020202020204" pitchFamily="34" charset="0"/>
              <a:buChar char="•"/>
            </a:pPr>
            <a:endPar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ndParaRPr>
          </a:p>
          <a:p>
            <a:pPr marL="228600" indent="-228600">
              <a:spcBef>
                <a:spcPct val="20000"/>
              </a:spcBef>
              <a:buClr>
                <a:schemeClr val="accent6"/>
              </a:buClr>
              <a:buFont typeface="Arial"/>
              <a:buChar char="•"/>
            </a:pPr>
            <a:endParaRPr kumimoji="0" lang="en-US" sz="1600" b="0" i="0" u="none" strike="noStrike" kern="1200" cap="none" spc="0" normalizeH="0" noProof="0" dirty="0" smtClean="0">
              <a:ln>
                <a:noFill/>
              </a:ln>
              <a:solidFill>
                <a:srgbClr val="000000"/>
              </a:solidFill>
              <a:effectLst/>
              <a:uLnTx/>
              <a:uFillTx/>
              <a:latin typeface="+mn-lt"/>
              <a:ea typeface="+mn-ea"/>
              <a:cs typeface="+mn-cs"/>
            </a:endParaRPr>
          </a:p>
          <a:p>
            <a:pPr marL="685800" lvl="1" indent="-228600">
              <a:spcBef>
                <a:spcPct val="20000"/>
              </a:spcBef>
              <a:buClr>
                <a:schemeClr val="accent6"/>
              </a:buClr>
            </a:pPr>
            <a:endParaRPr kumimoji="0" lang="en-US" sz="1600" b="0" i="0" u="none" strike="noStrike" kern="1200" cap="none" spc="0" normalizeH="0" baseline="0" noProof="0" dirty="0">
              <a:ln>
                <a:noFill/>
              </a:ln>
              <a:solidFill>
                <a:srgbClr val="000000"/>
              </a:solidFill>
              <a:effectLst/>
              <a:uLnTx/>
              <a:uFillTx/>
              <a:latin typeface="+mn-lt"/>
              <a:ea typeface="+mn-ea"/>
              <a:cs typeface="+mn-cs"/>
            </a:endParaRPr>
          </a:p>
        </p:txBody>
      </p:sp>
      <p:sp>
        <p:nvSpPr>
          <p:cNvPr id="8" name="Slide Number Placeholder 7"/>
          <p:cNvSpPr>
            <a:spLocks noGrp="1"/>
          </p:cNvSpPr>
          <p:nvPr>
            <p:ph type="sldNum" sz="quarter" idx="12"/>
          </p:nvPr>
        </p:nvSpPr>
        <p:spPr>
          <a:xfrm>
            <a:off x="4001846" y="6154737"/>
            <a:ext cx="1161826" cy="365125"/>
          </a:xfrm>
        </p:spPr>
        <p:txBody>
          <a:bodyPr/>
          <a:lstStyle/>
          <a:p>
            <a:fld id="{ADC744F1-E21E-9647-894E-1EC1FB821E89}" type="slidenum">
              <a:rPr lang="en-US" smtClean="0"/>
              <a:pPr/>
              <a:t>5</a:t>
            </a:fld>
            <a:endParaRPr lang="en-US"/>
          </a:p>
        </p:txBody>
      </p:sp>
      <p:pic>
        <p:nvPicPr>
          <p:cNvPr id="9" name="Picture 8" descr="15789088632_cd8b5fc3e3_z.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2804" y="2111632"/>
            <a:ext cx="5552085" cy="3704281"/>
          </a:xfrm>
          <a:prstGeom prst="rect">
            <a:avLst/>
          </a:prstGeom>
        </p:spPr>
      </p:pic>
    </p:spTree>
    <p:extLst>
      <p:ext uri="{BB962C8B-B14F-4D97-AF65-F5344CB8AC3E}">
        <p14:creationId xmlns:p14="http://schemas.microsoft.com/office/powerpoint/2010/main" val="427354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819" y="819100"/>
            <a:ext cx="8655729" cy="987301"/>
          </a:xfrm>
        </p:spPr>
        <p:txBody>
          <a:bodyPr>
            <a:noAutofit/>
          </a:bodyPr>
          <a:lstStyle/>
          <a:p>
            <a:pPr marL="0" indent="0">
              <a:buNone/>
            </a:pPr>
            <a:r>
              <a:rPr lang="en-US" sz="2000" b="1" dirty="0" smtClean="0">
                <a:solidFill>
                  <a:srgbClr val="000090"/>
                </a:solidFill>
                <a:latin typeface="Calibri" panose="020F0502020204030204" pitchFamily="34" charset="0"/>
              </a:rPr>
              <a:t>Manufacture and distribute 180,000 sanitary pads to 10 schools to increase access to affordable pads for 3,000 girls.</a:t>
            </a:r>
            <a:endParaRPr lang="en-US" sz="2000" b="1" dirty="0">
              <a:solidFill>
                <a:srgbClr val="000090"/>
              </a:solidFill>
              <a:latin typeface="Calibri" panose="020F0502020204030204" pitchFamily="34" charset="0"/>
            </a:endParaRPr>
          </a:p>
        </p:txBody>
      </p:sp>
      <p:sp>
        <p:nvSpPr>
          <p:cNvPr id="4" name="Date Placeholder 3"/>
          <p:cNvSpPr>
            <a:spLocks noGrp="1"/>
          </p:cNvSpPr>
          <p:nvPr>
            <p:ph type="dt" sz="half" idx="10"/>
          </p:nvPr>
        </p:nvSpPr>
        <p:spPr/>
        <p:txBody>
          <a:bodyPr/>
          <a:lstStyle/>
          <a:p>
            <a:r>
              <a:rPr lang="en-US" dirty="0"/>
              <a:t>February 2015</a:t>
            </a:r>
          </a:p>
        </p:txBody>
      </p:sp>
      <p:sp>
        <p:nvSpPr>
          <p:cNvPr id="2" name="Title 1"/>
          <p:cNvSpPr>
            <a:spLocks noGrp="1"/>
          </p:cNvSpPr>
          <p:nvPr>
            <p:ph type="title"/>
          </p:nvPr>
        </p:nvSpPr>
        <p:spPr>
          <a:xfrm>
            <a:off x="199748" y="9842"/>
            <a:ext cx="8686800" cy="966702"/>
          </a:xfrm>
        </p:spPr>
        <p:txBody>
          <a:bodyPr>
            <a:normAutofit/>
          </a:bodyPr>
          <a:lstStyle/>
          <a:p>
            <a:pPr algn="l"/>
            <a:r>
              <a:rPr lang="en-US" sz="3600" b="1" dirty="0" smtClean="0">
                <a:solidFill>
                  <a:srgbClr val="800000"/>
                </a:solidFill>
                <a:effectLst>
                  <a:outerShdw blurRad="38100" dist="38100" dir="2700000" algn="tl">
                    <a:srgbClr val="000000">
                      <a:alpha val="43137"/>
                    </a:srgbClr>
                  </a:outerShdw>
                </a:effectLst>
                <a:latin typeface="Calibri" panose="020F0502020204030204" pitchFamily="34" charset="0"/>
              </a:rPr>
              <a:t>The Program</a:t>
            </a:r>
            <a:endParaRPr lang="en-US" sz="3600" b="1" dirty="0">
              <a:solidFill>
                <a:srgbClr val="800000"/>
              </a:solidFill>
              <a:effectLst>
                <a:outerShdw blurRad="38100" dist="38100" dir="2700000" algn="tl">
                  <a:srgbClr val="000000">
                    <a:alpha val="43137"/>
                  </a:srgbClr>
                </a:outerShdw>
              </a:effectLst>
              <a:latin typeface="Calibri" panose="020F0502020204030204" pitchFamily="34" charset="0"/>
            </a:endParaRPr>
          </a:p>
        </p:txBody>
      </p:sp>
      <p:sp>
        <p:nvSpPr>
          <p:cNvPr id="11" name="Content Placeholder 2"/>
          <p:cNvSpPr txBox="1">
            <a:spLocks/>
          </p:cNvSpPr>
          <p:nvPr/>
        </p:nvSpPr>
        <p:spPr>
          <a:xfrm>
            <a:off x="230819" y="4864100"/>
            <a:ext cx="8655729" cy="1473200"/>
          </a:xfrm>
          <a:prstGeom prst="rect">
            <a:avLst/>
          </a:prstGeom>
        </p:spPr>
        <p:txBody>
          <a:bodyPr vert="horz" lIns="91440" tIns="45720" rIns="91440" bIns="45720" rtlCol="0">
            <a:normAutofit/>
          </a:bodyPr>
          <a:lstStyle/>
          <a:p>
            <a:pPr marL="285750" indent="-285750">
              <a:spcBef>
                <a:spcPct val="20000"/>
              </a:spcBef>
              <a:buClr>
                <a:srgbClr val="0070C0"/>
              </a:buClr>
            </a:pPr>
            <a:endParaRPr lang="en-US" sz="1600" dirty="0" smtClean="0">
              <a:solidFill>
                <a:srgbClr val="000000"/>
              </a:solidFill>
              <a:latin typeface="Calibri" panose="020F0502020204030204" pitchFamily="34" charset="0"/>
            </a:endParaRPr>
          </a:p>
          <a:p>
            <a:pPr marL="742950" lvl="1" indent="-285750">
              <a:spcBef>
                <a:spcPct val="20000"/>
              </a:spcBef>
              <a:buClr>
                <a:srgbClr val="0070C0"/>
              </a:buClr>
              <a:buFont typeface="Arial" panose="020B0604020202020204" pitchFamily="34" charset="0"/>
              <a:buChar char="•"/>
            </a:pPr>
            <a:endParaRPr lang="en-US" sz="1600" dirty="0" smtClean="0">
              <a:solidFill>
                <a:srgbClr val="000000"/>
              </a:solidFill>
              <a:latin typeface="Calibri" panose="020F0502020204030204" pitchFamily="34" charset="0"/>
            </a:endParaRPr>
          </a:p>
          <a:p>
            <a:pPr marL="742950" lvl="1" indent="-285750">
              <a:spcBef>
                <a:spcPct val="20000"/>
              </a:spcBef>
              <a:buClr>
                <a:srgbClr val="0070C0"/>
              </a:buClr>
              <a:buFont typeface="Arial" panose="020B0604020202020204" pitchFamily="34" charset="0"/>
              <a:buChar char="•"/>
            </a:pPr>
            <a:endPar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ndParaRPr>
          </a:p>
          <a:p>
            <a:pPr marL="228600" indent="-228600">
              <a:spcBef>
                <a:spcPct val="20000"/>
              </a:spcBef>
              <a:buClr>
                <a:schemeClr val="accent6"/>
              </a:buClr>
              <a:buFont typeface="Arial"/>
              <a:buChar char="•"/>
            </a:pPr>
            <a:endParaRPr kumimoji="0" lang="en-US" sz="1600" b="0" i="0" u="none" strike="noStrike" kern="1200" cap="none" spc="0" normalizeH="0" noProof="0" dirty="0" smtClean="0">
              <a:ln>
                <a:noFill/>
              </a:ln>
              <a:solidFill>
                <a:srgbClr val="000000"/>
              </a:solidFill>
              <a:effectLst/>
              <a:uLnTx/>
              <a:uFillTx/>
              <a:latin typeface="+mn-lt"/>
              <a:ea typeface="+mn-ea"/>
              <a:cs typeface="+mn-cs"/>
            </a:endParaRPr>
          </a:p>
          <a:p>
            <a:pPr marL="685800" lvl="1" indent="-228600">
              <a:spcBef>
                <a:spcPct val="20000"/>
              </a:spcBef>
              <a:buClr>
                <a:schemeClr val="accent6"/>
              </a:buClr>
            </a:pPr>
            <a:endParaRPr kumimoji="0" lang="en-US" sz="1600" b="0" i="0" u="none" strike="noStrike" kern="1200" cap="none" spc="0" normalizeH="0" baseline="0" noProof="0" dirty="0">
              <a:ln>
                <a:noFill/>
              </a:ln>
              <a:solidFill>
                <a:srgbClr val="000000"/>
              </a:solidFill>
              <a:effectLst/>
              <a:uLnTx/>
              <a:uFillTx/>
              <a:latin typeface="+mn-lt"/>
              <a:ea typeface="+mn-ea"/>
              <a:cs typeface="+mn-cs"/>
            </a:endParaRPr>
          </a:p>
        </p:txBody>
      </p:sp>
      <p:sp>
        <p:nvSpPr>
          <p:cNvPr id="8" name="Slide Number Placeholder 7"/>
          <p:cNvSpPr>
            <a:spLocks noGrp="1"/>
          </p:cNvSpPr>
          <p:nvPr>
            <p:ph type="sldNum" sz="quarter" idx="12"/>
          </p:nvPr>
        </p:nvSpPr>
        <p:spPr>
          <a:xfrm>
            <a:off x="4001846" y="6154737"/>
            <a:ext cx="1161826" cy="365125"/>
          </a:xfrm>
        </p:spPr>
        <p:txBody>
          <a:bodyPr/>
          <a:lstStyle/>
          <a:p>
            <a:fld id="{ADC744F1-E21E-9647-894E-1EC1FB821E89}" type="slidenum">
              <a:rPr lang="en-US" smtClean="0"/>
              <a:pPr/>
              <a:t>6</a:t>
            </a:fld>
            <a:endParaRPr lang="en-US"/>
          </a:p>
        </p:txBody>
      </p:sp>
      <p:pic>
        <p:nvPicPr>
          <p:cNvPr id="6" name="Picture 5" descr="Go! pads.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907906"/>
            <a:ext cx="3509277" cy="2324493"/>
          </a:xfrm>
          <a:prstGeom prst="rect">
            <a:avLst/>
          </a:prstGeom>
        </p:spPr>
      </p:pic>
      <p:pic>
        <p:nvPicPr>
          <p:cNvPr id="7" name="Picture 6" descr="manufacature_pad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818" y="1523999"/>
            <a:ext cx="5210863" cy="5210863"/>
          </a:xfrm>
          <a:prstGeom prst="rect">
            <a:avLst/>
          </a:prstGeom>
        </p:spPr>
      </p:pic>
      <p:sp>
        <p:nvSpPr>
          <p:cNvPr id="10" name="TextBox 9"/>
          <p:cNvSpPr txBox="1"/>
          <p:nvPr/>
        </p:nvSpPr>
        <p:spPr>
          <a:xfrm>
            <a:off x="5562600" y="5486400"/>
            <a:ext cx="3356877" cy="646331"/>
          </a:xfrm>
          <a:prstGeom prst="rect">
            <a:avLst/>
          </a:prstGeom>
          <a:noFill/>
        </p:spPr>
        <p:txBody>
          <a:bodyPr wrap="square" rtlCol="0">
            <a:spAutoFit/>
          </a:bodyPr>
          <a:lstStyle/>
          <a:p>
            <a:r>
              <a:rPr lang="en-US" b="1" dirty="0" smtClean="0">
                <a:solidFill>
                  <a:srgbClr val="000090"/>
                </a:solidFill>
              </a:rPr>
              <a:t>DFW grant pays for the raw materials and shipping costs</a:t>
            </a:r>
            <a:endParaRPr lang="en-US" b="1" dirty="0">
              <a:solidFill>
                <a:srgbClr val="000090"/>
              </a:solidFill>
            </a:endParaRPr>
          </a:p>
        </p:txBody>
      </p:sp>
    </p:spTree>
    <p:extLst>
      <p:ext uri="{BB962C8B-B14F-4D97-AF65-F5344CB8AC3E}">
        <p14:creationId xmlns:p14="http://schemas.microsoft.com/office/powerpoint/2010/main" val="134404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819" y="819100"/>
            <a:ext cx="8655729" cy="987301"/>
          </a:xfrm>
        </p:spPr>
        <p:txBody>
          <a:bodyPr>
            <a:noAutofit/>
          </a:bodyPr>
          <a:lstStyle/>
          <a:p>
            <a:pPr marL="0" indent="0">
              <a:buNone/>
            </a:pPr>
            <a:r>
              <a:rPr lang="en-US" sz="2000" b="1" dirty="0" smtClean="0">
                <a:solidFill>
                  <a:srgbClr val="000090"/>
                </a:solidFill>
                <a:latin typeface="Calibri" panose="020F0502020204030204" pitchFamily="34" charset="0"/>
              </a:rPr>
              <a:t>How the $44,947 will be spent during the project year</a:t>
            </a:r>
            <a:endParaRPr lang="en-US" sz="2000" b="1" dirty="0">
              <a:solidFill>
                <a:srgbClr val="000090"/>
              </a:solidFill>
              <a:latin typeface="Calibri" panose="020F0502020204030204" pitchFamily="34" charset="0"/>
            </a:endParaRPr>
          </a:p>
        </p:txBody>
      </p:sp>
      <p:sp>
        <p:nvSpPr>
          <p:cNvPr id="4" name="Date Placeholder 3"/>
          <p:cNvSpPr>
            <a:spLocks noGrp="1"/>
          </p:cNvSpPr>
          <p:nvPr>
            <p:ph type="dt" sz="half" idx="10"/>
          </p:nvPr>
        </p:nvSpPr>
        <p:spPr/>
        <p:txBody>
          <a:bodyPr/>
          <a:lstStyle/>
          <a:p>
            <a:r>
              <a:rPr lang="en-US" dirty="0"/>
              <a:t>February 2015</a:t>
            </a:r>
          </a:p>
        </p:txBody>
      </p:sp>
      <p:sp>
        <p:nvSpPr>
          <p:cNvPr id="2" name="Title 1"/>
          <p:cNvSpPr>
            <a:spLocks noGrp="1"/>
          </p:cNvSpPr>
          <p:nvPr>
            <p:ph type="title"/>
          </p:nvPr>
        </p:nvSpPr>
        <p:spPr>
          <a:xfrm>
            <a:off x="199748" y="9842"/>
            <a:ext cx="8686800" cy="966702"/>
          </a:xfrm>
        </p:spPr>
        <p:txBody>
          <a:bodyPr>
            <a:normAutofit/>
          </a:bodyPr>
          <a:lstStyle/>
          <a:p>
            <a:pPr algn="l"/>
            <a:r>
              <a:rPr lang="en-US" sz="3600" b="1" dirty="0" smtClean="0">
                <a:solidFill>
                  <a:srgbClr val="800000"/>
                </a:solidFill>
                <a:effectLst>
                  <a:outerShdw blurRad="38100" dist="38100" dir="2700000" algn="tl">
                    <a:srgbClr val="000000">
                      <a:alpha val="43137"/>
                    </a:srgbClr>
                  </a:outerShdw>
                </a:effectLst>
                <a:latin typeface="Calibri" panose="020F0502020204030204" pitchFamily="34" charset="0"/>
              </a:rPr>
              <a:t>The Budget</a:t>
            </a:r>
            <a:endParaRPr lang="en-US" sz="3600" b="1" dirty="0">
              <a:solidFill>
                <a:srgbClr val="800000"/>
              </a:solidFill>
              <a:effectLst>
                <a:outerShdw blurRad="38100" dist="38100" dir="2700000" algn="tl">
                  <a:srgbClr val="000000">
                    <a:alpha val="43137"/>
                  </a:srgbClr>
                </a:outerShdw>
              </a:effectLst>
              <a:latin typeface="Calibri" panose="020F0502020204030204" pitchFamily="34" charset="0"/>
            </a:endParaRPr>
          </a:p>
        </p:txBody>
      </p:sp>
      <p:sp>
        <p:nvSpPr>
          <p:cNvPr id="11" name="Content Placeholder 2"/>
          <p:cNvSpPr txBox="1">
            <a:spLocks/>
          </p:cNvSpPr>
          <p:nvPr/>
        </p:nvSpPr>
        <p:spPr>
          <a:xfrm>
            <a:off x="230819" y="4864100"/>
            <a:ext cx="8655729" cy="1473200"/>
          </a:xfrm>
          <a:prstGeom prst="rect">
            <a:avLst/>
          </a:prstGeom>
        </p:spPr>
        <p:txBody>
          <a:bodyPr vert="horz" lIns="91440" tIns="45720" rIns="91440" bIns="45720" rtlCol="0">
            <a:normAutofit/>
          </a:bodyPr>
          <a:lstStyle/>
          <a:p>
            <a:pPr marL="285750" indent="-285750">
              <a:spcBef>
                <a:spcPct val="20000"/>
              </a:spcBef>
              <a:buClr>
                <a:srgbClr val="0070C0"/>
              </a:buClr>
            </a:pPr>
            <a:endParaRPr lang="en-US" sz="1600" dirty="0" smtClean="0">
              <a:solidFill>
                <a:srgbClr val="000000"/>
              </a:solidFill>
              <a:latin typeface="Calibri" panose="020F0502020204030204" pitchFamily="34" charset="0"/>
            </a:endParaRPr>
          </a:p>
          <a:p>
            <a:pPr marL="742950" lvl="1" indent="-285750">
              <a:spcBef>
                <a:spcPct val="20000"/>
              </a:spcBef>
              <a:buClr>
                <a:srgbClr val="0070C0"/>
              </a:buClr>
              <a:buFont typeface="Arial" panose="020B0604020202020204" pitchFamily="34" charset="0"/>
              <a:buChar char="•"/>
            </a:pPr>
            <a:endParaRPr lang="en-US" sz="1600" dirty="0" smtClean="0">
              <a:solidFill>
                <a:srgbClr val="000000"/>
              </a:solidFill>
              <a:latin typeface="Calibri" panose="020F0502020204030204" pitchFamily="34" charset="0"/>
            </a:endParaRPr>
          </a:p>
          <a:p>
            <a:pPr marL="742950" lvl="1" indent="-285750">
              <a:spcBef>
                <a:spcPct val="20000"/>
              </a:spcBef>
              <a:buClr>
                <a:srgbClr val="0070C0"/>
              </a:buClr>
              <a:buFont typeface="Arial" panose="020B0604020202020204" pitchFamily="34" charset="0"/>
              <a:buChar char="•"/>
            </a:pPr>
            <a:endPar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ndParaRPr>
          </a:p>
          <a:p>
            <a:pPr marL="228600" indent="-228600">
              <a:spcBef>
                <a:spcPct val="20000"/>
              </a:spcBef>
              <a:buClr>
                <a:schemeClr val="accent6"/>
              </a:buClr>
              <a:buFont typeface="Arial"/>
              <a:buChar char="•"/>
            </a:pPr>
            <a:endParaRPr kumimoji="0" lang="en-US" sz="1600" b="0" i="0" u="none" strike="noStrike" kern="1200" cap="none" spc="0" normalizeH="0" noProof="0" dirty="0" smtClean="0">
              <a:ln>
                <a:noFill/>
              </a:ln>
              <a:solidFill>
                <a:srgbClr val="000000"/>
              </a:solidFill>
              <a:effectLst/>
              <a:uLnTx/>
              <a:uFillTx/>
              <a:latin typeface="+mn-lt"/>
              <a:ea typeface="+mn-ea"/>
              <a:cs typeface="+mn-cs"/>
            </a:endParaRPr>
          </a:p>
          <a:p>
            <a:pPr marL="685800" lvl="1" indent="-228600">
              <a:spcBef>
                <a:spcPct val="20000"/>
              </a:spcBef>
              <a:buClr>
                <a:schemeClr val="accent6"/>
              </a:buClr>
            </a:pPr>
            <a:endParaRPr kumimoji="0" lang="en-US" sz="1600" b="0" i="0" u="none" strike="noStrike" kern="1200" cap="none" spc="0" normalizeH="0" baseline="0" noProof="0" dirty="0">
              <a:ln>
                <a:noFill/>
              </a:ln>
              <a:solidFill>
                <a:srgbClr val="000000"/>
              </a:solidFill>
              <a:effectLst/>
              <a:uLnTx/>
              <a:uFillTx/>
              <a:latin typeface="+mn-lt"/>
              <a:ea typeface="+mn-ea"/>
              <a:cs typeface="+mn-cs"/>
            </a:endParaRPr>
          </a:p>
        </p:txBody>
      </p:sp>
      <p:sp>
        <p:nvSpPr>
          <p:cNvPr id="8" name="Slide Number Placeholder 7"/>
          <p:cNvSpPr>
            <a:spLocks noGrp="1"/>
          </p:cNvSpPr>
          <p:nvPr>
            <p:ph type="sldNum" sz="quarter" idx="12"/>
          </p:nvPr>
        </p:nvSpPr>
        <p:spPr>
          <a:xfrm>
            <a:off x="4001846" y="6154737"/>
            <a:ext cx="1161826" cy="365125"/>
          </a:xfrm>
        </p:spPr>
        <p:txBody>
          <a:bodyPr/>
          <a:lstStyle/>
          <a:p>
            <a:fld id="{ADC744F1-E21E-9647-894E-1EC1FB821E89}" type="slidenum">
              <a:rPr lang="en-US" smtClean="0"/>
              <a:pPr/>
              <a:t>7</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47" y="1785802"/>
            <a:ext cx="8082669" cy="3972447"/>
          </a:xfrm>
          <a:prstGeom prst="rect">
            <a:avLst/>
          </a:prstGeom>
          <a:ln>
            <a:solidFill>
              <a:srgbClr val="000000"/>
            </a:solidFill>
          </a:ln>
        </p:spPr>
      </p:pic>
    </p:spTree>
    <p:extLst>
      <p:ext uri="{BB962C8B-B14F-4D97-AF65-F5344CB8AC3E}">
        <p14:creationId xmlns:p14="http://schemas.microsoft.com/office/powerpoint/2010/main" val="297265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38328"/>
            <a:ext cx="8229600" cy="1252728"/>
          </a:xfrm>
        </p:spPr>
        <p:txBody>
          <a:bodyPr>
            <a:normAutofit/>
          </a:bodyPr>
          <a:lstStyle/>
          <a:p>
            <a:pPr algn="l"/>
            <a:r>
              <a:rPr lang="en-US" sz="3600" b="1" dirty="0" smtClean="0">
                <a:solidFill>
                  <a:srgbClr val="800000"/>
                </a:solidFill>
                <a:effectLst>
                  <a:outerShdw blurRad="38100" dist="38100" dir="2700000" algn="tl">
                    <a:srgbClr val="000000">
                      <a:alpha val="43137"/>
                    </a:srgbClr>
                  </a:outerShdw>
                </a:effectLst>
                <a:latin typeface="Calibri" panose="020F0502020204030204" pitchFamily="34" charset="0"/>
              </a:rPr>
              <a:t>Voices of the Women</a:t>
            </a:r>
            <a:endParaRPr lang="en-US" sz="3600" b="1" dirty="0">
              <a:solidFill>
                <a:srgbClr val="800000"/>
              </a:solidFill>
              <a:effectLst>
                <a:outerShdw blurRad="38100" dist="38100" dir="2700000" algn="tl">
                  <a:srgbClr val="000000">
                    <a:alpha val="43137"/>
                  </a:srgbClr>
                </a:outerShdw>
              </a:effectLst>
              <a:latin typeface="Calibri" panose="020F0502020204030204" pitchFamily="34" charset="0"/>
            </a:endParaRPr>
          </a:p>
        </p:txBody>
      </p:sp>
      <p:sp>
        <p:nvSpPr>
          <p:cNvPr id="4" name="Date Placeholder 3"/>
          <p:cNvSpPr>
            <a:spLocks noGrp="1"/>
          </p:cNvSpPr>
          <p:nvPr>
            <p:ph type="dt" sz="half" idx="10"/>
          </p:nvPr>
        </p:nvSpPr>
        <p:spPr/>
        <p:txBody>
          <a:bodyPr/>
          <a:lstStyle/>
          <a:p>
            <a:r>
              <a:rPr lang="en-US" dirty="0"/>
              <a:t>February 2015</a:t>
            </a:r>
          </a:p>
        </p:txBody>
      </p:sp>
      <p:sp>
        <p:nvSpPr>
          <p:cNvPr id="15" name="Slide Number Placeholder 14"/>
          <p:cNvSpPr>
            <a:spLocks noGrp="1"/>
          </p:cNvSpPr>
          <p:nvPr>
            <p:ph type="sldNum" sz="quarter" idx="12"/>
          </p:nvPr>
        </p:nvSpPr>
        <p:spPr/>
        <p:txBody>
          <a:bodyPr/>
          <a:lstStyle/>
          <a:p>
            <a:fld id="{ADC744F1-E21E-9647-894E-1EC1FB821E89}" type="slidenum">
              <a:rPr lang="en-US" smtClean="0"/>
              <a:pPr/>
              <a:t>8</a:t>
            </a:fld>
            <a:endParaRPr lang="en-US" dirty="0"/>
          </a:p>
        </p:txBody>
      </p:sp>
      <p:sp>
        <p:nvSpPr>
          <p:cNvPr id="10" name="Slide Number Placeholder 4"/>
          <p:cNvSpPr txBox="1">
            <a:spLocks/>
          </p:cNvSpPr>
          <p:nvPr/>
        </p:nvSpPr>
        <p:spPr>
          <a:xfrm>
            <a:off x="3991088" y="6250163"/>
            <a:ext cx="1161826"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C744F1-E21E-9647-894E-1EC1FB821E89}" type="slidenum">
              <a:rPr lang="en-US" smtClean="0"/>
              <a:pPr/>
              <a:t>8</a:t>
            </a:fld>
            <a:endParaRPr lang="en-US" dirty="0"/>
          </a:p>
        </p:txBody>
      </p:sp>
      <p:sp>
        <p:nvSpPr>
          <p:cNvPr id="12" name="Content Placeholder 2"/>
          <p:cNvSpPr txBox="1">
            <a:spLocks/>
          </p:cNvSpPr>
          <p:nvPr/>
        </p:nvSpPr>
        <p:spPr>
          <a:xfrm>
            <a:off x="5293186" y="3619141"/>
            <a:ext cx="3558714" cy="2420764"/>
          </a:xfrm>
          <a:prstGeom prst="rect">
            <a:avLst/>
          </a:prstGeom>
        </p:spPr>
        <p:txBody>
          <a:bodyPr vert="horz" lIns="91440" tIns="45720" rIns="91440" bIns="45720" rtlCol="0">
            <a:normAutofit/>
          </a:bodyPr>
          <a:lstStyle/>
          <a:p>
            <a:pPr marL="114300" indent="-114300">
              <a:spcBef>
                <a:spcPct val="20000"/>
              </a:spcBef>
              <a:spcAft>
                <a:spcPts val="600"/>
              </a:spcAft>
              <a:buClr>
                <a:srgbClr val="6F0000"/>
              </a:buClr>
              <a:buFont typeface="Arial"/>
              <a:buChar char="•"/>
              <a:defRPr/>
            </a:pPr>
            <a:endParaRPr lang="en-US" sz="1838" dirty="0" smtClean="0">
              <a:latin typeface="Calibri"/>
              <a:cs typeface="Calibri"/>
            </a:endParaRPr>
          </a:p>
          <a:p>
            <a:pPr marL="114300" indent="-114300">
              <a:spcBef>
                <a:spcPct val="20000"/>
              </a:spcBef>
              <a:spcAft>
                <a:spcPts val="600"/>
              </a:spcAft>
              <a:buClr>
                <a:srgbClr val="6F0000"/>
              </a:buClr>
              <a:buFont typeface="Arial"/>
              <a:buChar char="•"/>
              <a:defRPr/>
            </a:pPr>
            <a:endParaRPr lang="en-US" sz="1838" dirty="0" smtClean="0">
              <a:latin typeface="Calibri"/>
              <a:cs typeface="Calibri"/>
            </a:endParaRPr>
          </a:p>
          <a:p>
            <a:pPr marR="0" lvl="0" algn="l" defTabSz="457200" rtl="0" eaLnBrk="1" fontAlgn="auto" latinLnBrk="0" hangingPunct="1">
              <a:lnSpc>
                <a:spcPct val="100000"/>
              </a:lnSpc>
              <a:spcBef>
                <a:spcPct val="20000"/>
              </a:spcBef>
              <a:spcAft>
                <a:spcPts val="0"/>
              </a:spcAft>
              <a:buClr>
                <a:schemeClr val="accent6"/>
              </a:buClr>
              <a:buSzTx/>
              <a:tabLst/>
              <a:defRPr/>
            </a:pPr>
            <a:endParaRPr kumimoji="0" lang="en-US" sz="2000" b="0" i="0" u="none" strike="noStrike" kern="1200" cap="none" spc="0" normalizeH="0" baseline="0" noProof="0" dirty="0" smtClean="0">
              <a:ln>
                <a:noFill/>
              </a:ln>
              <a:solidFill>
                <a:srgbClr val="000000"/>
              </a:solidFill>
              <a:effectLst/>
              <a:uLnTx/>
              <a:uFillTx/>
              <a:latin typeface="+mn-lt"/>
              <a:ea typeface="+mn-ea"/>
              <a:cs typeface="+mn-cs"/>
            </a:endParaRPr>
          </a:p>
          <a:p>
            <a:pPr marR="0" lvl="0" algn="l" defTabSz="457200" rtl="0" eaLnBrk="1" fontAlgn="auto" latinLnBrk="0" hangingPunct="1">
              <a:lnSpc>
                <a:spcPct val="100000"/>
              </a:lnSpc>
              <a:spcBef>
                <a:spcPct val="20000"/>
              </a:spcBef>
              <a:spcAft>
                <a:spcPts val="0"/>
              </a:spcAft>
              <a:buClr>
                <a:schemeClr val="accent6"/>
              </a:buClr>
              <a:buSzTx/>
              <a:tabLst/>
              <a:defRPr/>
            </a:pPr>
            <a:endParaRPr kumimoji="0" lang="en-US" sz="20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
                <a:schemeClr val="accent6"/>
              </a:buClr>
              <a:buSzTx/>
              <a:buFont typeface="Arial"/>
              <a:buNone/>
              <a:tabLst/>
              <a:defRPr/>
            </a:pPr>
            <a:endParaRPr kumimoji="0" lang="en-US" sz="2400" b="0" i="0" u="none" strike="noStrike" kern="1200" cap="none" spc="0" normalizeH="0" baseline="0" noProof="0" dirty="0" smtClean="0">
              <a:ln>
                <a:noFill/>
              </a:ln>
              <a:solidFill>
                <a:srgbClr val="834736"/>
              </a:solidFill>
              <a:effectLst/>
              <a:uLnTx/>
              <a:uFillTx/>
              <a:latin typeface="+mn-lt"/>
              <a:ea typeface="+mn-ea"/>
              <a:cs typeface="+mn-cs"/>
            </a:endParaRPr>
          </a:p>
        </p:txBody>
      </p:sp>
      <p:pic>
        <p:nvPicPr>
          <p:cNvPr id="5" name="Picture 4" descr="Penina quote.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6649" y="1883694"/>
            <a:ext cx="5321918" cy="3825128"/>
          </a:xfrm>
          <a:prstGeom prst="rect">
            <a:avLst/>
          </a:prstGeom>
        </p:spPr>
      </p:pic>
    </p:spTree>
    <p:extLst>
      <p:ext uri="{BB962C8B-B14F-4D97-AF65-F5344CB8AC3E}">
        <p14:creationId xmlns:p14="http://schemas.microsoft.com/office/powerpoint/2010/main" val="338761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38328"/>
            <a:ext cx="8229600" cy="1252728"/>
          </a:xfrm>
        </p:spPr>
        <p:txBody>
          <a:bodyPr>
            <a:normAutofit/>
          </a:bodyPr>
          <a:lstStyle/>
          <a:p>
            <a:pPr algn="l"/>
            <a:r>
              <a:rPr lang="en-US" sz="3600" b="1" dirty="0" smtClean="0">
                <a:solidFill>
                  <a:srgbClr val="800000"/>
                </a:solidFill>
                <a:effectLst>
                  <a:outerShdw blurRad="38100" dist="38100" dir="2700000" algn="tl">
                    <a:srgbClr val="000000">
                      <a:alpha val="43137"/>
                    </a:srgbClr>
                  </a:outerShdw>
                </a:effectLst>
                <a:latin typeface="Calibri" panose="020F0502020204030204" pitchFamily="34" charset="0"/>
              </a:rPr>
              <a:t>Voices of the Women</a:t>
            </a:r>
            <a:endParaRPr lang="en-US" sz="3600" b="1" dirty="0">
              <a:solidFill>
                <a:srgbClr val="800000"/>
              </a:solidFill>
              <a:effectLst>
                <a:outerShdw blurRad="38100" dist="38100" dir="2700000" algn="tl">
                  <a:srgbClr val="000000">
                    <a:alpha val="43137"/>
                  </a:srgbClr>
                </a:outerShdw>
              </a:effectLst>
              <a:latin typeface="Calibri" panose="020F0502020204030204" pitchFamily="34" charset="0"/>
            </a:endParaRPr>
          </a:p>
        </p:txBody>
      </p:sp>
      <p:sp>
        <p:nvSpPr>
          <p:cNvPr id="4" name="Date Placeholder 3"/>
          <p:cNvSpPr>
            <a:spLocks noGrp="1"/>
          </p:cNvSpPr>
          <p:nvPr>
            <p:ph type="dt" sz="half" idx="10"/>
          </p:nvPr>
        </p:nvSpPr>
        <p:spPr/>
        <p:txBody>
          <a:bodyPr/>
          <a:lstStyle/>
          <a:p>
            <a:r>
              <a:rPr lang="en-US" dirty="0" smtClean="0"/>
              <a:t>January 2015</a:t>
            </a:r>
            <a:endParaRPr lang="en-US" dirty="0"/>
          </a:p>
        </p:txBody>
      </p:sp>
      <p:sp>
        <p:nvSpPr>
          <p:cNvPr id="15" name="Slide Number Placeholder 14"/>
          <p:cNvSpPr>
            <a:spLocks noGrp="1"/>
          </p:cNvSpPr>
          <p:nvPr>
            <p:ph type="sldNum" sz="quarter" idx="12"/>
          </p:nvPr>
        </p:nvSpPr>
        <p:spPr/>
        <p:txBody>
          <a:bodyPr/>
          <a:lstStyle/>
          <a:p>
            <a:fld id="{ADC744F1-E21E-9647-894E-1EC1FB821E89}" type="slidenum">
              <a:rPr lang="en-US" smtClean="0"/>
              <a:pPr/>
              <a:t>9</a:t>
            </a:fld>
            <a:endParaRPr lang="en-US" dirty="0"/>
          </a:p>
        </p:txBody>
      </p:sp>
      <p:sp>
        <p:nvSpPr>
          <p:cNvPr id="10" name="Slide Number Placeholder 4"/>
          <p:cNvSpPr txBox="1">
            <a:spLocks/>
          </p:cNvSpPr>
          <p:nvPr/>
        </p:nvSpPr>
        <p:spPr>
          <a:xfrm>
            <a:off x="3991088" y="6250163"/>
            <a:ext cx="1161826"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C744F1-E21E-9647-894E-1EC1FB821E89}" type="slidenum">
              <a:rPr lang="en-US" smtClean="0"/>
              <a:pPr/>
              <a:t>9</a:t>
            </a:fld>
            <a:endParaRPr lang="en-US" dirty="0"/>
          </a:p>
        </p:txBody>
      </p:sp>
      <p:sp>
        <p:nvSpPr>
          <p:cNvPr id="12" name="Content Placeholder 2"/>
          <p:cNvSpPr txBox="1">
            <a:spLocks/>
          </p:cNvSpPr>
          <p:nvPr/>
        </p:nvSpPr>
        <p:spPr>
          <a:xfrm>
            <a:off x="5293186" y="3619141"/>
            <a:ext cx="3558714" cy="2420764"/>
          </a:xfrm>
          <a:prstGeom prst="rect">
            <a:avLst/>
          </a:prstGeom>
        </p:spPr>
        <p:txBody>
          <a:bodyPr vert="horz" lIns="91440" tIns="45720" rIns="91440" bIns="45720" rtlCol="0">
            <a:normAutofit/>
          </a:bodyPr>
          <a:lstStyle/>
          <a:p>
            <a:pPr marL="114300" indent="-114300">
              <a:spcBef>
                <a:spcPct val="20000"/>
              </a:spcBef>
              <a:spcAft>
                <a:spcPts val="600"/>
              </a:spcAft>
              <a:buClr>
                <a:srgbClr val="6F0000"/>
              </a:buClr>
              <a:buFont typeface="Arial"/>
              <a:buChar char="•"/>
              <a:defRPr/>
            </a:pPr>
            <a:endParaRPr lang="en-US" sz="1838" dirty="0" smtClean="0">
              <a:latin typeface="Calibri"/>
              <a:cs typeface="Calibri"/>
            </a:endParaRPr>
          </a:p>
          <a:p>
            <a:pPr marL="114300" indent="-114300">
              <a:spcBef>
                <a:spcPct val="20000"/>
              </a:spcBef>
              <a:spcAft>
                <a:spcPts val="600"/>
              </a:spcAft>
              <a:buClr>
                <a:srgbClr val="6F0000"/>
              </a:buClr>
              <a:buFont typeface="Arial"/>
              <a:buChar char="•"/>
              <a:defRPr/>
            </a:pPr>
            <a:endParaRPr lang="en-US" sz="1838" dirty="0" smtClean="0">
              <a:latin typeface="Calibri"/>
              <a:cs typeface="Calibri"/>
            </a:endParaRPr>
          </a:p>
          <a:p>
            <a:pPr marR="0" lvl="0" algn="l" defTabSz="457200" rtl="0" eaLnBrk="1" fontAlgn="auto" latinLnBrk="0" hangingPunct="1">
              <a:lnSpc>
                <a:spcPct val="100000"/>
              </a:lnSpc>
              <a:spcBef>
                <a:spcPct val="20000"/>
              </a:spcBef>
              <a:spcAft>
                <a:spcPts val="0"/>
              </a:spcAft>
              <a:buClr>
                <a:schemeClr val="accent6"/>
              </a:buClr>
              <a:buSzTx/>
              <a:tabLst/>
              <a:defRPr/>
            </a:pPr>
            <a:endParaRPr kumimoji="0" lang="en-US" sz="2000" b="0" i="0" u="none" strike="noStrike" kern="1200" cap="none" spc="0" normalizeH="0" baseline="0" noProof="0" dirty="0" smtClean="0">
              <a:ln>
                <a:noFill/>
              </a:ln>
              <a:solidFill>
                <a:srgbClr val="000000"/>
              </a:solidFill>
              <a:effectLst/>
              <a:uLnTx/>
              <a:uFillTx/>
              <a:latin typeface="+mn-lt"/>
              <a:ea typeface="+mn-ea"/>
              <a:cs typeface="+mn-cs"/>
            </a:endParaRPr>
          </a:p>
          <a:p>
            <a:pPr marR="0" lvl="0" algn="l" defTabSz="457200" rtl="0" eaLnBrk="1" fontAlgn="auto" latinLnBrk="0" hangingPunct="1">
              <a:lnSpc>
                <a:spcPct val="100000"/>
              </a:lnSpc>
              <a:spcBef>
                <a:spcPct val="20000"/>
              </a:spcBef>
              <a:spcAft>
                <a:spcPts val="0"/>
              </a:spcAft>
              <a:buClr>
                <a:schemeClr val="accent6"/>
              </a:buClr>
              <a:buSzTx/>
              <a:tabLst/>
              <a:defRPr/>
            </a:pPr>
            <a:endParaRPr kumimoji="0" lang="en-US" sz="20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
                <a:schemeClr val="accent6"/>
              </a:buClr>
              <a:buSzTx/>
              <a:buFont typeface="Arial"/>
              <a:buNone/>
              <a:tabLst/>
              <a:defRPr/>
            </a:pPr>
            <a:endParaRPr kumimoji="0" lang="en-US" sz="2400" b="0" i="0" u="none" strike="noStrike" kern="1200" cap="none" spc="0" normalizeH="0" baseline="0" noProof="0" dirty="0" smtClean="0">
              <a:ln>
                <a:noFill/>
              </a:ln>
              <a:solidFill>
                <a:srgbClr val="834736"/>
              </a:solidFill>
              <a:effectLst/>
              <a:uLnTx/>
              <a:uFillTx/>
              <a:latin typeface="+mn-lt"/>
              <a:ea typeface="+mn-ea"/>
              <a:cs typeface="+mn-cs"/>
            </a:endParaRPr>
          </a:p>
        </p:txBody>
      </p:sp>
      <p:pic>
        <p:nvPicPr>
          <p:cNvPr id="3" name="Picture 2" descr="murereyimana Marie Louise quote.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4680" y="1801315"/>
            <a:ext cx="4554818" cy="3799874"/>
          </a:xfrm>
          <a:prstGeom prst="rect">
            <a:avLst/>
          </a:prstGeom>
        </p:spPr>
      </p:pic>
      <p:pic>
        <p:nvPicPr>
          <p:cNvPr id="5" name="Picture 4" descr="Marie Louise.jpg"/>
          <p:cNvPicPr>
            <a:picLocks noChangeAspect="1"/>
          </p:cNvPicPr>
          <p:nvPr/>
        </p:nvPicPr>
        <p:blipFill rotWithShape="1">
          <a:blip r:embed="rId3" cstate="email">
            <a:extLst>
              <a:ext uri="{28A0092B-C50C-407E-A947-70E740481C1C}">
                <a14:useLocalDpi xmlns:a14="http://schemas.microsoft.com/office/drawing/2010/main"/>
              </a:ext>
            </a:extLst>
          </a:blip>
          <a:srcRect l="-15949"/>
          <a:stretch/>
        </p:blipFill>
        <p:spPr>
          <a:xfrm>
            <a:off x="156972" y="2052375"/>
            <a:ext cx="2453723" cy="24537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16005</TotalTime>
  <Words>792</Words>
  <Application>Microsoft Office PowerPoint</Application>
  <PresentationFormat>On-screen Show (4:3)</PresentationFormat>
  <Paragraphs>117</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Cambria</vt:lpstr>
      <vt:lpstr>Candara</vt:lpstr>
      <vt:lpstr>Symbol</vt:lpstr>
      <vt:lpstr>Waveform</vt:lpstr>
      <vt:lpstr> SHE28 Campaign, Rwanda: Puberty Education &amp; Menstrual Hygiene Management Education</vt:lpstr>
      <vt:lpstr>Introducing SHE: Sustainable Health Enterprises</vt:lpstr>
      <vt:lpstr>What are we supporting?</vt:lpstr>
      <vt:lpstr>Life Challenges of Rwandan Girls and Women</vt:lpstr>
      <vt:lpstr>The Program</vt:lpstr>
      <vt:lpstr>The Program</vt:lpstr>
      <vt:lpstr>The Budget</vt:lpstr>
      <vt:lpstr>Voices of the Women</vt:lpstr>
      <vt:lpstr>Voices of the Women</vt:lpstr>
      <vt:lpstr>Evidence of Success</vt:lpstr>
      <vt:lpstr>About the Organization</vt:lpstr>
      <vt:lpstr>Where they Work.</vt:lpstr>
      <vt:lpstr>Share Your Thoughts</vt:lpstr>
    </vt:vector>
  </TitlesOfParts>
  <Manager/>
  <Company>Dining for Women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Smiles on Wings:  New Beginnings</dc:title>
  <dc:subject/>
  <dc:creator>Janine Baumgartner</dc:creator>
  <cp:keywords/>
  <dc:description/>
  <cp:lastModifiedBy>Chris Worthy</cp:lastModifiedBy>
  <cp:revision>133</cp:revision>
  <cp:lastPrinted>2013-11-03T18:18:09Z</cp:lastPrinted>
  <dcterms:created xsi:type="dcterms:W3CDTF">2014-10-16T00:39:15Z</dcterms:created>
  <dcterms:modified xsi:type="dcterms:W3CDTF">2015-02-05T13:06:49Z</dcterms:modified>
  <cp:category/>
</cp:coreProperties>
</file>