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0" r:id="rId1"/>
  </p:sldMasterIdLst>
  <p:notesMasterIdLst>
    <p:notesMasterId r:id="rId11"/>
  </p:notesMasterIdLst>
  <p:handoutMasterIdLst>
    <p:handoutMasterId r:id="rId12"/>
  </p:handoutMasterIdLst>
  <p:sldIdLst>
    <p:sldId id="256" r:id="rId2"/>
    <p:sldId id="268" r:id="rId3"/>
    <p:sldId id="257" r:id="rId4"/>
    <p:sldId id="276" r:id="rId5"/>
    <p:sldId id="258" r:id="rId6"/>
    <p:sldId id="282" r:id="rId7"/>
    <p:sldId id="283" r:id="rId8"/>
    <p:sldId id="267"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000"/>
    <a:srgbClr val="AAC66C"/>
    <a:srgbClr val="794400"/>
    <a:srgbClr val="7A4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8789" autoAdjust="0"/>
  </p:normalViewPr>
  <p:slideViewPr>
    <p:cSldViewPr snapToGrid="0" snapToObjects="1">
      <p:cViewPr varScale="1">
        <p:scale>
          <a:sx n="116" d="100"/>
          <a:sy n="116" d="100"/>
        </p:scale>
        <p:origin x="151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62D232-83AF-A243-94A1-D71D8813F90A}" type="datetimeFigureOut">
              <a:rPr lang="en-US" smtClean="0"/>
              <a:pPr/>
              <a:t>3/4/2015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0704D-D69F-B345-AFD0-E6F8FD8E4CB0}" type="slidenum">
              <a:rPr lang="en-US" smtClean="0"/>
              <a:pPr/>
              <a:t>‹#›</a:t>
            </a:fld>
            <a:endParaRPr lang="en-US" dirty="0"/>
          </a:p>
        </p:txBody>
      </p:sp>
    </p:spTree>
    <p:extLst>
      <p:ext uri="{BB962C8B-B14F-4D97-AF65-F5344CB8AC3E}">
        <p14:creationId xmlns:p14="http://schemas.microsoft.com/office/powerpoint/2010/main" val="3684847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00265-EC90-AB49-8D5A-8DAC554CC593}" type="datetimeFigureOut">
              <a:rPr lang="en-US" smtClean="0"/>
              <a:pPr/>
              <a:t>3/4/2015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4A97A-CF60-CB43-9DF9-919A84919A5C}" type="slidenum">
              <a:rPr lang="en-US" smtClean="0"/>
              <a:pPr/>
              <a:t>‹#›</a:t>
            </a:fld>
            <a:endParaRPr lang="en-US" dirty="0"/>
          </a:p>
        </p:txBody>
      </p:sp>
    </p:spTree>
    <p:extLst>
      <p:ext uri="{BB962C8B-B14F-4D97-AF65-F5344CB8AC3E}">
        <p14:creationId xmlns:p14="http://schemas.microsoft.com/office/powerpoint/2010/main" val="1323596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4A97A-CF60-CB43-9DF9-919A84919A5C}" type="slidenum">
              <a:rPr lang="en-US" smtClean="0"/>
              <a:pPr/>
              <a:t>1</a:t>
            </a:fld>
            <a:endParaRPr lang="en-US" dirty="0"/>
          </a:p>
        </p:txBody>
      </p:sp>
    </p:spTree>
    <p:extLst>
      <p:ext uri="{BB962C8B-B14F-4D97-AF65-F5344CB8AC3E}">
        <p14:creationId xmlns:p14="http://schemas.microsoft.com/office/powerpoint/2010/main" val="116057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r>
              <a:rPr lang="en-US" dirty="0"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January 2015</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DC744F1-E21E-9647-894E-1EC1FB821E8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dirty="0" smtClean="0"/>
              <a:t>January 2015</a:t>
            </a:r>
            <a:endParaRPr lang="en-US" dirty="0"/>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January 2015</a:t>
            </a:r>
            <a:endParaRPr lang="en-US" dirty="0"/>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ADC744F1-E21E-9647-894E-1EC1FB821E8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January 2015</a:t>
            </a:r>
            <a:endParaRPr lang="en-US" dirty="0"/>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ADC744F1-E21E-9647-894E-1EC1FB821E8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r>
              <a:rPr lang="en-US" dirty="0" smtClean="0"/>
              <a:t>January 2015</a:t>
            </a:r>
            <a:endParaRPr lang="en-US" dirty="0"/>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DC744F1-E21E-9647-894E-1EC1FB821E8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r>
              <a:rPr lang="en-US" dirty="0" smtClean="0"/>
              <a:t>January 2015</a:t>
            </a:r>
            <a:endParaRPr lang="en-US" dirty="0"/>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January 2015</a:t>
            </a:r>
            <a:endParaRPr lang="en-US" dirty="0"/>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DC744F1-E21E-9647-894E-1EC1FB821E89}"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r>
              <a:rPr lang="en-US" dirty="0" smtClean="0"/>
              <a:t>April 2015</a:t>
            </a:r>
            <a:endParaRPr lang="en-US" dirty="0"/>
          </a:p>
        </p:txBody>
      </p:sp>
      <p:sp>
        <p:nvSpPr>
          <p:cNvPr id="6" name="Slide Number Placeholder 5"/>
          <p:cNvSpPr>
            <a:spLocks noGrp="1"/>
          </p:cNvSpPr>
          <p:nvPr>
            <p:ph type="sldNum" sz="quarter" idx="4"/>
          </p:nvPr>
        </p:nvSpPr>
        <p:spPr>
          <a:xfrm>
            <a:off x="4001846"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9360A2C4-E252-5E41-9BF8-6E404A6BE248}"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txBox="1">
            <a:spLocks/>
          </p:cNvSpPr>
          <p:nvPr userDrawn="1"/>
        </p:nvSpPr>
        <p:spPr>
          <a:xfrm>
            <a:off x="872067" y="6250164"/>
            <a:ext cx="3129779"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ftr="0"/>
  <p:txStyles>
    <p:titleStyle>
      <a:lvl1pPr algn="ctr" defTabSz="914400" rtl="0" eaLnBrk="1" latinLnBrk="0" hangingPunct="1">
        <a:spcBef>
          <a:spcPct val="0"/>
        </a:spcBef>
        <a:buNone/>
        <a:defRPr sz="2000" b="1" kern="1200">
          <a:solidFill>
            <a:srgbClr val="FFFFFF"/>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Calibri"/>
          <a:ea typeface="+mn-ea"/>
          <a:cs typeface="Calibri"/>
        </a:defRPr>
      </a:lvl1pPr>
      <a:lvl2pPr marL="576263" indent="-27432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Calibri"/>
          <a:ea typeface="+mn-ea"/>
          <a:cs typeface="Calibri"/>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52" y="3167579"/>
            <a:ext cx="2656252" cy="1770835"/>
          </a:xfrm>
          <a:prstGeom prst="rect">
            <a:avLst/>
          </a:prstGeom>
          <a:effectLst>
            <a:outerShdw blurRad="50800" dist="38100" dir="2700000" algn="tl" rotWithShape="0">
              <a:prstClr val="black">
                <a:alpha val="40000"/>
              </a:prstClr>
            </a:outerShdw>
            <a:softEdge rad="127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104" y="549723"/>
            <a:ext cx="1828800" cy="1505712"/>
          </a:xfrm>
          <a:prstGeom prst="rect">
            <a:avLst/>
          </a:prstGeom>
          <a:effectLst>
            <a:outerShdw blurRad="50800" dist="38100" dir="2700000" algn="tl" rotWithShape="0">
              <a:prstClr val="black">
                <a:alpha val="40000"/>
              </a:prstClr>
            </a:outerShdw>
            <a:softEdge rad="12700"/>
          </a:effectLst>
        </p:spPr>
      </p:pic>
      <p:sp>
        <p:nvSpPr>
          <p:cNvPr id="2" name="Title 1"/>
          <p:cNvSpPr>
            <a:spLocks noGrp="1"/>
          </p:cNvSpPr>
          <p:nvPr>
            <p:ph type="ctrTitle"/>
          </p:nvPr>
        </p:nvSpPr>
        <p:spPr>
          <a:xfrm>
            <a:off x="3443004" y="3607124"/>
            <a:ext cx="5446996" cy="1213260"/>
          </a:xfrm>
        </p:spPr>
        <p:txBody>
          <a:bodyPr>
            <a:noAutofit/>
          </a:bodyPr>
          <a:lstStyle/>
          <a:p>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
            </a:r>
            <a:b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br>
            <a:r>
              <a:rPr lang="en-US" sz="3000" b="1" dirty="0" smtClean="0">
                <a:solidFill>
                  <a:srgbClr val="800000"/>
                </a:solidFill>
                <a:effectLst>
                  <a:outerShdw blurRad="38100" dist="38100" dir="2700000" algn="tl">
                    <a:srgbClr val="000000">
                      <a:alpha val="43137"/>
                    </a:srgbClr>
                  </a:outerShdw>
                </a:effectLst>
                <a:latin typeface="Calibri" panose="020F0502020204030204" pitchFamily="34" charset="0"/>
              </a:rPr>
              <a:t>Well Women in Northern Haiti</a:t>
            </a:r>
            <a:endParaRPr lang="en-US" sz="24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pic>
        <p:nvPicPr>
          <p:cNvPr id="10" name="Picture 9" descr="Tagline with Spoon_Brown.jpg"/>
          <p:cNvPicPr>
            <a:picLocks noChangeAspect="1"/>
          </p:cNvPicPr>
          <p:nvPr/>
        </p:nvPicPr>
        <p:blipFill>
          <a:blip r:embed="rId5"/>
          <a:stretch>
            <a:fillRect/>
          </a:stretch>
        </p:blipFill>
        <p:spPr>
          <a:xfrm>
            <a:off x="4587253" y="6289022"/>
            <a:ext cx="4489579" cy="299306"/>
          </a:xfrm>
          <a:prstGeom prst="rect">
            <a:avLst/>
          </a:prstGeom>
        </p:spPr>
      </p:pic>
      <p:sp>
        <p:nvSpPr>
          <p:cNvPr id="13" name="TextBox 12"/>
          <p:cNvSpPr txBox="1"/>
          <p:nvPr/>
        </p:nvSpPr>
        <p:spPr>
          <a:xfrm>
            <a:off x="4039252" y="2258635"/>
            <a:ext cx="42545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smtClean="0">
                <a:solidFill>
                  <a:srgbClr val="0070C0"/>
                </a:solidFill>
                <a:cs typeface="Cambria"/>
              </a:rPr>
              <a:t>Featured program for April 2015</a:t>
            </a:r>
            <a:endParaRPr lang="en-US" b="1" dirty="0">
              <a:solidFill>
                <a:srgbClr val="0070C0"/>
              </a:solidFill>
              <a:cs typeface="Cambria"/>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991" y="5640229"/>
            <a:ext cx="3429000" cy="1143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852" y="549723"/>
            <a:ext cx="1373819" cy="2060729"/>
          </a:xfrm>
          <a:prstGeom prst="rect">
            <a:avLst/>
          </a:prstGeom>
          <a:effectLst>
            <a:outerShdw blurRad="50800" dist="38100" dir="2700000" algn="tl" rotWithShape="0">
              <a:prstClr val="black">
                <a:alpha val="40000"/>
              </a:prstClr>
            </a:outerShdw>
            <a:softEdge rad="12700"/>
          </a:effectLst>
        </p:spPr>
      </p:pic>
      <p:pic>
        <p:nvPicPr>
          <p:cNvPr id="20" name="Picture 1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815714" y="1613779"/>
            <a:ext cx="1984159" cy="1993345"/>
          </a:xfrm>
          <a:prstGeom prst="rect">
            <a:avLst/>
          </a:prstGeom>
          <a:effectLst>
            <a:outerShdw blurRad="50800" dist="38100" dir="2700000" algn="tl" rotWithShape="0">
              <a:prstClr val="black">
                <a:alpha val="40000"/>
              </a:prstClr>
            </a:outerShdw>
            <a:softEdge rad="12700"/>
          </a:effectLst>
        </p:spPr>
      </p:pic>
      <p:sp>
        <p:nvSpPr>
          <p:cNvPr id="3" name="TextBox 2"/>
          <p:cNvSpPr txBox="1"/>
          <p:nvPr/>
        </p:nvSpPr>
        <p:spPr>
          <a:xfrm>
            <a:off x="3633504" y="3578086"/>
            <a:ext cx="5154896" cy="707886"/>
          </a:xfrm>
          <a:prstGeom prst="rect">
            <a:avLst/>
          </a:prstGeom>
          <a:noFill/>
        </p:spPr>
        <p:txBody>
          <a:bodyPr wrap="square" rtlCol="0">
            <a:spAutoFit/>
          </a:bodyPr>
          <a:lstStyle/>
          <a:p>
            <a:pPr algn="ctr"/>
            <a:r>
              <a:rPr lang="en-US" sz="4000" b="1" dirty="0" smtClean="0">
                <a:solidFill>
                  <a:srgbClr val="800000"/>
                </a:solidFill>
                <a:effectLst>
                  <a:outerShdw blurRad="38100" dist="38100" dir="2700000" algn="tl">
                    <a:srgbClr val="000000">
                      <a:alpha val="43137"/>
                    </a:srgbClr>
                  </a:outerShdw>
                </a:effectLst>
                <a:latin typeface="Calibri" panose="020F0502020204030204" pitchFamily="34" charset="0"/>
              </a:rPr>
              <a:t>MamaBaby Haiti</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163672" y="6269504"/>
            <a:ext cx="3786690" cy="365125"/>
          </a:xfrm>
        </p:spPr>
        <p:txBody>
          <a:bodyPr/>
          <a:lstStyle/>
          <a:p>
            <a:r>
              <a:rPr lang="en-US" dirty="0" smtClean="0"/>
              <a:t>April 2015</a:t>
            </a:r>
            <a:endParaRPr lang="en-US" dirty="0"/>
          </a:p>
        </p:txBody>
      </p:sp>
      <p:sp>
        <p:nvSpPr>
          <p:cNvPr id="6" name="Content Placeholder 2"/>
          <p:cNvSpPr txBox="1">
            <a:spLocks/>
          </p:cNvSpPr>
          <p:nvPr/>
        </p:nvSpPr>
        <p:spPr>
          <a:xfrm>
            <a:off x="294633" y="916956"/>
            <a:ext cx="8655729" cy="987301"/>
          </a:xfrm>
          <a:prstGeom prst="rect">
            <a:avLst/>
          </a:prstGeom>
        </p:spPr>
        <p:txBody>
          <a:bodyPr vert="horz" lIns="91440" tIns="45720" rIns="91440" bIns="45720" rtlCol="0">
            <a:normAutofit/>
          </a:bodyPr>
          <a:lstStyle/>
          <a:p>
            <a:pPr lvl="0" defTabSz="914400">
              <a:spcBef>
                <a:spcPct val="20000"/>
              </a:spcBef>
              <a:buClr>
                <a:schemeClr val="accent1"/>
              </a:buClr>
              <a:buSzPct val="100000"/>
              <a:defRPr/>
            </a:pPr>
            <a:r>
              <a:rPr lang="en-US" sz="2000" b="1" dirty="0" smtClean="0">
                <a:solidFill>
                  <a:schemeClr val="tx2"/>
                </a:solidFill>
                <a:latin typeface="Calibri"/>
                <a:cs typeface="Calibri"/>
              </a:rPr>
              <a:t>The project is located in </a:t>
            </a:r>
            <a:r>
              <a:rPr lang="en-US" sz="2000" b="1" smtClean="0">
                <a:solidFill>
                  <a:schemeClr val="tx2"/>
                </a:solidFill>
                <a:latin typeface="Calibri"/>
                <a:cs typeface="Calibri"/>
              </a:rPr>
              <a:t>Cap </a:t>
            </a:r>
            <a:r>
              <a:rPr lang="en-US" sz="2000" b="1" smtClean="0">
                <a:solidFill>
                  <a:schemeClr val="tx2"/>
                </a:solidFill>
                <a:latin typeface="Calibri"/>
                <a:cs typeface="Calibri"/>
              </a:rPr>
              <a:t>Haitian </a:t>
            </a:r>
            <a:r>
              <a:rPr lang="en-US" sz="2000" b="1" dirty="0" smtClean="0">
                <a:solidFill>
                  <a:schemeClr val="tx2"/>
                </a:solidFill>
                <a:latin typeface="Calibri"/>
                <a:cs typeface="Calibri"/>
              </a:rPr>
              <a:t>in northern Haiti in the communities of Vaudreuil, Pipoville and Morne Rouge.</a:t>
            </a:r>
            <a:endParaRPr kumimoji="0" lang="en-US" sz="2000" b="1" i="0" u="none" strike="noStrike" kern="1200" cap="none" spc="0" normalizeH="0" baseline="0" noProof="0" dirty="0">
              <a:ln>
                <a:noFill/>
              </a:ln>
              <a:solidFill>
                <a:schemeClr val="tx2"/>
              </a:solidFill>
              <a:effectLst/>
              <a:uLnTx/>
              <a:uFillTx/>
              <a:latin typeface="Calibri"/>
              <a:ea typeface="+mn-ea"/>
              <a:cs typeface="Calibri"/>
            </a:endParaRPr>
          </a:p>
        </p:txBody>
      </p:sp>
      <p:sp>
        <p:nvSpPr>
          <p:cNvPr id="8" name="Title 1"/>
          <p:cNvSpPr>
            <a:spLocks noGrp="1"/>
          </p:cNvSpPr>
          <p:nvPr>
            <p:ph type="title"/>
          </p:nvPr>
        </p:nvSpPr>
        <p:spPr>
          <a:xfrm>
            <a:off x="241300" y="9842"/>
            <a:ext cx="8686800" cy="1028845"/>
          </a:xfrm>
        </p:spPr>
        <p:txBody>
          <a:bodyPr>
            <a:normAutofit/>
          </a:bodyPr>
          <a:lstStyle/>
          <a:p>
            <a:pPr algn="l"/>
            <a:r>
              <a:rPr lang="en-US" sz="3600" dirty="0" smtClean="0">
                <a:solidFill>
                  <a:srgbClr val="6F0000"/>
                </a:solidFill>
                <a:effectLst>
                  <a:outerShdw blurRad="38100" dist="38100" dir="2700000" algn="tl">
                    <a:srgbClr val="000000">
                      <a:alpha val="43137"/>
                    </a:srgbClr>
                  </a:outerShdw>
                </a:effectLst>
                <a:latin typeface="Calibri" panose="020F0502020204030204" pitchFamily="34" charset="0"/>
              </a:rPr>
              <a:t>Where in the world</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10" name="Slide Number Placeholder 9"/>
          <p:cNvSpPr>
            <a:spLocks noGrp="1"/>
          </p:cNvSpPr>
          <p:nvPr>
            <p:ph type="sldNum" sz="quarter" idx="12"/>
          </p:nvPr>
        </p:nvSpPr>
        <p:spPr/>
        <p:txBody>
          <a:bodyPr/>
          <a:lstStyle/>
          <a:p>
            <a:fld id="{ADC744F1-E21E-9647-894E-1EC1FB821E89}" type="slidenum">
              <a:rPr lang="en-US" smtClean="0"/>
              <a:pPr/>
              <a:t>2</a:t>
            </a:fld>
            <a:endParaRPr lang="en-US" dirty="0"/>
          </a:p>
        </p:txBody>
      </p:sp>
      <p:pic>
        <p:nvPicPr>
          <p:cNvPr id="2" name="Picture 1" descr="Map of Hait.tiff"/>
          <p:cNvPicPr>
            <a:picLocks noChangeAspect="1"/>
          </p:cNvPicPr>
          <p:nvPr/>
        </p:nvPicPr>
        <p:blipFill rotWithShape="1">
          <a:blip r:embed="rId2">
            <a:extLst>
              <a:ext uri="{28A0092B-C50C-407E-A947-70E740481C1C}">
                <a14:useLocalDpi xmlns:a14="http://schemas.microsoft.com/office/drawing/2010/main" val="0"/>
              </a:ext>
            </a:extLst>
          </a:blip>
          <a:srcRect t="-3725" b="5540"/>
          <a:stretch/>
        </p:blipFill>
        <p:spPr>
          <a:xfrm>
            <a:off x="952197" y="1572768"/>
            <a:ext cx="7340600" cy="477316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ew moms and babie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17" t="12624" r="1748" b="443"/>
          <a:stretch/>
        </p:blipFill>
        <p:spPr>
          <a:xfrm>
            <a:off x="913118" y="1400651"/>
            <a:ext cx="7360802" cy="3839472"/>
          </a:xfrm>
        </p:spPr>
      </p:pic>
      <p:sp>
        <p:nvSpPr>
          <p:cNvPr id="2" name="Title 1"/>
          <p:cNvSpPr>
            <a:spLocks noGrp="1"/>
          </p:cNvSpPr>
          <p:nvPr>
            <p:ph type="title"/>
          </p:nvPr>
        </p:nvSpPr>
        <p:spPr>
          <a:xfrm>
            <a:off x="254000" y="9842"/>
            <a:ext cx="8682378" cy="1011090"/>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Introducing MamaBaby Haiti</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4" name="Content Placeholder 2"/>
          <p:cNvSpPr txBox="1">
            <a:spLocks/>
          </p:cNvSpPr>
          <p:nvPr/>
        </p:nvSpPr>
        <p:spPr>
          <a:xfrm>
            <a:off x="-949047" y="6858000"/>
            <a:ext cx="4111347" cy="1507513"/>
          </a:xfrm>
          <a:prstGeom prst="rect">
            <a:avLst/>
          </a:prstGeom>
        </p:spPr>
        <p:txBody>
          <a:bodyPr vert="horz" lIns="91440" tIns="45720" rIns="91440" bIns="45720" rtlCol="0">
            <a:normAutofit/>
          </a:bodyPr>
          <a:lstStyle/>
          <a:p>
            <a:pPr marL="166688" indent="-166688">
              <a:spcBef>
                <a:spcPts val="600"/>
              </a:spcBef>
              <a:spcAft>
                <a:spcPts val="600"/>
              </a:spcAft>
              <a:buFont typeface="Arial"/>
              <a:buChar char="•"/>
            </a:pPr>
            <a:endParaRPr lang="en-US" dirty="0" smtClean="0"/>
          </a:p>
        </p:txBody>
      </p:sp>
      <p:sp>
        <p:nvSpPr>
          <p:cNvPr id="8" name="Slide Number Placeholder 7"/>
          <p:cNvSpPr>
            <a:spLocks noGrp="1"/>
          </p:cNvSpPr>
          <p:nvPr>
            <p:ph type="sldNum" sz="quarter" idx="12"/>
          </p:nvPr>
        </p:nvSpPr>
        <p:spPr/>
        <p:txBody>
          <a:bodyPr/>
          <a:lstStyle/>
          <a:p>
            <a:fld id="{ADC744F1-E21E-9647-894E-1EC1FB821E89}" type="slidenum">
              <a:rPr lang="en-US" smtClean="0"/>
              <a:pPr/>
              <a:t>3</a:t>
            </a:fld>
            <a:endParaRPr lang="en-US" dirty="0"/>
          </a:p>
        </p:txBody>
      </p:sp>
      <p:sp>
        <p:nvSpPr>
          <p:cNvPr id="10" name="Date Placeholder 9"/>
          <p:cNvSpPr>
            <a:spLocks noGrp="1"/>
          </p:cNvSpPr>
          <p:nvPr>
            <p:ph type="dt" sz="half" idx="10"/>
          </p:nvPr>
        </p:nvSpPr>
        <p:spPr/>
        <p:txBody>
          <a:bodyPr/>
          <a:lstStyle/>
          <a:p>
            <a:r>
              <a:rPr lang="en-US" dirty="0" smtClean="0"/>
              <a:t>April 2015</a:t>
            </a:r>
            <a:endParaRPr lang="en-US" dirty="0"/>
          </a:p>
        </p:txBody>
      </p:sp>
      <p:sp>
        <p:nvSpPr>
          <p:cNvPr id="5" name="TextBox 4"/>
          <p:cNvSpPr txBox="1"/>
          <p:nvPr/>
        </p:nvSpPr>
        <p:spPr>
          <a:xfrm>
            <a:off x="247065" y="5392523"/>
            <a:ext cx="8692909" cy="923330"/>
          </a:xfrm>
          <a:prstGeom prst="rect">
            <a:avLst/>
          </a:prstGeom>
          <a:noFill/>
        </p:spPr>
        <p:txBody>
          <a:bodyPr wrap="square" rtlCol="0">
            <a:spAutoFit/>
          </a:bodyPr>
          <a:lstStyle/>
          <a:p>
            <a:pPr>
              <a:spcBef>
                <a:spcPts val="600"/>
              </a:spcBef>
              <a:spcAft>
                <a:spcPts val="600"/>
              </a:spcAft>
            </a:pPr>
            <a:r>
              <a:rPr lang="en-US" dirty="0" smtClean="0"/>
              <a:t>The Well Women in Northern Haiti (WWINH) program will provide cervical cancer and sexually transmitted infection education, screening and treatment as well as family planning services to women in northern Haiti.</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18" y="802172"/>
            <a:ext cx="8692909" cy="1102828"/>
          </a:xfrm>
        </p:spPr>
        <p:txBody>
          <a:bodyPr>
            <a:noAutofit/>
          </a:bodyPr>
          <a:lstStyle/>
          <a:p>
            <a:pPr marL="114300" indent="-114300"/>
            <a:r>
              <a:rPr lang="en-US" sz="2000" b="1" dirty="0" smtClean="0">
                <a:solidFill>
                  <a:srgbClr val="000090"/>
                </a:solidFill>
              </a:rPr>
              <a:t>The DFW grant of $44,996 over 1 year will be used to pay for staff support, training, patient screening and education, and medical and training supplies</a:t>
            </a:r>
            <a:endParaRPr lang="en-US" sz="2000" b="1" dirty="0" smtClean="0">
              <a:solidFill>
                <a:srgbClr val="000090"/>
              </a:solidFill>
              <a:latin typeface="Calibri"/>
              <a:cs typeface="Calibri"/>
            </a:endParaRPr>
          </a:p>
          <a:p>
            <a:pPr marL="0" indent="0">
              <a:buNone/>
            </a:pPr>
            <a:endParaRPr lang="en-US" sz="1800" b="1" i="1" dirty="0" smtClean="0">
              <a:solidFill>
                <a:schemeClr val="tx1"/>
              </a:solidFill>
              <a:latin typeface="Calibri" panose="020F0502020204030204" pitchFamily="34" charset="0"/>
            </a:endParaRPr>
          </a:p>
        </p:txBody>
      </p:sp>
      <p:sp>
        <p:nvSpPr>
          <p:cNvPr id="4" name="Date Placeholder 3"/>
          <p:cNvSpPr>
            <a:spLocks noGrp="1"/>
          </p:cNvSpPr>
          <p:nvPr>
            <p:ph type="dt" sz="half" idx="10"/>
          </p:nvPr>
        </p:nvSpPr>
        <p:spPr>
          <a:xfrm>
            <a:off x="7661429" y="6250164"/>
            <a:ext cx="1288933" cy="365125"/>
          </a:xfrm>
        </p:spPr>
        <p:txBody>
          <a:bodyPr/>
          <a:lstStyle/>
          <a:p>
            <a:r>
              <a:rPr lang="en-US" dirty="0" smtClean="0"/>
              <a:t>April 2015</a:t>
            </a:r>
            <a:endParaRPr lang="en-US" dirty="0"/>
          </a:p>
        </p:txBody>
      </p:sp>
      <p:sp>
        <p:nvSpPr>
          <p:cNvPr id="2" name="Title 1"/>
          <p:cNvSpPr>
            <a:spLocks noGrp="1"/>
          </p:cNvSpPr>
          <p:nvPr>
            <p:ph type="title"/>
          </p:nvPr>
        </p:nvSpPr>
        <p:spPr>
          <a:xfrm>
            <a:off x="241300" y="0"/>
            <a:ext cx="8682378" cy="1011090"/>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What are we supporting?</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14" name="Content Placeholder 2"/>
          <p:cNvSpPr txBox="1">
            <a:spLocks/>
          </p:cNvSpPr>
          <p:nvPr/>
        </p:nvSpPr>
        <p:spPr>
          <a:xfrm>
            <a:off x="-949047" y="6858000"/>
            <a:ext cx="4111347" cy="1507513"/>
          </a:xfrm>
          <a:prstGeom prst="rect">
            <a:avLst/>
          </a:prstGeom>
        </p:spPr>
        <p:txBody>
          <a:bodyPr vert="horz" lIns="91440" tIns="45720" rIns="91440" bIns="45720" rtlCol="0">
            <a:normAutofit/>
          </a:bodyPr>
          <a:lstStyle/>
          <a:p>
            <a:pPr marL="166688" indent="-166688">
              <a:spcBef>
                <a:spcPts val="600"/>
              </a:spcBef>
              <a:spcAft>
                <a:spcPts val="600"/>
              </a:spcAft>
              <a:buFont typeface="Arial"/>
              <a:buChar char="•"/>
            </a:pPr>
            <a:endParaRPr lang="en-US" dirty="0" smtClean="0"/>
          </a:p>
        </p:txBody>
      </p:sp>
      <p:sp>
        <p:nvSpPr>
          <p:cNvPr id="10" name="Slide Number Placeholder 9"/>
          <p:cNvSpPr>
            <a:spLocks noGrp="1"/>
          </p:cNvSpPr>
          <p:nvPr>
            <p:ph type="sldNum" sz="quarter" idx="12"/>
          </p:nvPr>
        </p:nvSpPr>
        <p:spPr/>
        <p:txBody>
          <a:bodyPr/>
          <a:lstStyle/>
          <a:p>
            <a:fld id="{ADC744F1-E21E-9647-894E-1EC1FB821E89}" type="slidenum">
              <a:rPr lang="en-US" smtClean="0"/>
              <a:pPr/>
              <a:t>4</a:t>
            </a:fld>
            <a:endParaRPr lang="en-US" dirty="0"/>
          </a:p>
        </p:txBody>
      </p:sp>
      <p:sp>
        <p:nvSpPr>
          <p:cNvPr id="24" name="TextBox 23"/>
          <p:cNvSpPr txBox="1"/>
          <p:nvPr/>
        </p:nvSpPr>
        <p:spPr>
          <a:xfrm>
            <a:off x="6654800" y="2336800"/>
            <a:ext cx="184666" cy="369332"/>
          </a:xfrm>
          <a:prstGeom prst="rect">
            <a:avLst/>
          </a:prstGeom>
          <a:noFill/>
        </p:spPr>
        <p:txBody>
          <a:bodyPr wrap="none" rtlCol="0">
            <a:spAutoFit/>
          </a:bodyPr>
          <a:lstStyle/>
          <a:p>
            <a:endParaRPr lang="en-US" dirty="0"/>
          </a:p>
        </p:txBody>
      </p:sp>
      <p:sp>
        <p:nvSpPr>
          <p:cNvPr id="28" name="Rectangle 27"/>
          <p:cNvSpPr/>
          <p:nvPr/>
        </p:nvSpPr>
        <p:spPr>
          <a:xfrm>
            <a:off x="294318" y="1625889"/>
            <a:ext cx="2118682" cy="738664"/>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tx1"/>
                </a:solidFill>
              </a:rPr>
              <a:t>Staff</a:t>
            </a:r>
            <a:endParaRPr lang="en-US" sz="1500" b="1" dirty="0">
              <a:solidFill>
                <a:schemeClr val="tx1"/>
              </a:solidFill>
            </a:endParaRPr>
          </a:p>
        </p:txBody>
      </p:sp>
      <p:sp>
        <p:nvSpPr>
          <p:cNvPr id="29" name="Rectangle 28"/>
          <p:cNvSpPr/>
          <p:nvPr/>
        </p:nvSpPr>
        <p:spPr>
          <a:xfrm>
            <a:off x="292100" y="2441845"/>
            <a:ext cx="2120900" cy="1076055"/>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000000"/>
                </a:solidFill>
              </a:rPr>
              <a:t>Train Health care workers</a:t>
            </a:r>
            <a:endParaRPr lang="en-US" sz="1500" b="1" dirty="0">
              <a:solidFill>
                <a:srgbClr val="000000"/>
              </a:solidFill>
            </a:endParaRPr>
          </a:p>
        </p:txBody>
      </p:sp>
      <p:sp>
        <p:nvSpPr>
          <p:cNvPr id="30" name="Rectangle 29"/>
          <p:cNvSpPr/>
          <p:nvPr/>
        </p:nvSpPr>
        <p:spPr>
          <a:xfrm>
            <a:off x="292100" y="3600990"/>
            <a:ext cx="2120900" cy="830997"/>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Patient care and education</a:t>
            </a:r>
            <a:endParaRPr lang="en-US" sz="1600" b="1" dirty="0">
              <a:solidFill>
                <a:srgbClr val="000000"/>
              </a:solidFill>
            </a:endParaRPr>
          </a:p>
        </p:txBody>
      </p:sp>
      <p:sp>
        <p:nvSpPr>
          <p:cNvPr id="31" name="Rectangle 30"/>
          <p:cNvSpPr/>
          <p:nvPr/>
        </p:nvSpPr>
        <p:spPr>
          <a:xfrm>
            <a:off x="292099" y="4506136"/>
            <a:ext cx="2120901" cy="911505"/>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Medical and educational supplies</a:t>
            </a:r>
            <a:endParaRPr lang="en-US" sz="1600" b="1" dirty="0">
              <a:solidFill>
                <a:srgbClr val="000000"/>
              </a:solidFill>
            </a:endParaRPr>
          </a:p>
        </p:txBody>
      </p:sp>
      <p:sp>
        <p:nvSpPr>
          <p:cNvPr id="32" name="TextBox 31"/>
          <p:cNvSpPr txBox="1"/>
          <p:nvPr/>
        </p:nvSpPr>
        <p:spPr>
          <a:xfrm>
            <a:off x="2565399" y="1625888"/>
            <a:ext cx="6320228" cy="738664"/>
          </a:xfrm>
          <a:prstGeom prst="rect">
            <a:avLst/>
          </a:prstGeom>
          <a:noFill/>
        </p:spPr>
        <p:txBody>
          <a:bodyPr wrap="square" rtlCol="0">
            <a:spAutoFit/>
          </a:bodyPr>
          <a:lstStyle/>
          <a:p>
            <a:pPr marL="285750" indent="-285750">
              <a:buFont typeface="Arial"/>
              <a:buChar char="•"/>
            </a:pPr>
            <a:r>
              <a:rPr lang="en-US" sz="1400" dirty="0" smtClean="0"/>
              <a:t>Support new Health Educator to promote WWINH programs and services</a:t>
            </a:r>
          </a:p>
          <a:p>
            <a:pPr marL="285750" indent="-285750">
              <a:buFont typeface="Arial"/>
              <a:buChar char="•"/>
            </a:pPr>
            <a:r>
              <a:rPr lang="en-US" sz="1400" dirty="0" smtClean="0"/>
              <a:t>Support Program director/ midwife </a:t>
            </a:r>
          </a:p>
          <a:p>
            <a:pPr marL="285750" indent="-285750">
              <a:buFont typeface="Arial"/>
              <a:buChar char="•"/>
            </a:pPr>
            <a:r>
              <a:rPr lang="en-US" sz="1400" dirty="0" smtClean="0"/>
              <a:t>Support part-time midwife</a:t>
            </a:r>
            <a:endParaRPr lang="en-US" sz="1400" dirty="0"/>
          </a:p>
        </p:txBody>
      </p:sp>
      <p:sp>
        <p:nvSpPr>
          <p:cNvPr id="33" name="TextBox 32"/>
          <p:cNvSpPr txBox="1"/>
          <p:nvPr/>
        </p:nvSpPr>
        <p:spPr>
          <a:xfrm>
            <a:off x="2565398" y="2449948"/>
            <a:ext cx="6320227" cy="904863"/>
          </a:xfrm>
          <a:prstGeom prst="rect">
            <a:avLst/>
          </a:prstGeom>
          <a:noFill/>
        </p:spPr>
        <p:txBody>
          <a:bodyPr wrap="square" rtlCol="0">
            <a:spAutoFit/>
          </a:bodyPr>
          <a:lstStyle/>
          <a:p>
            <a:pPr marL="285750" indent="-285750">
              <a:buFont typeface="Arial"/>
              <a:buChar char="•"/>
            </a:pPr>
            <a:r>
              <a:rPr lang="en-US" sz="1320" dirty="0" smtClean="0"/>
              <a:t>Learn about sexually transmitted infections, cervical cancer and family planning</a:t>
            </a:r>
          </a:p>
          <a:p>
            <a:pPr marL="285750" indent="-285750">
              <a:buFont typeface="Arial"/>
              <a:buChar char="•"/>
            </a:pPr>
            <a:r>
              <a:rPr lang="en-US" sz="1320" dirty="0" smtClean="0"/>
              <a:t>Clinical screening of patients for </a:t>
            </a:r>
            <a:r>
              <a:rPr lang="en-US" sz="1320" dirty="0"/>
              <a:t>sexually transmitted infections </a:t>
            </a:r>
            <a:r>
              <a:rPr lang="en-US" sz="1320" dirty="0" smtClean="0"/>
              <a:t>and cervical cancer</a:t>
            </a:r>
          </a:p>
          <a:p>
            <a:pPr marL="285750" indent="-285750">
              <a:buFont typeface="Arial"/>
              <a:buChar char="•"/>
            </a:pPr>
            <a:r>
              <a:rPr lang="en-US" sz="1320" dirty="0"/>
              <a:t>Learn to perform VIA and cryotherapy for cervical cancer screening and </a:t>
            </a:r>
            <a:r>
              <a:rPr lang="en-US" sz="1320" dirty="0" smtClean="0"/>
              <a:t>treatment</a:t>
            </a:r>
          </a:p>
          <a:p>
            <a:pPr marL="285750" indent="-285750">
              <a:buFont typeface="Arial"/>
              <a:buChar char="•"/>
            </a:pPr>
            <a:r>
              <a:rPr lang="en-US" sz="1320" dirty="0" smtClean="0"/>
              <a:t>Insertion of birth control (Jadelle and Implanon) devices</a:t>
            </a:r>
            <a:endParaRPr lang="en-US" sz="1320" dirty="0"/>
          </a:p>
        </p:txBody>
      </p:sp>
      <p:cxnSp>
        <p:nvCxnSpPr>
          <p:cNvPr id="38" name="Straight Connector 37"/>
          <p:cNvCxnSpPr/>
          <p:nvPr/>
        </p:nvCxnSpPr>
        <p:spPr>
          <a:xfrm>
            <a:off x="2413000" y="2379933"/>
            <a:ext cx="64992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413000" y="3537954"/>
            <a:ext cx="648532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413000" y="4448445"/>
            <a:ext cx="655006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565400" y="4463534"/>
            <a:ext cx="6320226" cy="954107"/>
          </a:xfrm>
          <a:prstGeom prst="rect">
            <a:avLst/>
          </a:prstGeom>
          <a:noFill/>
        </p:spPr>
        <p:txBody>
          <a:bodyPr wrap="square" rtlCol="0">
            <a:spAutoFit/>
          </a:bodyPr>
          <a:lstStyle/>
          <a:p>
            <a:pPr marL="285750" indent="-285750">
              <a:buFont typeface="Arial"/>
              <a:buChar char="•"/>
            </a:pPr>
            <a:r>
              <a:rPr lang="en-US" sz="1400" dirty="0" smtClean="0"/>
              <a:t>Basic medical and testing supplies (gloves, alcohol swabs, urine cups, exam table paper, vinegar, pH paper, potassium hydroxide, slides) BP cuffs, stethoscopes, thermometers, speculums</a:t>
            </a:r>
          </a:p>
          <a:p>
            <a:pPr marL="285750" indent="-285750">
              <a:buFont typeface="Arial"/>
              <a:buChar char="•"/>
            </a:pPr>
            <a:r>
              <a:rPr lang="en-US" sz="1400" dirty="0" smtClean="0"/>
              <a:t>Non-electric sterilizer</a:t>
            </a:r>
          </a:p>
        </p:txBody>
      </p:sp>
      <p:sp>
        <p:nvSpPr>
          <p:cNvPr id="11" name="Rectangle 10"/>
          <p:cNvSpPr/>
          <p:nvPr/>
        </p:nvSpPr>
        <p:spPr>
          <a:xfrm>
            <a:off x="2565398" y="3559596"/>
            <a:ext cx="6346863" cy="1107996"/>
          </a:xfrm>
          <a:prstGeom prst="rect">
            <a:avLst/>
          </a:prstGeom>
        </p:spPr>
        <p:txBody>
          <a:bodyPr wrap="square">
            <a:spAutoFit/>
          </a:bodyPr>
          <a:lstStyle/>
          <a:p>
            <a:pPr marL="285750" indent="-285750">
              <a:buFont typeface="Arial"/>
              <a:buChar char="•"/>
            </a:pPr>
            <a:r>
              <a:rPr lang="en-US" sz="1320" dirty="0" smtClean="0"/>
              <a:t>Screen patients weekly</a:t>
            </a:r>
          </a:p>
          <a:p>
            <a:pPr marL="285750" indent="-285750">
              <a:buFont typeface="Arial"/>
              <a:buChar char="•"/>
            </a:pPr>
            <a:r>
              <a:rPr lang="en-US" sz="1320" dirty="0" smtClean="0"/>
              <a:t>Conduct educational programs on </a:t>
            </a:r>
            <a:r>
              <a:rPr lang="en-US" sz="1320" dirty="0"/>
              <a:t>sexually transmitted infections, </a:t>
            </a:r>
            <a:r>
              <a:rPr lang="en-US" sz="1320" dirty="0" smtClean="0"/>
              <a:t>cervical cancer and family planning</a:t>
            </a:r>
          </a:p>
          <a:p>
            <a:pPr marL="285750" indent="-285750">
              <a:buFont typeface="Arial"/>
              <a:buChar char="•"/>
            </a:pPr>
            <a:r>
              <a:rPr lang="en-US" sz="1320" dirty="0" smtClean="0"/>
              <a:t>Distribute birth control weekly</a:t>
            </a:r>
          </a:p>
          <a:p>
            <a:pPr marL="285750" indent="-285750">
              <a:buFont typeface="Arial"/>
              <a:buChar char="•"/>
            </a:pPr>
            <a:endParaRPr lang="en-US" sz="1320" dirty="0"/>
          </a:p>
        </p:txBody>
      </p:sp>
      <p:sp>
        <p:nvSpPr>
          <p:cNvPr id="20" name="Rectangle 19"/>
          <p:cNvSpPr/>
          <p:nvPr/>
        </p:nvSpPr>
        <p:spPr>
          <a:xfrm>
            <a:off x="292099" y="5531390"/>
            <a:ext cx="2120900" cy="830997"/>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Medications</a:t>
            </a:r>
            <a:endParaRPr lang="en-US" sz="1600" b="1" dirty="0">
              <a:solidFill>
                <a:srgbClr val="000000"/>
              </a:solidFill>
            </a:endParaRPr>
          </a:p>
        </p:txBody>
      </p:sp>
      <p:cxnSp>
        <p:nvCxnSpPr>
          <p:cNvPr id="21" name="Straight Connector 20"/>
          <p:cNvCxnSpPr/>
          <p:nvPr/>
        </p:nvCxnSpPr>
        <p:spPr>
          <a:xfrm>
            <a:off x="2438400" y="5417554"/>
            <a:ext cx="648532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2514599" y="5620267"/>
            <a:ext cx="6346863" cy="523220"/>
          </a:xfrm>
          <a:prstGeom prst="rect">
            <a:avLst/>
          </a:prstGeom>
        </p:spPr>
        <p:txBody>
          <a:bodyPr wrap="square">
            <a:spAutoFit/>
          </a:bodyPr>
          <a:lstStyle/>
          <a:p>
            <a:pPr marL="285750" indent="-285750">
              <a:buFont typeface="Arial"/>
              <a:buChar char="•"/>
            </a:pPr>
            <a:r>
              <a:rPr lang="en-US" sz="1400" dirty="0" smtClean="0"/>
              <a:t>Antibiotics </a:t>
            </a:r>
          </a:p>
          <a:p>
            <a:pPr marL="285750" indent="-285750">
              <a:buFont typeface="Arial"/>
              <a:buChar char="•"/>
            </a:pPr>
            <a:r>
              <a:rPr lang="en-US" sz="1400" dirty="0" smtClean="0"/>
              <a:t>Injectable and implanted hormonal contraceptives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242" y="841948"/>
            <a:ext cx="8821470" cy="1151951"/>
          </a:xfrm>
        </p:spPr>
        <p:txBody>
          <a:bodyPr>
            <a:normAutofit fontScale="92500" lnSpcReduction="10000"/>
          </a:bodyPr>
          <a:lstStyle/>
          <a:p>
            <a:pPr marL="0" indent="0">
              <a:spcAft>
                <a:spcPts val="600"/>
              </a:spcAft>
              <a:buNone/>
            </a:pPr>
            <a:r>
              <a:rPr lang="en-US" sz="2400" dirty="0">
                <a:solidFill>
                  <a:srgbClr val="000090"/>
                </a:solidFill>
                <a:latin typeface="Calibri" panose="020F0502020204030204" pitchFamily="34" charset="0"/>
              </a:rPr>
              <a:t>L</a:t>
            </a:r>
            <a:r>
              <a:rPr lang="en-US" sz="2400" dirty="0" smtClean="0">
                <a:solidFill>
                  <a:srgbClr val="000090"/>
                </a:solidFill>
                <a:latin typeface="Calibri" panose="020F0502020204030204" pitchFamily="34" charset="0"/>
              </a:rPr>
              <a:t>ack of knowledge and services about reproductive health and wellness among Haitian women results in one of highest reported rates of cervical cancer in the world.</a:t>
            </a:r>
          </a:p>
          <a:p>
            <a:pPr marL="0" lvl="0" indent="0">
              <a:spcAft>
                <a:spcPts val="600"/>
              </a:spcAft>
              <a:buClr>
                <a:srgbClr val="0070C0"/>
              </a:buClr>
              <a:buNone/>
              <a:defRPr/>
            </a:pPr>
            <a:endParaRPr lang="en-US" sz="1800" dirty="0" smtClean="0">
              <a:solidFill>
                <a:srgbClr val="000000"/>
              </a:solidFill>
              <a:latin typeface="Calibri" panose="020F0502020204030204" pitchFamily="34" charset="0"/>
            </a:endParaRPr>
          </a:p>
          <a:p>
            <a:pPr marL="230188" indent="-230188">
              <a:buFont typeface="Arial"/>
              <a:buChar char="•"/>
            </a:pPr>
            <a:endParaRPr lang="en-US" sz="2000" dirty="0" smtClean="0">
              <a:solidFill>
                <a:srgbClr val="000000"/>
              </a:solidFill>
            </a:endParaRPr>
          </a:p>
          <a:p>
            <a:pPr marL="230188" indent="-230188">
              <a:buFont typeface="Arial"/>
              <a:buChar char="•"/>
            </a:pPr>
            <a:endParaRPr lang="en-US" sz="2000" dirty="0" smtClean="0">
              <a:solidFill>
                <a:srgbClr val="000000"/>
              </a:solidFill>
            </a:endParaRPr>
          </a:p>
          <a:p>
            <a:pPr marL="0" indent="0"/>
            <a:endParaRPr lang="en-US" sz="2400" dirty="0"/>
          </a:p>
        </p:txBody>
      </p:sp>
      <p:sp>
        <p:nvSpPr>
          <p:cNvPr id="4" name="Date Placeholder 3"/>
          <p:cNvSpPr>
            <a:spLocks noGrp="1"/>
          </p:cNvSpPr>
          <p:nvPr>
            <p:ph type="dt" sz="half" idx="10"/>
          </p:nvPr>
        </p:nvSpPr>
        <p:spPr/>
        <p:txBody>
          <a:bodyPr/>
          <a:lstStyle/>
          <a:p>
            <a:r>
              <a:rPr lang="en-US" dirty="0" smtClean="0"/>
              <a:t>April 2015</a:t>
            </a:r>
            <a:endParaRPr lang="en-US" dirty="0"/>
          </a:p>
        </p:txBody>
      </p:sp>
      <p:sp>
        <p:nvSpPr>
          <p:cNvPr id="2" name="Title 1"/>
          <p:cNvSpPr>
            <a:spLocks noGrp="1"/>
          </p:cNvSpPr>
          <p:nvPr>
            <p:ph type="title"/>
          </p:nvPr>
        </p:nvSpPr>
        <p:spPr>
          <a:xfrm>
            <a:off x="228600" y="9842"/>
            <a:ext cx="8686800" cy="1028845"/>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latin typeface="Calibri" panose="020F0502020204030204" pitchFamily="34" charset="0"/>
              </a:rPr>
              <a:t>Life Challenges of Haitian Women</a:t>
            </a:r>
            <a:endParaRPr lang="en-US" sz="3600" b="1" dirty="0">
              <a:solidFill>
                <a:srgbClr val="6F0000"/>
              </a:solidFill>
              <a:effectLst>
                <a:outerShdw blurRad="38100" dist="38100" dir="2700000" algn="tl">
                  <a:srgbClr val="000000">
                    <a:alpha val="43137"/>
                  </a:srgbClr>
                </a:outerShdw>
              </a:effectLst>
              <a:latin typeface="Calibri" panose="020F0502020204030204" pitchFamily="34" charset="0"/>
            </a:endParaRPr>
          </a:p>
        </p:txBody>
      </p:sp>
      <p:sp>
        <p:nvSpPr>
          <p:cNvPr id="10" name="Slide Number Placeholder 4"/>
          <p:cNvSpPr txBox="1">
            <a:spLocks/>
          </p:cNvSpPr>
          <p:nvPr/>
        </p:nvSpPr>
        <p:spPr>
          <a:xfrm>
            <a:off x="3991088" y="6250163"/>
            <a:ext cx="1161826"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C744F1-E21E-9647-894E-1EC1FB821E89}" type="slidenum">
              <a:rPr lang="en-US" smtClean="0"/>
              <a:pPr/>
              <a:t>5</a:t>
            </a:fld>
            <a:endParaRPr lang="en-US" dirty="0"/>
          </a:p>
        </p:txBody>
      </p:sp>
      <p:sp>
        <p:nvSpPr>
          <p:cNvPr id="11" name="Slide Number Placeholder 10"/>
          <p:cNvSpPr>
            <a:spLocks noGrp="1"/>
          </p:cNvSpPr>
          <p:nvPr>
            <p:ph type="sldNum" sz="quarter" idx="12"/>
          </p:nvPr>
        </p:nvSpPr>
        <p:spPr/>
        <p:txBody>
          <a:bodyPr/>
          <a:lstStyle/>
          <a:p>
            <a:fld id="{ADC744F1-E21E-9647-894E-1EC1FB821E89}" type="slidenum">
              <a:rPr lang="en-US" smtClean="0"/>
              <a:pPr/>
              <a:t>5</a:t>
            </a:fld>
            <a:endParaRPr lang="en-US" dirty="0"/>
          </a:p>
        </p:txBody>
      </p:sp>
      <p:sp>
        <p:nvSpPr>
          <p:cNvPr id="18" name="TextBox 17"/>
          <p:cNvSpPr txBox="1"/>
          <p:nvPr/>
        </p:nvSpPr>
        <p:spPr>
          <a:xfrm>
            <a:off x="297448" y="5720834"/>
            <a:ext cx="8414753" cy="646331"/>
          </a:xfrm>
          <a:prstGeom prst="rect">
            <a:avLst/>
          </a:prstGeom>
          <a:noFill/>
        </p:spPr>
        <p:txBody>
          <a:bodyPr wrap="square" rtlCol="0">
            <a:spAutoFit/>
          </a:bodyPr>
          <a:lstStyle/>
          <a:p>
            <a:r>
              <a:rPr lang="en-US" b="1" dirty="0" smtClean="0">
                <a:solidFill>
                  <a:schemeClr val="accent2"/>
                </a:solidFill>
              </a:rPr>
              <a:t>Haitian women suffer the consequences of poorly financed and staffed government clinics.</a:t>
            </a:r>
            <a:endParaRPr lang="en-US" b="1" dirty="0">
              <a:solidFill>
                <a:schemeClr val="accent2"/>
              </a:solidFill>
            </a:endParaRPr>
          </a:p>
        </p:txBody>
      </p:sp>
      <p:sp>
        <p:nvSpPr>
          <p:cNvPr id="24" name="TextBox 23"/>
          <p:cNvSpPr txBox="1"/>
          <p:nvPr/>
        </p:nvSpPr>
        <p:spPr>
          <a:xfrm>
            <a:off x="336129" y="1836960"/>
            <a:ext cx="4908326" cy="3754874"/>
          </a:xfrm>
          <a:prstGeom prst="rect">
            <a:avLst/>
          </a:prstGeom>
          <a:noFill/>
        </p:spPr>
        <p:txBody>
          <a:bodyPr wrap="square" rtlCol="0">
            <a:spAutoFit/>
          </a:bodyPr>
          <a:lstStyle/>
          <a:p>
            <a:pPr marL="285750" indent="-285750">
              <a:spcAft>
                <a:spcPts val="1200"/>
              </a:spcAft>
              <a:buClr>
                <a:srgbClr val="800000"/>
              </a:buClr>
              <a:buFont typeface="Arial"/>
              <a:buChar char="•"/>
            </a:pPr>
            <a:r>
              <a:rPr lang="en-US" dirty="0"/>
              <a:t>Rate of cervical cancer </a:t>
            </a:r>
            <a:r>
              <a:rPr lang="en-US" dirty="0" smtClean="0"/>
              <a:t>50 percent </a:t>
            </a:r>
            <a:r>
              <a:rPr lang="en-US" dirty="0"/>
              <a:t>higher than in the US</a:t>
            </a:r>
          </a:p>
          <a:p>
            <a:pPr marL="285750" indent="-285750">
              <a:spcAft>
                <a:spcPts val="1200"/>
              </a:spcAft>
              <a:buClr>
                <a:srgbClr val="800000"/>
              </a:buClr>
              <a:buFont typeface="Arial"/>
              <a:buChar char="•"/>
            </a:pPr>
            <a:r>
              <a:rPr lang="en-US" dirty="0" smtClean="0"/>
              <a:t>High incidence of sexually transmitted infections among tested women</a:t>
            </a:r>
          </a:p>
          <a:p>
            <a:pPr marL="285750" indent="-285750">
              <a:spcAft>
                <a:spcPts val="1200"/>
              </a:spcAft>
              <a:buClr>
                <a:srgbClr val="800000"/>
              </a:buClr>
              <a:buFont typeface="Arial"/>
              <a:buChar char="•"/>
            </a:pPr>
            <a:r>
              <a:rPr lang="en-US" dirty="0" smtClean="0"/>
              <a:t>Women misinformed about </a:t>
            </a:r>
            <a:r>
              <a:rPr lang="en-US" dirty="0"/>
              <a:t>sexually transmitted infections </a:t>
            </a:r>
            <a:r>
              <a:rPr lang="en-US" dirty="0" smtClean="0"/>
              <a:t>leading to no treatment and complications</a:t>
            </a:r>
          </a:p>
          <a:p>
            <a:pPr marL="285750" indent="-285750">
              <a:spcAft>
                <a:spcPts val="1200"/>
              </a:spcAft>
              <a:buClr>
                <a:srgbClr val="800000"/>
              </a:buClr>
              <a:buFont typeface="Arial"/>
              <a:buChar char="•"/>
            </a:pPr>
            <a:r>
              <a:rPr lang="en-US" dirty="0" smtClean="0"/>
              <a:t>Well-woman health care services not available in this area</a:t>
            </a:r>
          </a:p>
          <a:p>
            <a:pPr marL="285750" indent="-285750">
              <a:spcAft>
                <a:spcPts val="1200"/>
              </a:spcAft>
              <a:buClr>
                <a:srgbClr val="800000"/>
              </a:buClr>
              <a:buFont typeface="Arial"/>
              <a:buChar char="•"/>
            </a:pPr>
            <a:r>
              <a:rPr lang="en-US" dirty="0" smtClean="0"/>
              <a:t>The demand for family planning services outweighs ability to provide them</a:t>
            </a:r>
          </a:p>
        </p:txBody>
      </p:sp>
      <p:pic>
        <p:nvPicPr>
          <p:cNvPr id="6" name="Picture 5" descr="education for women.jpg"/>
          <p:cNvPicPr>
            <a:picLocks noChangeAspect="1"/>
          </p:cNvPicPr>
          <p:nvPr/>
        </p:nvPicPr>
        <p:blipFill rotWithShape="1">
          <a:blip r:embed="rId2">
            <a:extLst>
              <a:ext uri="{28A0092B-C50C-407E-A947-70E740481C1C}">
                <a14:useLocalDpi xmlns:a14="http://schemas.microsoft.com/office/drawing/2010/main" val="0"/>
              </a:ext>
            </a:extLst>
          </a:blip>
          <a:srcRect t="-8228" b="8228"/>
          <a:stretch/>
        </p:blipFill>
        <p:spPr>
          <a:xfrm>
            <a:off x="5392341" y="1234440"/>
            <a:ext cx="3319860" cy="444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9" y="819100"/>
            <a:ext cx="8655729" cy="987301"/>
          </a:xfrm>
        </p:spPr>
        <p:txBody>
          <a:bodyPr>
            <a:noAutofit/>
          </a:bodyPr>
          <a:lstStyle/>
          <a:p>
            <a:pPr marL="0" indent="0">
              <a:buNone/>
            </a:pPr>
            <a:r>
              <a:rPr lang="en-US" sz="2000" b="1" dirty="0" smtClean="0">
                <a:solidFill>
                  <a:srgbClr val="000090"/>
                </a:solidFill>
                <a:latin typeface="Calibri" panose="020F0502020204030204" pitchFamily="34" charset="0"/>
              </a:rPr>
              <a:t>Education, screening, early treatment and health referrals to increase the prevention, identification and treatment of pre-cancerous cervical cells and STIs in two clinic sites</a:t>
            </a:r>
            <a:endParaRPr lang="en-US" sz="2000" b="1" dirty="0">
              <a:solidFill>
                <a:srgbClr val="000090"/>
              </a:solidFill>
              <a:latin typeface="Calibri" panose="020F0502020204030204" pitchFamily="34" charset="0"/>
            </a:endParaRPr>
          </a:p>
        </p:txBody>
      </p:sp>
      <p:sp>
        <p:nvSpPr>
          <p:cNvPr id="4" name="Date Placeholder 3"/>
          <p:cNvSpPr>
            <a:spLocks noGrp="1"/>
          </p:cNvSpPr>
          <p:nvPr>
            <p:ph type="dt" sz="half" idx="10"/>
          </p:nvPr>
        </p:nvSpPr>
        <p:spPr/>
        <p:txBody>
          <a:bodyPr/>
          <a:lstStyle/>
          <a:p>
            <a:r>
              <a:rPr lang="en-US" dirty="0" smtClean="0"/>
              <a:t>April 2015</a:t>
            </a:r>
            <a:endParaRPr lang="en-US" dirty="0"/>
          </a:p>
        </p:txBody>
      </p:sp>
      <p:sp>
        <p:nvSpPr>
          <p:cNvPr id="2" name="Title 1"/>
          <p:cNvSpPr>
            <a:spLocks noGrp="1"/>
          </p:cNvSpPr>
          <p:nvPr>
            <p:ph type="title"/>
          </p:nvPr>
        </p:nvSpPr>
        <p:spPr>
          <a:xfrm>
            <a:off x="199748" y="9842"/>
            <a:ext cx="8686800" cy="966702"/>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The Program</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1" name="Content Placeholder 2"/>
          <p:cNvSpPr txBox="1">
            <a:spLocks/>
          </p:cNvSpPr>
          <p:nvPr/>
        </p:nvSpPr>
        <p:spPr>
          <a:xfrm>
            <a:off x="129220" y="5105400"/>
            <a:ext cx="3022092" cy="111899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285750" indent="-285750">
              <a:spcBef>
                <a:spcPct val="20000"/>
              </a:spcBef>
              <a:buClr>
                <a:srgbClr val="0070C0"/>
              </a:buClr>
              <a:buFont typeface="Arial" panose="020B0604020202020204" pitchFamily="34" charset="0"/>
              <a:buChar char="•"/>
            </a:pPr>
            <a:r>
              <a:rPr lang="en-US" sz="1600" dirty="0" smtClean="0">
                <a:solidFill>
                  <a:srgbClr val="000000"/>
                </a:solidFill>
                <a:latin typeface="Calibri" panose="020F0502020204030204" pitchFamily="34" charset="0"/>
              </a:rPr>
              <a:t>6 Health Care Workers </a:t>
            </a:r>
          </a:p>
          <a:p>
            <a:pPr marL="285750" indent="-285750">
              <a:spcBef>
                <a:spcPct val="20000"/>
              </a:spcBef>
              <a:buClr>
                <a:srgbClr val="0070C0"/>
              </a:buClr>
              <a:buFont typeface="Arial" panose="020B0604020202020204" pitchFamily="34" charset="0"/>
              <a:buChar char="•"/>
            </a:pPr>
            <a:r>
              <a:rPr lang="en-US" sz="1600" dirty="0" smtClean="0">
                <a:solidFill>
                  <a:srgbClr val="000000"/>
                </a:solidFill>
                <a:latin typeface="Calibri" panose="020F0502020204030204" pitchFamily="34" charset="0"/>
              </a:rPr>
              <a:t>500 patients recruited /week</a:t>
            </a:r>
          </a:p>
          <a:p>
            <a:pPr>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Slide Number Placeholder 7"/>
          <p:cNvSpPr>
            <a:spLocks noGrp="1"/>
          </p:cNvSpPr>
          <p:nvPr>
            <p:ph type="sldNum" sz="quarter" idx="12"/>
          </p:nvPr>
        </p:nvSpPr>
        <p:spPr>
          <a:xfrm>
            <a:off x="4001846" y="6219627"/>
            <a:ext cx="1161826" cy="365125"/>
          </a:xfrm>
        </p:spPr>
        <p:txBody>
          <a:bodyPr/>
          <a:lstStyle/>
          <a:p>
            <a:fld id="{ADC744F1-E21E-9647-894E-1EC1FB821E89}" type="slidenum">
              <a:rPr lang="en-US" smtClean="0"/>
              <a:pPr/>
              <a:t>6</a:t>
            </a:fld>
            <a:endParaRPr lang="en-US" dirty="0"/>
          </a:p>
        </p:txBody>
      </p:sp>
      <p:sp>
        <p:nvSpPr>
          <p:cNvPr id="5" name="TextBox 4"/>
          <p:cNvSpPr txBox="1"/>
          <p:nvPr/>
        </p:nvSpPr>
        <p:spPr>
          <a:xfrm>
            <a:off x="230818" y="1958801"/>
            <a:ext cx="2606040" cy="892552"/>
          </a:xfrm>
          <a:prstGeom prst="rect">
            <a:avLst/>
          </a:prstGeom>
          <a:solidFill>
            <a:srgbClr val="FF6600"/>
          </a:solidFill>
          <a:ln>
            <a:solidFill>
              <a:srgbClr val="F5C040"/>
            </a:solidFill>
          </a:ln>
        </p:spPr>
        <p:txBody>
          <a:bodyPr wrap="square" rtlCol="0">
            <a:spAutoFit/>
          </a:bodyPr>
          <a:lstStyle/>
          <a:p>
            <a:r>
              <a:rPr lang="en-US" sz="1700" b="1" dirty="0" smtClean="0"/>
              <a:t>Train health care workers on VIA/cryotherapy</a:t>
            </a:r>
          </a:p>
          <a:p>
            <a:endParaRPr lang="en-US" dirty="0"/>
          </a:p>
        </p:txBody>
      </p:sp>
      <p:sp>
        <p:nvSpPr>
          <p:cNvPr id="9" name="TextBox 8"/>
          <p:cNvSpPr txBox="1"/>
          <p:nvPr/>
        </p:nvSpPr>
        <p:spPr>
          <a:xfrm>
            <a:off x="230819" y="3062200"/>
            <a:ext cx="2606039" cy="923330"/>
          </a:xfrm>
          <a:prstGeom prst="rect">
            <a:avLst/>
          </a:prstGeom>
          <a:solidFill>
            <a:srgbClr val="FF6600"/>
          </a:solidFill>
          <a:ln>
            <a:solidFill>
              <a:srgbClr val="F5C040"/>
            </a:solidFill>
          </a:ln>
        </p:spPr>
        <p:txBody>
          <a:bodyPr wrap="square" rtlCol="0">
            <a:spAutoFit/>
          </a:bodyPr>
          <a:lstStyle/>
          <a:p>
            <a:r>
              <a:rPr lang="en-US" b="1" dirty="0" smtClean="0"/>
              <a:t>Hire/ train new health care educator</a:t>
            </a:r>
          </a:p>
          <a:p>
            <a:endParaRPr lang="en-US" b="1" dirty="0"/>
          </a:p>
        </p:txBody>
      </p:sp>
      <p:sp>
        <p:nvSpPr>
          <p:cNvPr id="10" name="TextBox 9"/>
          <p:cNvSpPr txBox="1"/>
          <p:nvPr/>
        </p:nvSpPr>
        <p:spPr>
          <a:xfrm>
            <a:off x="230819" y="4165599"/>
            <a:ext cx="2606039" cy="923330"/>
          </a:xfrm>
          <a:prstGeom prst="rect">
            <a:avLst/>
          </a:prstGeom>
          <a:solidFill>
            <a:srgbClr val="FF6600"/>
          </a:solidFill>
          <a:ln>
            <a:solidFill>
              <a:schemeClr val="accent5"/>
            </a:solidFill>
          </a:ln>
        </p:spPr>
        <p:txBody>
          <a:bodyPr wrap="square" rtlCol="0">
            <a:spAutoFit/>
          </a:bodyPr>
          <a:lstStyle/>
          <a:p>
            <a:r>
              <a:rPr lang="en-US" b="1" dirty="0" smtClean="0"/>
              <a:t>Educate health care workers on STIs and family planning</a:t>
            </a:r>
          </a:p>
        </p:txBody>
      </p:sp>
      <p:sp>
        <p:nvSpPr>
          <p:cNvPr id="12" name="TextBox 11"/>
          <p:cNvSpPr txBox="1"/>
          <p:nvPr/>
        </p:nvSpPr>
        <p:spPr>
          <a:xfrm>
            <a:off x="3259769" y="1958800"/>
            <a:ext cx="2606040" cy="923330"/>
          </a:xfrm>
          <a:prstGeom prst="rect">
            <a:avLst/>
          </a:prstGeom>
          <a:solidFill>
            <a:schemeClr val="accent3"/>
          </a:solidFill>
          <a:ln>
            <a:solidFill>
              <a:srgbClr val="008000"/>
            </a:solidFill>
          </a:ln>
        </p:spPr>
        <p:txBody>
          <a:bodyPr wrap="square" rtlCol="0">
            <a:spAutoFit/>
          </a:bodyPr>
          <a:lstStyle/>
          <a:p>
            <a:r>
              <a:rPr lang="en-US" b="1" dirty="0" smtClean="0"/>
              <a:t>Educate health care workers on STIs and family planning</a:t>
            </a:r>
          </a:p>
        </p:txBody>
      </p:sp>
      <p:sp>
        <p:nvSpPr>
          <p:cNvPr id="13" name="TextBox 12"/>
          <p:cNvSpPr txBox="1"/>
          <p:nvPr/>
        </p:nvSpPr>
        <p:spPr>
          <a:xfrm>
            <a:off x="3252911" y="3062200"/>
            <a:ext cx="2615184" cy="861774"/>
          </a:xfrm>
          <a:prstGeom prst="rect">
            <a:avLst/>
          </a:prstGeom>
          <a:solidFill>
            <a:srgbClr val="5BD078"/>
          </a:solidFill>
          <a:ln>
            <a:solidFill>
              <a:srgbClr val="008000"/>
            </a:solidFill>
          </a:ln>
        </p:spPr>
        <p:txBody>
          <a:bodyPr wrap="square" rtlCol="0">
            <a:spAutoFit/>
          </a:bodyPr>
          <a:lstStyle/>
          <a:p>
            <a:r>
              <a:rPr lang="en-US" sz="1600" b="1" dirty="0" smtClean="0"/>
              <a:t>Clinically train health care workers in VIA/cryotherapy</a:t>
            </a:r>
          </a:p>
          <a:p>
            <a:endParaRPr lang="en-US" dirty="0"/>
          </a:p>
        </p:txBody>
      </p:sp>
      <p:sp>
        <p:nvSpPr>
          <p:cNvPr id="14" name="TextBox 13"/>
          <p:cNvSpPr txBox="1"/>
          <p:nvPr/>
        </p:nvSpPr>
        <p:spPr>
          <a:xfrm>
            <a:off x="3255197" y="4165599"/>
            <a:ext cx="2615184" cy="923330"/>
          </a:xfrm>
          <a:prstGeom prst="rect">
            <a:avLst/>
          </a:prstGeom>
          <a:solidFill>
            <a:srgbClr val="5BD078"/>
          </a:solidFill>
          <a:ln>
            <a:solidFill>
              <a:srgbClr val="008000"/>
            </a:solidFill>
          </a:ln>
        </p:spPr>
        <p:txBody>
          <a:bodyPr wrap="square" rtlCol="0">
            <a:spAutoFit/>
          </a:bodyPr>
          <a:lstStyle/>
          <a:p>
            <a:r>
              <a:rPr lang="en-US" b="1" dirty="0" smtClean="0"/>
              <a:t>Weeklong clinic to screen patients</a:t>
            </a:r>
          </a:p>
          <a:p>
            <a:endParaRPr lang="en-US" dirty="0"/>
          </a:p>
        </p:txBody>
      </p:sp>
      <p:sp>
        <p:nvSpPr>
          <p:cNvPr id="15" name="TextBox 14"/>
          <p:cNvSpPr txBox="1"/>
          <p:nvPr/>
        </p:nvSpPr>
        <p:spPr>
          <a:xfrm>
            <a:off x="6288719" y="1958801"/>
            <a:ext cx="2597829" cy="923330"/>
          </a:xfrm>
          <a:prstGeom prst="rect">
            <a:avLst/>
          </a:prstGeom>
          <a:solidFill>
            <a:srgbClr val="FFFF00"/>
          </a:solidFill>
          <a:ln>
            <a:solidFill>
              <a:srgbClr val="F5C040"/>
            </a:solidFill>
          </a:ln>
        </p:spPr>
        <p:txBody>
          <a:bodyPr wrap="square" rtlCol="0">
            <a:spAutoFit/>
          </a:bodyPr>
          <a:lstStyle/>
          <a:p>
            <a:r>
              <a:rPr lang="en-US" b="1" dirty="0" smtClean="0"/>
              <a:t>Weekly education class and screening for patients</a:t>
            </a:r>
          </a:p>
        </p:txBody>
      </p:sp>
      <p:sp>
        <p:nvSpPr>
          <p:cNvPr id="16" name="TextBox 15"/>
          <p:cNvSpPr txBox="1"/>
          <p:nvPr/>
        </p:nvSpPr>
        <p:spPr>
          <a:xfrm>
            <a:off x="6288719" y="3062200"/>
            <a:ext cx="2613981" cy="923544"/>
          </a:xfrm>
          <a:prstGeom prst="rect">
            <a:avLst/>
          </a:prstGeom>
          <a:solidFill>
            <a:srgbClr val="FFFF00"/>
          </a:solidFill>
          <a:ln>
            <a:solidFill>
              <a:srgbClr val="F5C040"/>
            </a:solidFill>
          </a:ln>
        </p:spPr>
        <p:txBody>
          <a:bodyPr wrap="square" rtlCol="0">
            <a:spAutoFit/>
          </a:bodyPr>
          <a:lstStyle/>
          <a:p>
            <a:r>
              <a:rPr lang="en-US" b="1" dirty="0" smtClean="0"/>
              <a:t>Weekly distribution of birth control</a:t>
            </a:r>
          </a:p>
        </p:txBody>
      </p:sp>
      <p:sp>
        <p:nvSpPr>
          <p:cNvPr id="17" name="TextBox 16"/>
          <p:cNvSpPr txBox="1"/>
          <p:nvPr/>
        </p:nvSpPr>
        <p:spPr>
          <a:xfrm>
            <a:off x="6288719" y="4165599"/>
            <a:ext cx="2613981" cy="923330"/>
          </a:xfrm>
          <a:prstGeom prst="rect">
            <a:avLst/>
          </a:prstGeom>
          <a:solidFill>
            <a:srgbClr val="FFFF00"/>
          </a:solidFill>
          <a:ln>
            <a:solidFill>
              <a:srgbClr val="F5C040"/>
            </a:solidFill>
          </a:ln>
        </p:spPr>
        <p:txBody>
          <a:bodyPr wrap="square" rtlCol="0">
            <a:spAutoFit/>
          </a:bodyPr>
          <a:lstStyle/>
          <a:p>
            <a:r>
              <a:rPr lang="en-US" b="1" dirty="0" smtClean="0"/>
              <a:t>Community promotion of program and recruitment of patients</a:t>
            </a:r>
          </a:p>
        </p:txBody>
      </p:sp>
      <p:sp>
        <p:nvSpPr>
          <p:cNvPr id="18" name="Content Placeholder 2"/>
          <p:cNvSpPr txBox="1">
            <a:spLocks/>
          </p:cNvSpPr>
          <p:nvPr/>
        </p:nvSpPr>
        <p:spPr>
          <a:xfrm>
            <a:off x="3165027" y="5105400"/>
            <a:ext cx="3022092" cy="111899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285750" indent="-285750">
              <a:spcBef>
                <a:spcPct val="20000"/>
              </a:spcBef>
              <a:buClr>
                <a:srgbClr val="0070C0"/>
              </a:buClr>
              <a:buFont typeface="Arial" panose="020B0604020202020204" pitchFamily="34" charset="0"/>
              <a:buChar char="•"/>
            </a:pPr>
            <a:r>
              <a:rPr lang="en-US" sz="1600" dirty="0" smtClean="0">
                <a:solidFill>
                  <a:srgbClr val="000000"/>
                </a:solidFill>
                <a:latin typeface="Calibri" panose="020F0502020204030204" pitchFamily="34" charset="0"/>
              </a:rPr>
              <a:t>500 patients recruited /week</a:t>
            </a:r>
          </a:p>
          <a:p>
            <a:pPr marL="285750" indent="-285750">
              <a:spcBef>
                <a:spcPct val="20000"/>
              </a:spcBef>
              <a:buClr>
                <a:srgbClr val="0070C0"/>
              </a:buClr>
              <a:buFont typeface="Arial" panose="020B0604020202020204" pitchFamily="34" charset="0"/>
              <a:buChar char="•"/>
            </a:pPr>
            <a:r>
              <a:rPr lang="en-US" sz="1600" dirty="0" smtClean="0">
                <a:solidFill>
                  <a:srgbClr val="000000"/>
                </a:solidFill>
                <a:latin typeface="Calibri" panose="020F0502020204030204" pitchFamily="34" charset="0"/>
              </a:rPr>
              <a:t>360 patients screened/ week</a:t>
            </a:r>
          </a:p>
          <a:p>
            <a:pPr>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19" name="Content Placeholder 2"/>
          <p:cNvSpPr txBox="1">
            <a:spLocks/>
          </p:cNvSpPr>
          <p:nvPr/>
        </p:nvSpPr>
        <p:spPr>
          <a:xfrm>
            <a:off x="6149781" y="5105400"/>
            <a:ext cx="3022092" cy="111899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285750" indent="-285750">
              <a:spcBef>
                <a:spcPct val="20000"/>
              </a:spcBef>
              <a:buClr>
                <a:srgbClr val="0070C0"/>
              </a:buClr>
              <a:buFont typeface="Arial" panose="020B0604020202020204" pitchFamily="34" charset="0"/>
              <a:buChar char="•"/>
            </a:pPr>
            <a:r>
              <a:rPr lang="en-US" sz="1600" dirty="0" smtClean="0">
                <a:solidFill>
                  <a:srgbClr val="000000"/>
                </a:solidFill>
                <a:latin typeface="Calibri" panose="020F0502020204030204" pitchFamily="34" charset="0"/>
              </a:rPr>
              <a:t>500 patients recruited /week</a:t>
            </a:r>
          </a:p>
          <a:p>
            <a:pPr marL="285750" indent="-285750">
              <a:spcBef>
                <a:spcPct val="20000"/>
              </a:spcBef>
              <a:buClr>
                <a:srgbClr val="0070C0"/>
              </a:buClr>
              <a:buFont typeface="Arial" panose="020B0604020202020204" pitchFamily="34" charset="0"/>
              <a:buChar char="•"/>
            </a:pPr>
            <a:r>
              <a:rPr lang="en-US" sz="1600" dirty="0" smtClean="0">
                <a:solidFill>
                  <a:srgbClr val="000000"/>
                </a:solidFill>
                <a:latin typeface="Calibri" panose="020F0502020204030204" pitchFamily="34" charset="0"/>
              </a:rPr>
              <a:t>360 patients screened/ week</a:t>
            </a:r>
          </a:p>
          <a:p>
            <a:pPr>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34404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819" y="819100"/>
            <a:ext cx="8655729" cy="987301"/>
          </a:xfrm>
        </p:spPr>
        <p:txBody>
          <a:bodyPr>
            <a:noAutofit/>
          </a:bodyPr>
          <a:lstStyle/>
          <a:p>
            <a:pPr marL="0" indent="0">
              <a:buNone/>
            </a:pPr>
            <a:r>
              <a:rPr lang="en-US" sz="2000" b="1" dirty="0" smtClean="0">
                <a:solidFill>
                  <a:srgbClr val="000090"/>
                </a:solidFill>
                <a:latin typeface="Calibri" panose="020F0502020204030204" pitchFamily="34" charset="0"/>
              </a:rPr>
              <a:t>How the $44,946 will be spent during the project year.</a:t>
            </a:r>
            <a:endParaRPr lang="en-US" sz="2000" b="1" dirty="0">
              <a:solidFill>
                <a:srgbClr val="000090"/>
              </a:solidFill>
              <a:latin typeface="Calibri" panose="020F0502020204030204" pitchFamily="34" charset="0"/>
            </a:endParaRPr>
          </a:p>
        </p:txBody>
      </p:sp>
      <p:sp>
        <p:nvSpPr>
          <p:cNvPr id="4" name="Date Placeholder 3"/>
          <p:cNvSpPr>
            <a:spLocks noGrp="1"/>
          </p:cNvSpPr>
          <p:nvPr>
            <p:ph type="dt" sz="half" idx="10"/>
          </p:nvPr>
        </p:nvSpPr>
        <p:spPr>
          <a:xfrm>
            <a:off x="5163672" y="6337300"/>
            <a:ext cx="3786690" cy="365125"/>
          </a:xfrm>
        </p:spPr>
        <p:txBody>
          <a:bodyPr/>
          <a:lstStyle/>
          <a:p>
            <a:r>
              <a:rPr lang="en-US" dirty="0" smtClean="0"/>
              <a:t>April 2015</a:t>
            </a:r>
            <a:endParaRPr lang="en-US" dirty="0"/>
          </a:p>
        </p:txBody>
      </p:sp>
      <p:sp>
        <p:nvSpPr>
          <p:cNvPr id="2" name="Title 1"/>
          <p:cNvSpPr>
            <a:spLocks noGrp="1"/>
          </p:cNvSpPr>
          <p:nvPr>
            <p:ph type="title"/>
          </p:nvPr>
        </p:nvSpPr>
        <p:spPr>
          <a:xfrm>
            <a:off x="199748" y="9842"/>
            <a:ext cx="8686800" cy="966702"/>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The Budget</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1" name="Content Placeholder 2"/>
          <p:cNvSpPr txBox="1">
            <a:spLocks/>
          </p:cNvSpPr>
          <p:nvPr/>
        </p:nvSpPr>
        <p:spPr>
          <a:xfrm>
            <a:off x="230819" y="4864100"/>
            <a:ext cx="8655729" cy="1473200"/>
          </a:xfrm>
          <a:prstGeom prst="rect">
            <a:avLst/>
          </a:prstGeom>
        </p:spPr>
        <p:txBody>
          <a:bodyPr vert="horz" lIns="91440" tIns="45720" rIns="91440" bIns="45720" rtlCol="0">
            <a:normAutofit/>
          </a:bodyPr>
          <a:lstStyle/>
          <a:p>
            <a:pPr marL="285750" indent="-285750">
              <a:spcBef>
                <a:spcPct val="20000"/>
              </a:spcBef>
              <a:buClr>
                <a:srgbClr val="0070C0"/>
              </a:buCl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lang="en-US" sz="1600" dirty="0" smtClean="0">
              <a:solidFill>
                <a:srgbClr val="000000"/>
              </a:solidFill>
              <a:latin typeface="Calibri" panose="020F0502020204030204" pitchFamily="34" charset="0"/>
            </a:endParaRPr>
          </a:p>
          <a:p>
            <a:pPr marL="742950" lvl="1" indent="-285750">
              <a:spcBef>
                <a:spcPct val="20000"/>
              </a:spcBef>
              <a:buClr>
                <a:srgbClr val="0070C0"/>
              </a:buClr>
              <a:buFont typeface="Arial" panose="020B0604020202020204" pitchFamily="34" charset="0"/>
              <a:buChar cha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ndParaRPr>
          </a:p>
          <a:p>
            <a:pPr marL="228600" indent="-228600">
              <a:spcBef>
                <a:spcPct val="20000"/>
              </a:spcBef>
              <a:buClr>
                <a:schemeClr val="accent6"/>
              </a:buClr>
              <a:buFont typeface="Arial"/>
              <a:buChar char="•"/>
            </a:pPr>
            <a:endParaRPr kumimoji="0" lang="en-US" sz="1600" b="0" i="0" u="none" strike="noStrike" kern="1200" cap="none" spc="0" normalizeH="0" noProof="0" dirty="0" smtClean="0">
              <a:ln>
                <a:noFill/>
              </a:ln>
              <a:solidFill>
                <a:srgbClr val="000000"/>
              </a:solidFill>
              <a:effectLst/>
              <a:uLnTx/>
              <a:uFillTx/>
              <a:latin typeface="+mn-lt"/>
              <a:ea typeface="+mn-ea"/>
              <a:cs typeface="+mn-cs"/>
            </a:endParaRPr>
          </a:p>
          <a:p>
            <a:pPr marL="685800" lvl="1" indent="-228600">
              <a:spcBef>
                <a:spcPct val="20000"/>
              </a:spcBef>
              <a:buClr>
                <a:schemeClr val="accent6"/>
              </a:buClr>
            </a:pPr>
            <a:endParaRPr kumimoji="0" lang="en-US" sz="16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Slide Number Placeholder 7"/>
          <p:cNvSpPr>
            <a:spLocks noGrp="1"/>
          </p:cNvSpPr>
          <p:nvPr>
            <p:ph type="sldNum" sz="quarter" idx="12"/>
          </p:nvPr>
        </p:nvSpPr>
        <p:spPr>
          <a:xfrm>
            <a:off x="4001846" y="6154737"/>
            <a:ext cx="1161826" cy="365125"/>
          </a:xfrm>
        </p:spPr>
        <p:txBody>
          <a:bodyPr/>
          <a:lstStyle/>
          <a:p>
            <a:fld id="{ADC744F1-E21E-9647-894E-1EC1FB821E89}"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18113484"/>
              </p:ext>
            </p:extLst>
          </p:nvPr>
        </p:nvGraphicFramePr>
        <p:xfrm>
          <a:off x="472119" y="1271508"/>
          <a:ext cx="8283852" cy="5117004"/>
        </p:xfrm>
        <a:graphic>
          <a:graphicData uri="http://schemas.openxmlformats.org/drawingml/2006/table">
            <a:tbl>
              <a:tblPr/>
              <a:tblGrid>
                <a:gridCol w="6533234"/>
                <a:gridCol w="1750618"/>
              </a:tblGrid>
              <a:tr h="467221">
                <a:tc>
                  <a:txBody>
                    <a:bodyPr/>
                    <a:lstStyle/>
                    <a:p>
                      <a:pPr algn="l" fontAlgn="b"/>
                      <a:r>
                        <a:rPr lang="en-US" sz="2400" b="1" i="0" u="none" strike="noStrike" dirty="0" smtClean="0">
                          <a:solidFill>
                            <a:srgbClr val="000000"/>
                          </a:solidFill>
                          <a:effectLst/>
                          <a:latin typeface="Calibri"/>
                        </a:rPr>
                        <a:t> Education </a:t>
                      </a:r>
                      <a:r>
                        <a:rPr lang="en-US" sz="2400" b="1" i="0" u="none" strike="noStrike" dirty="0">
                          <a:solidFill>
                            <a:srgbClr val="000000"/>
                          </a:solidFill>
                          <a:effectLst/>
                          <a:latin typeface="Calibri"/>
                        </a:rPr>
                        <a:t>and Teaching Aids</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2400" b="1" i="0" u="none" strike="noStrike" dirty="0">
                          <a:solidFill>
                            <a:srgbClr val="000000"/>
                          </a:solidFill>
                          <a:effectLst/>
                          <a:latin typeface="Calibri"/>
                        </a:rPr>
                        <a:t>DFW grant</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700831">
                <a:tc>
                  <a:txBody>
                    <a:bodyPr/>
                    <a:lstStyle/>
                    <a:p>
                      <a:pPr algn="l" fontAlgn="ctr"/>
                      <a:r>
                        <a:rPr lang="en-US" sz="1800" b="0" i="0" u="none" strike="noStrike" dirty="0" smtClean="0">
                          <a:solidFill>
                            <a:srgbClr val="000000"/>
                          </a:solidFill>
                          <a:effectLst/>
                          <a:latin typeface="Calibri"/>
                        </a:rPr>
                        <a:t> Posters</a:t>
                      </a:r>
                      <a:r>
                        <a:rPr lang="en-US" sz="1800" b="0" i="0" u="none" strike="noStrike" dirty="0">
                          <a:solidFill>
                            <a:srgbClr val="000000"/>
                          </a:solidFill>
                          <a:effectLst/>
                          <a:latin typeface="Calibri"/>
                        </a:rPr>
                        <a:t>, translation of materials, medical record cards (</a:t>
                      </a:r>
                      <a:r>
                        <a:rPr lang="en-US" sz="1800" b="0" i="0" u="none" strike="noStrike" dirty="0" smtClean="0">
                          <a:solidFill>
                            <a:srgbClr val="000000"/>
                          </a:solidFill>
                          <a:effectLst/>
                          <a:latin typeface="Calibri"/>
                        </a:rPr>
                        <a:t>4,000</a:t>
                      </a:r>
                      <a:r>
                        <a:rPr lang="en-US" sz="1800" b="0" i="0" u="none" strike="noStrike" dirty="0">
                          <a:solidFill>
                            <a:srgbClr val="000000"/>
                          </a:solidFill>
                          <a:effectLst/>
                          <a:latin typeface="Calibri"/>
                        </a:rPr>
                        <a:t>)</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a:rPr>
                        <a:t>$</a:t>
                      </a:r>
                      <a:r>
                        <a:rPr lang="en-US" sz="1800" b="1" i="0" u="none" strike="noStrike" dirty="0" smtClean="0">
                          <a:solidFill>
                            <a:srgbClr val="000000"/>
                          </a:solidFill>
                          <a:effectLst/>
                          <a:latin typeface="Calibri"/>
                        </a:rPr>
                        <a:t>360</a:t>
                      </a:r>
                    </a:p>
                    <a:p>
                      <a:pPr algn="l" fontAlgn="b"/>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0238">
                <a:tc>
                  <a:txBody>
                    <a:bodyPr/>
                    <a:lstStyle/>
                    <a:p>
                      <a:pPr algn="l" fontAlgn="b"/>
                      <a:r>
                        <a:rPr lang="en-US" sz="1800" b="1" i="0" u="none" strike="noStrike" dirty="0" smtClean="0">
                          <a:solidFill>
                            <a:srgbClr val="000000"/>
                          </a:solidFill>
                          <a:effectLst/>
                          <a:latin typeface="Calibri"/>
                        </a:rPr>
                        <a:t> Staff </a:t>
                      </a:r>
                      <a:r>
                        <a:rPr lang="en-US" sz="1800" b="1" i="0" u="none" strike="noStrike" dirty="0">
                          <a:solidFill>
                            <a:srgbClr val="000000"/>
                          </a:solidFill>
                          <a:effectLst/>
                          <a:latin typeface="Calibri"/>
                        </a:rPr>
                        <a:t>Training</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800" b="0" i="0" u="none" strike="noStrike" dirty="0">
                          <a:solidFill>
                            <a:srgbClr val="000000"/>
                          </a:solidFill>
                          <a:effectLst/>
                          <a:latin typeface="Calibri"/>
                        </a:rPr>
                        <a:t> </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r>
              <a:tr h="567340">
                <a:tc>
                  <a:txBody>
                    <a:bodyPr/>
                    <a:lstStyle/>
                    <a:p>
                      <a:pPr algn="l" fontAlgn="ctr"/>
                      <a:r>
                        <a:rPr lang="en-US" sz="1800" b="0" i="0" u="none" strike="noStrike" dirty="0" smtClean="0">
                          <a:solidFill>
                            <a:srgbClr val="000000"/>
                          </a:solidFill>
                          <a:effectLst/>
                          <a:latin typeface="Calibri"/>
                        </a:rPr>
                        <a:t> Training </a:t>
                      </a:r>
                      <a:r>
                        <a:rPr lang="en-US" sz="1800" b="0" i="0" u="none" strike="noStrike" dirty="0">
                          <a:solidFill>
                            <a:srgbClr val="000000"/>
                          </a:solidFill>
                          <a:effectLst/>
                          <a:latin typeface="Calibri"/>
                        </a:rPr>
                        <a:t>on VIA/Cryogun and placement for birth control implants</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a:rPr>
                        <a:t>$</a:t>
                      </a:r>
                      <a:r>
                        <a:rPr lang="en-US" sz="1800" b="1" i="0" u="none" strike="noStrike" dirty="0" smtClean="0">
                          <a:solidFill>
                            <a:srgbClr val="000000"/>
                          </a:solidFill>
                          <a:effectLst/>
                          <a:latin typeface="Calibri"/>
                        </a:rPr>
                        <a:t>5,600</a:t>
                      </a:r>
                    </a:p>
                    <a:p>
                      <a:pPr algn="l" fontAlgn="b"/>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r>
              <a:tr h="200238">
                <a:tc>
                  <a:txBody>
                    <a:bodyPr/>
                    <a:lstStyle/>
                    <a:p>
                      <a:pPr algn="l" fontAlgn="b"/>
                      <a:r>
                        <a:rPr lang="en-US" sz="1800" b="1" i="0" u="none" strike="noStrike" dirty="0" smtClean="0">
                          <a:solidFill>
                            <a:srgbClr val="000000"/>
                          </a:solidFill>
                          <a:effectLst/>
                          <a:latin typeface="Calibri"/>
                        </a:rPr>
                        <a:t> Staffing</a:t>
                      </a:r>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800" b="0" i="0" u="none" strike="noStrike" dirty="0">
                          <a:solidFill>
                            <a:srgbClr val="000000"/>
                          </a:solidFill>
                          <a:effectLst/>
                          <a:latin typeface="Calibri"/>
                        </a:rPr>
                        <a:t> </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r>
              <a:tr h="578464">
                <a:tc>
                  <a:txBody>
                    <a:bodyPr/>
                    <a:lstStyle/>
                    <a:p>
                      <a:pPr algn="l" fontAlgn="ctr"/>
                      <a:r>
                        <a:rPr lang="en-US" sz="1800" b="0" i="0" u="none" strike="noStrike" dirty="0" smtClean="0">
                          <a:solidFill>
                            <a:srgbClr val="000000"/>
                          </a:solidFill>
                          <a:effectLst/>
                          <a:latin typeface="Calibri"/>
                        </a:rPr>
                        <a:t> Full-time </a:t>
                      </a:r>
                      <a:r>
                        <a:rPr lang="en-US" sz="1800" b="0" i="0" u="none" strike="noStrike" dirty="0">
                          <a:solidFill>
                            <a:srgbClr val="000000"/>
                          </a:solidFill>
                          <a:effectLst/>
                          <a:latin typeface="Calibri"/>
                        </a:rPr>
                        <a:t>project </a:t>
                      </a:r>
                      <a:r>
                        <a:rPr lang="en-US" sz="1800" b="0" i="0" u="none" strike="noStrike" dirty="0" smtClean="0">
                          <a:solidFill>
                            <a:srgbClr val="000000"/>
                          </a:solidFill>
                          <a:effectLst/>
                          <a:latin typeface="Calibri"/>
                        </a:rPr>
                        <a:t>director/midwife, full-time </a:t>
                      </a:r>
                      <a:r>
                        <a:rPr lang="en-US" sz="1800" b="0" i="0" u="none" strike="noStrike" dirty="0">
                          <a:solidFill>
                            <a:srgbClr val="000000"/>
                          </a:solidFill>
                          <a:effectLst/>
                          <a:latin typeface="Calibri"/>
                        </a:rPr>
                        <a:t>health </a:t>
                      </a:r>
                      <a:r>
                        <a:rPr lang="en-US" sz="1800" b="0" i="0" u="none" strike="noStrike" dirty="0" smtClean="0">
                          <a:solidFill>
                            <a:srgbClr val="000000"/>
                          </a:solidFill>
                          <a:effectLst/>
                          <a:latin typeface="Calibri"/>
                        </a:rPr>
                        <a:t>educator </a:t>
                      </a:r>
                      <a:r>
                        <a:rPr lang="en-US" sz="1800" b="0" i="0" u="none" strike="noStrike" dirty="0">
                          <a:solidFill>
                            <a:srgbClr val="000000"/>
                          </a:solidFill>
                          <a:effectLst/>
                          <a:latin typeface="Calibri"/>
                        </a:rPr>
                        <a:t>and </a:t>
                      </a:r>
                      <a:r>
                        <a:rPr lang="en-US" sz="1800" b="0" i="0" u="none" strike="noStrike" dirty="0" smtClean="0">
                          <a:solidFill>
                            <a:srgbClr val="000000"/>
                          </a:solidFill>
                          <a:effectLst/>
                          <a:latin typeface="Calibri"/>
                        </a:rPr>
                        <a:t>part-time supporting midwife</a:t>
                      </a:r>
                      <a:endParaRPr lang="en-US" sz="1800" b="0" i="0" u="none" strike="noStrike" dirty="0">
                        <a:solidFill>
                          <a:srgbClr val="000000"/>
                        </a:solidFill>
                        <a:effectLst/>
                        <a:latin typeface="Calibri"/>
                      </a:endParaRP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a:rPr>
                        <a:t>$</a:t>
                      </a:r>
                      <a:r>
                        <a:rPr lang="en-US" sz="1800" b="1" i="0" u="none" strike="noStrike" dirty="0" smtClean="0">
                          <a:solidFill>
                            <a:srgbClr val="000000"/>
                          </a:solidFill>
                          <a:effectLst/>
                          <a:latin typeface="Calibri"/>
                        </a:rPr>
                        <a:t>10,560</a:t>
                      </a:r>
                    </a:p>
                    <a:p>
                      <a:pPr algn="l" fontAlgn="b"/>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r>
              <a:tr h="200238">
                <a:tc>
                  <a:txBody>
                    <a:bodyPr/>
                    <a:lstStyle/>
                    <a:p>
                      <a:pPr algn="l" fontAlgn="b"/>
                      <a:r>
                        <a:rPr lang="en-US" sz="1800" b="1" i="0" u="none" strike="noStrike" dirty="0" smtClean="0">
                          <a:solidFill>
                            <a:srgbClr val="000000"/>
                          </a:solidFill>
                          <a:effectLst/>
                          <a:latin typeface="Calibri"/>
                        </a:rPr>
                        <a:t> Medical </a:t>
                      </a:r>
                      <a:r>
                        <a:rPr lang="en-US" sz="1800" b="1" i="0" u="none" strike="noStrike" dirty="0">
                          <a:solidFill>
                            <a:srgbClr val="000000"/>
                          </a:solidFill>
                          <a:effectLst/>
                          <a:latin typeface="Calibri"/>
                        </a:rPr>
                        <a:t>Equipment and </a:t>
                      </a:r>
                      <a:r>
                        <a:rPr lang="en-US" sz="1800" b="1" i="0" u="none" strike="noStrike" dirty="0" smtClean="0">
                          <a:solidFill>
                            <a:srgbClr val="000000"/>
                          </a:solidFill>
                          <a:effectLst/>
                          <a:latin typeface="Calibri"/>
                        </a:rPr>
                        <a:t>Supplies</a:t>
                      </a:r>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800" b="0" i="0" u="none" strike="noStrike" dirty="0">
                          <a:solidFill>
                            <a:srgbClr val="000000"/>
                          </a:solidFill>
                          <a:effectLst/>
                          <a:latin typeface="Calibri"/>
                        </a:rPr>
                        <a:t> </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r>
              <a:tr h="533967">
                <a:tc>
                  <a:txBody>
                    <a:bodyPr/>
                    <a:lstStyle/>
                    <a:p>
                      <a:pPr algn="l" fontAlgn="ctr"/>
                      <a:r>
                        <a:rPr lang="en-US" sz="1800" b="0" i="0" u="none" strike="noStrike" dirty="0" smtClean="0">
                          <a:solidFill>
                            <a:srgbClr val="000000"/>
                          </a:solidFill>
                          <a:effectLst/>
                          <a:latin typeface="Calibri"/>
                        </a:rPr>
                        <a:t> General </a:t>
                      </a:r>
                      <a:r>
                        <a:rPr lang="en-US" sz="1800" b="0" i="0" u="none" strike="noStrike" dirty="0">
                          <a:solidFill>
                            <a:srgbClr val="000000"/>
                          </a:solidFill>
                          <a:effectLst/>
                          <a:latin typeface="Calibri"/>
                        </a:rPr>
                        <a:t>medical supplies, sterilizer, speculums, cryogun and nitrous oxide </a:t>
                      </a:r>
                      <a:r>
                        <a:rPr lang="en-US" sz="1800" b="0" i="0" u="none" strike="noStrike" dirty="0" smtClean="0">
                          <a:solidFill>
                            <a:srgbClr val="000000"/>
                          </a:solidFill>
                          <a:effectLst/>
                          <a:latin typeface="Calibri"/>
                        </a:rPr>
                        <a:t>gas, rapid </a:t>
                      </a:r>
                      <a:r>
                        <a:rPr lang="en-US" sz="1800" b="0" i="0" u="none" strike="noStrike" dirty="0">
                          <a:solidFill>
                            <a:srgbClr val="000000"/>
                          </a:solidFill>
                          <a:effectLst/>
                          <a:latin typeface="Calibri"/>
                        </a:rPr>
                        <a:t>test kits, lancets and syringes</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a:rPr>
                        <a:t>$</a:t>
                      </a:r>
                      <a:r>
                        <a:rPr lang="en-US" sz="1800" b="1" i="0" u="none" strike="noStrike" dirty="0" smtClean="0">
                          <a:solidFill>
                            <a:srgbClr val="000000"/>
                          </a:solidFill>
                          <a:effectLst/>
                          <a:latin typeface="Calibri"/>
                        </a:rPr>
                        <a:t>14,488</a:t>
                      </a:r>
                    </a:p>
                    <a:p>
                      <a:pPr algn="l" fontAlgn="b"/>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r>
              <a:tr h="200238">
                <a:tc>
                  <a:txBody>
                    <a:bodyPr/>
                    <a:lstStyle/>
                    <a:p>
                      <a:pPr algn="l" fontAlgn="b"/>
                      <a:r>
                        <a:rPr lang="en-US" sz="1800" b="1" i="0" u="none" strike="noStrike" dirty="0" smtClean="0">
                          <a:solidFill>
                            <a:srgbClr val="000000"/>
                          </a:solidFill>
                          <a:effectLst/>
                          <a:latin typeface="Calibri"/>
                        </a:rPr>
                        <a:t> Medications</a:t>
                      </a:r>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1800" b="1" i="0" u="none" strike="noStrike" dirty="0">
                          <a:solidFill>
                            <a:srgbClr val="000000"/>
                          </a:solidFill>
                          <a:effectLst/>
                          <a:latin typeface="Calibri"/>
                        </a:rPr>
                        <a:t> </a:t>
                      </a: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r>
              <a:tr h="433848">
                <a:tc>
                  <a:txBody>
                    <a:bodyPr/>
                    <a:lstStyle/>
                    <a:p>
                      <a:pPr algn="l" fontAlgn="ctr"/>
                      <a:r>
                        <a:rPr lang="en-US" sz="1800" b="0" i="0" u="none" strike="noStrike" dirty="0" smtClean="0">
                          <a:solidFill>
                            <a:srgbClr val="000000"/>
                          </a:solidFill>
                          <a:effectLst/>
                          <a:latin typeface="Calibri"/>
                        </a:rPr>
                        <a:t> Antibiotics</a:t>
                      </a:r>
                      <a:r>
                        <a:rPr lang="en-US" sz="1800" b="0" i="0" u="none" strike="noStrike" dirty="0">
                          <a:solidFill>
                            <a:srgbClr val="000000"/>
                          </a:solidFill>
                          <a:effectLst/>
                          <a:latin typeface="Calibri"/>
                        </a:rPr>
                        <a:t>, contraceptives, condoms</a:t>
                      </a:r>
                    </a:p>
                  </a:txBody>
                  <a:tcPr marL="8564" marR="8564" marT="8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a:rPr>
                        <a:t>$</a:t>
                      </a:r>
                      <a:r>
                        <a:rPr lang="en-US" sz="1800" b="1" i="0" u="none" strike="noStrike" dirty="0" smtClean="0">
                          <a:solidFill>
                            <a:srgbClr val="000000"/>
                          </a:solidFill>
                          <a:effectLst/>
                          <a:latin typeface="Calibri"/>
                        </a:rPr>
                        <a:t>14,028</a:t>
                      </a:r>
                    </a:p>
                    <a:p>
                      <a:pPr algn="l" fontAlgn="b"/>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r>
              <a:tr h="200238">
                <a:tc>
                  <a:txBody>
                    <a:bodyPr/>
                    <a:lstStyle/>
                    <a:p>
                      <a:pPr algn="l" fontAlgn="b"/>
                      <a:r>
                        <a:rPr lang="en-US" sz="1800" b="1" i="0" u="none" strike="noStrike" dirty="0" smtClean="0">
                          <a:solidFill>
                            <a:srgbClr val="000000"/>
                          </a:solidFill>
                          <a:effectLst/>
                          <a:latin typeface="Calibri"/>
                        </a:rPr>
                        <a:t> Project Total</a:t>
                      </a:r>
                    </a:p>
                    <a:p>
                      <a:pPr algn="l" fontAlgn="b"/>
                      <a:endParaRPr lang="en-US" sz="1800" b="1" i="0" u="none" strike="noStrike" dirty="0">
                        <a:solidFill>
                          <a:srgbClr val="000000"/>
                        </a:solidFill>
                        <a:effectLst/>
                        <a:latin typeface="Calibri"/>
                      </a:endParaRPr>
                    </a:p>
                  </a:txBody>
                  <a:tcPr marL="8564" marR="102766"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a:rPr>
                        <a:t>$</a:t>
                      </a:r>
                      <a:r>
                        <a:rPr lang="en-US" sz="1800" b="1" i="0" u="none" strike="noStrike" dirty="0" smtClean="0">
                          <a:solidFill>
                            <a:srgbClr val="000000"/>
                          </a:solidFill>
                          <a:effectLst/>
                          <a:latin typeface="Calibri"/>
                        </a:rPr>
                        <a:t>44,996</a:t>
                      </a:r>
                    </a:p>
                    <a:p>
                      <a:pPr algn="l" fontAlgn="b"/>
                      <a:endParaRPr lang="en-US" sz="1800" b="1" i="0" u="none" strike="noStrike" dirty="0">
                        <a:solidFill>
                          <a:srgbClr val="000000"/>
                        </a:solidFill>
                        <a:effectLst/>
                        <a:latin typeface="Calibri"/>
                      </a:endParaRPr>
                    </a:p>
                  </a:txBody>
                  <a:tcPr marL="8564" marR="8564" marT="8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val="29726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16" y="889892"/>
            <a:ext cx="8741746" cy="1100664"/>
          </a:xfrm>
        </p:spPr>
        <p:txBody>
          <a:bodyPr>
            <a:normAutofit/>
          </a:bodyPr>
          <a:lstStyle/>
          <a:p>
            <a:pPr marL="0" indent="0">
              <a:spcAft>
                <a:spcPts val="600"/>
              </a:spcAft>
              <a:buNone/>
            </a:pPr>
            <a:r>
              <a:rPr lang="en-US" sz="2000" b="1" dirty="0" smtClean="0"/>
              <a:t>MamaBaby Haiti maintains a clean, safe, freestanding birth center and health clinic in Northern Haiti </a:t>
            </a:r>
          </a:p>
        </p:txBody>
      </p:sp>
      <p:sp>
        <p:nvSpPr>
          <p:cNvPr id="4" name="Date Placeholder 3"/>
          <p:cNvSpPr>
            <a:spLocks noGrp="1"/>
          </p:cNvSpPr>
          <p:nvPr>
            <p:ph type="dt" sz="half" idx="10"/>
          </p:nvPr>
        </p:nvSpPr>
        <p:spPr>
          <a:xfrm>
            <a:off x="5163672" y="6273903"/>
            <a:ext cx="3786690" cy="365125"/>
          </a:xfrm>
        </p:spPr>
        <p:txBody>
          <a:bodyPr/>
          <a:lstStyle/>
          <a:p>
            <a:r>
              <a:rPr lang="en-US" dirty="0" smtClean="0"/>
              <a:t>April 2015</a:t>
            </a:r>
            <a:endParaRPr lang="en-US" dirty="0"/>
          </a:p>
        </p:txBody>
      </p:sp>
      <p:sp>
        <p:nvSpPr>
          <p:cNvPr id="2" name="Title 1"/>
          <p:cNvSpPr>
            <a:spLocks noGrp="1"/>
          </p:cNvSpPr>
          <p:nvPr>
            <p:ph type="title"/>
          </p:nvPr>
        </p:nvSpPr>
        <p:spPr>
          <a:xfrm>
            <a:off x="241300" y="9842"/>
            <a:ext cx="8686800" cy="1055478"/>
          </a:xfrm>
        </p:spPr>
        <p:txBody>
          <a:bodyPr>
            <a:normAutofit/>
          </a:bodyPr>
          <a:lstStyle/>
          <a:p>
            <a:pPr algn="l"/>
            <a:r>
              <a:rPr lang="en-US" sz="3600" b="1" dirty="0" smtClean="0">
                <a:solidFill>
                  <a:srgbClr val="800000"/>
                </a:solidFill>
                <a:effectLst>
                  <a:outerShdw blurRad="38100" dist="38100" dir="2700000" algn="tl">
                    <a:srgbClr val="000000">
                      <a:alpha val="43137"/>
                    </a:srgbClr>
                  </a:outerShdw>
                </a:effectLst>
                <a:latin typeface="Calibri" panose="020F0502020204030204" pitchFamily="34" charset="0"/>
              </a:rPr>
              <a:t>About the Organization</a:t>
            </a:r>
            <a:endParaRPr lang="en-US" sz="3600" b="1" dirty="0">
              <a:solidFill>
                <a:srgbClr val="800000"/>
              </a:solidFill>
              <a:effectLst>
                <a:outerShdw blurRad="38100" dist="38100" dir="2700000" algn="tl">
                  <a:srgbClr val="000000">
                    <a:alpha val="43137"/>
                  </a:srgbClr>
                </a:outerShdw>
              </a:effectLst>
              <a:latin typeface="Calibri" panose="020F0502020204030204" pitchFamily="34" charset="0"/>
            </a:endParaRPr>
          </a:p>
        </p:txBody>
      </p:sp>
      <p:sp>
        <p:nvSpPr>
          <p:cNvPr id="13" name="Content Placeholder 2"/>
          <p:cNvSpPr txBox="1">
            <a:spLocks/>
          </p:cNvSpPr>
          <p:nvPr/>
        </p:nvSpPr>
        <p:spPr>
          <a:xfrm>
            <a:off x="241300" y="1790700"/>
            <a:ext cx="8686800" cy="1003300"/>
          </a:xfrm>
          <a:prstGeom prst="rect">
            <a:avLst/>
          </a:prstGeom>
        </p:spPr>
        <p:txBody>
          <a:bodyPr vert="horz" lIns="91440" tIns="45720" rIns="91440" bIns="45720" rtlCol="0">
            <a:noAutofit/>
          </a:bodyPr>
          <a:lstStyle/>
          <a:p>
            <a:pPr marL="285750" lvl="0" indent="-285750">
              <a:buClr>
                <a:srgbClr val="800000"/>
              </a:buClr>
              <a:buFont typeface="Arial"/>
              <a:buChar char="•"/>
            </a:pPr>
            <a:r>
              <a:rPr lang="en-US" dirty="0" smtClean="0">
                <a:latin typeface="Calibri"/>
                <a:cs typeface="Calibri"/>
              </a:rPr>
              <a:t>Education on prenatal </a:t>
            </a:r>
            <a:r>
              <a:rPr lang="en-US" dirty="0" smtClean="0"/>
              <a:t>health </a:t>
            </a:r>
            <a:r>
              <a:rPr lang="en-US" dirty="0"/>
              <a:t>and nutrition, hygiene, childbirth education, </a:t>
            </a:r>
            <a:r>
              <a:rPr lang="en-US" dirty="0" smtClean="0"/>
              <a:t>breastfeeding, </a:t>
            </a:r>
            <a:r>
              <a:rPr lang="en-US" dirty="0"/>
              <a:t>contraception </a:t>
            </a:r>
            <a:r>
              <a:rPr lang="en-US" dirty="0" smtClean="0"/>
              <a:t>methods </a:t>
            </a:r>
            <a:r>
              <a:rPr lang="en-US" dirty="0"/>
              <a:t>and sustainable </a:t>
            </a:r>
            <a:r>
              <a:rPr lang="en-US" dirty="0" smtClean="0"/>
              <a:t>living for women and families</a:t>
            </a:r>
            <a:endParaRPr lang="en-US" dirty="0" smtClean="0">
              <a:latin typeface="Calibri"/>
              <a:cs typeface="Calibri"/>
            </a:endParaRPr>
          </a:p>
          <a:p>
            <a:pPr marL="177800" lvl="0" indent="-177800">
              <a:buClr>
                <a:srgbClr val="800000"/>
              </a:buClr>
            </a:pPr>
            <a:r>
              <a:rPr lang="en-US" dirty="0" smtClean="0">
                <a:latin typeface="Calibri"/>
                <a:cs typeface="Calibri"/>
              </a:rPr>
              <a:t> </a:t>
            </a:r>
          </a:p>
          <a:p>
            <a:pPr marL="177800" lvl="0" indent="-177800">
              <a:buClr>
                <a:srgbClr val="800000"/>
              </a:buClr>
            </a:pPr>
            <a:endParaRPr lang="en-US" dirty="0" smtClean="0"/>
          </a:p>
          <a:p>
            <a:pPr marL="285750" lvl="0" indent="-285750">
              <a:spcBef>
                <a:spcPct val="20000"/>
              </a:spcBef>
              <a:spcAft>
                <a:spcPts val="600"/>
              </a:spcAft>
              <a:buClr>
                <a:srgbClr val="0070C0"/>
              </a:buCl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14" name="Slide Number Placeholder 13"/>
          <p:cNvSpPr>
            <a:spLocks noGrp="1"/>
          </p:cNvSpPr>
          <p:nvPr>
            <p:ph type="sldNum" sz="quarter" idx="12"/>
          </p:nvPr>
        </p:nvSpPr>
        <p:spPr/>
        <p:txBody>
          <a:bodyPr/>
          <a:lstStyle/>
          <a:p>
            <a:fld id="{ADC744F1-E21E-9647-894E-1EC1FB821E89}" type="slidenum">
              <a:rPr lang="en-US" smtClean="0"/>
              <a:pPr/>
              <a:t>8</a:t>
            </a:fld>
            <a:endParaRPr lang="en-US" dirty="0"/>
          </a:p>
        </p:txBody>
      </p:sp>
      <p:sp>
        <p:nvSpPr>
          <p:cNvPr id="10" name="TextBox 9"/>
          <p:cNvSpPr txBox="1"/>
          <p:nvPr/>
        </p:nvSpPr>
        <p:spPr>
          <a:xfrm>
            <a:off x="241300" y="5896221"/>
            <a:ext cx="8737600" cy="400110"/>
          </a:xfrm>
          <a:prstGeom prst="rect">
            <a:avLst/>
          </a:prstGeom>
          <a:noFill/>
        </p:spPr>
        <p:txBody>
          <a:bodyPr wrap="square" rtlCol="0">
            <a:spAutoFit/>
          </a:bodyPr>
          <a:lstStyle/>
          <a:p>
            <a:r>
              <a:rPr lang="en-US" sz="2000" b="1" dirty="0">
                <a:solidFill>
                  <a:srgbClr val="4584D3"/>
                </a:solidFill>
              </a:rPr>
              <a:t>H</a:t>
            </a:r>
            <a:r>
              <a:rPr lang="en-US" sz="2000" b="1" dirty="0" smtClean="0">
                <a:solidFill>
                  <a:srgbClr val="4584D3"/>
                </a:solidFill>
              </a:rPr>
              <a:t>elping </a:t>
            </a:r>
            <a:r>
              <a:rPr lang="en-US" sz="2000" b="1" dirty="0">
                <a:solidFill>
                  <a:srgbClr val="4584D3"/>
                </a:solidFill>
              </a:rPr>
              <a:t>to better the lives of </a:t>
            </a:r>
            <a:r>
              <a:rPr lang="en-US" sz="2000" b="1" dirty="0" smtClean="0">
                <a:solidFill>
                  <a:srgbClr val="4584D3"/>
                </a:solidFill>
              </a:rPr>
              <a:t>Haitians </a:t>
            </a:r>
            <a:r>
              <a:rPr lang="en-US" sz="2000" b="1" dirty="0">
                <a:solidFill>
                  <a:srgbClr val="4584D3"/>
                </a:solidFill>
              </a:rPr>
              <a:t>one person, one village at a </a:t>
            </a:r>
            <a:r>
              <a:rPr lang="en-US" sz="2000" b="1" dirty="0" smtClean="0">
                <a:solidFill>
                  <a:srgbClr val="4584D3"/>
                </a:solidFill>
              </a:rPr>
              <a:t>time.</a:t>
            </a:r>
            <a:endParaRPr lang="en-US" sz="2000" b="1" dirty="0">
              <a:solidFill>
                <a:srgbClr val="4584D3"/>
              </a:solidFill>
            </a:endParaRPr>
          </a:p>
        </p:txBody>
      </p:sp>
      <p:pic>
        <p:nvPicPr>
          <p:cNvPr id="6" name="Picture 5" descr="prenatal che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800" y="2603603"/>
            <a:ext cx="5372100" cy="3136900"/>
          </a:xfrm>
          <a:prstGeom prst="rect">
            <a:avLst/>
          </a:prstGeom>
        </p:spPr>
      </p:pic>
      <p:sp>
        <p:nvSpPr>
          <p:cNvPr id="11" name="Content Placeholder 2"/>
          <p:cNvSpPr txBox="1">
            <a:spLocks/>
          </p:cNvSpPr>
          <p:nvPr/>
        </p:nvSpPr>
        <p:spPr>
          <a:xfrm>
            <a:off x="241300" y="2425802"/>
            <a:ext cx="3276600" cy="3760861"/>
          </a:xfrm>
          <a:prstGeom prst="rect">
            <a:avLst/>
          </a:prstGeom>
        </p:spPr>
        <p:txBody>
          <a:bodyPr vert="horz" lIns="91440" tIns="45720" rIns="91440" bIns="45720" rtlCol="0">
            <a:noAutofit/>
          </a:bodyPr>
          <a:lstStyle/>
          <a:p>
            <a:pPr marL="285750" lvl="0" indent="-285750">
              <a:spcBef>
                <a:spcPts val="600"/>
              </a:spcBef>
              <a:buClr>
                <a:srgbClr val="800000"/>
              </a:buClr>
              <a:buFont typeface="Arial"/>
              <a:buChar char="•"/>
            </a:pPr>
            <a:r>
              <a:rPr lang="en-US" dirty="0" smtClean="0">
                <a:latin typeface="Calibri"/>
                <a:cs typeface="Calibri"/>
              </a:rPr>
              <a:t>Prenatal, birth, postpartum and pediatric care by trained midwives</a:t>
            </a:r>
          </a:p>
          <a:p>
            <a:pPr marL="285750" lvl="0" indent="-285750">
              <a:spcBef>
                <a:spcPts val="600"/>
              </a:spcBef>
              <a:buClr>
                <a:srgbClr val="800000"/>
              </a:buClr>
              <a:buFont typeface="Arial"/>
              <a:buChar char="•"/>
            </a:pPr>
            <a:r>
              <a:rPr lang="en-US" dirty="0" smtClean="0">
                <a:latin typeface="Calibri"/>
                <a:cs typeface="Calibri"/>
              </a:rPr>
              <a:t>Collaborate with other health service providers to offer complete health services</a:t>
            </a:r>
          </a:p>
          <a:p>
            <a:pPr marL="285750" lvl="0" indent="-285750">
              <a:spcBef>
                <a:spcPts val="600"/>
              </a:spcBef>
              <a:buClr>
                <a:srgbClr val="800000"/>
              </a:buClr>
              <a:buFont typeface="Arial"/>
              <a:buChar char="•"/>
            </a:pPr>
            <a:r>
              <a:rPr lang="en-US" dirty="0" smtClean="0">
                <a:latin typeface="Calibri"/>
                <a:cs typeface="Calibri"/>
              </a:rPr>
              <a:t>Fully staffed by Haitians</a:t>
            </a:r>
          </a:p>
          <a:p>
            <a:pPr marL="285750" lvl="0" indent="-285750">
              <a:spcBef>
                <a:spcPts val="600"/>
              </a:spcBef>
              <a:buClr>
                <a:srgbClr val="800000"/>
              </a:buClr>
              <a:buFont typeface="Arial"/>
              <a:buChar char="•"/>
            </a:pPr>
            <a:r>
              <a:rPr lang="en-US" dirty="0" smtClean="0">
                <a:latin typeface="Calibri"/>
                <a:cs typeface="Calibri"/>
              </a:rPr>
              <a:t>Founded by American midwives following the earthquake in 2010</a:t>
            </a:r>
          </a:p>
          <a:p>
            <a:pPr marL="177800" lvl="0" indent="-177800">
              <a:buClr>
                <a:srgbClr val="800000"/>
              </a:buClr>
            </a:pPr>
            <a:r>
              <a:rPr lang="en-US" dirty="0" smtClean="0">
                <a:latin typeface="Calibri"/>
                <a:cs typeface="Calibri"/>
              </a:rPr>
              <a:t> </a:t>
            </a:r>
          </a:p>
          <a:p>
            <a:pPr marL="177800" lvl="0" indent="-177800">
              <a:buClr>
                <a:srgbClr val="800000"/>
              </a:buClr>
            </a:pPr>
            <a:endParaRPr lang="en-US" dirty="0" smtClean="0"/>
          </a:p>
          <a:p>
            <a:pPr marL="285750" lvl="0" indent="-285750">
              <a:spcBef>
                <a:spcPct val="20000"/>
              </a:spcBef>
              <a:spcAft>
                <a:spcPts val="600"/>
              </a:spcAft>
              <a:buClr>
                <a:srgbClr val="0070C0"/>
              </a:buClr>
              <a:defRPr/>
            </a:pPr>
            <a:endParaRPr lang="en-US" sz="1700"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lang="en-US" dirty="0" smtClean="0">
              <a:solidFill>
                <a:srgbClr val="000000"/>
              </a:solidFill>
              <a:latin typeface="Calibri" panose="020F0502020204030204" pitchFamily="34" charset="0"/>
            </a:endParaRPr>
          </a:p>
          <a:p>
            <a:pPr marL="285750" lvl="0" indent="-285750">
              <a:spcBef>
                <a:spcPct val="20000"/>
              </a:spcBef>
              <a:spcAft>
                <a:spcPts val="600"/>
              </a:spcAft>
              <a:buClr>
                <a:srgbClr val="0070C0"/>
              </a:buClr>
              <a:buFont typeface="Arial" panose="020B0604020202020204" pitchFamily="34" charset="0"/>
              <a:buChar char="•"/>
              <a:defRPr/>
            </a:pP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670" y="1098297"/>
            <a:ext cx="3429000" cy="1143000"/>
          </a:xfrm>
          <a:prstGeom prst="rect">
            <a:avLst/>
          </a:prstGeom>
        </p:spPr>
      </p:pic>
      <p:sp>
        <p:nvSpPr>
          <p:cNvPr id="3" name="Content Placeholder 2"/>
          <p:cNvSpPr>
            <a:spLocks noGrp="1"/>
          </p:cNvSpPr>
          <p:nvPr>
            <p:ph idx="1"/>
          </p:nvPr>
        </p:nvSpPr>
        <p:spPr>
          <a:xfrm>
            <a:off x="238590" y="2540000"/>
            <a:ext cx="8639080" cy="3124199"/>
          </a:xfrm>
        </p:spPr>
        <p:txBody>
          <a:bodyPr>
            <a:normAutofit/>
          </a:bodyPr>
          <a:lstStyle/>
          <a:p>
            <a:pPr marL="342900" lvl="0" indent="-342900">
              <a:spcAft>
                <a:spcPts val="800"/>
              </a:spcAft>
              <a:buClr>
                <a:schemeClr val="tx2"/>
              </a:buClr>
              <a:buFont typeface="+mj-lt"/>
              <a:buAutoNum type="arabicPeriod"/>
            </a:pPr>
            <a:r>
              <a:rPr lang="en-US" sz="2000" dirty="0" smtClean="0">
                <a:solidFill>
                  <a:srgbClr val="000000"/>
                </a:solidFill>
              </a:rPr>
              <a:t>Why is MamaBaby Haiti offering cervical cancer and sexually transmitted infection screening and treatment along with their pre- and post-natal services?</a:t>
            </a:r>
          </a:p>
          <a:p>
            <a:pPr marL="342900" lvl="0" indent="-342900">
              <a:spcAft>
                <a:spcPts val="800"/>
              </a:spcAft>
              <a:buClr>
                <a:schemeClr val="tx2"/>
              </a:buClr>
              <a:buFont typeface="+mj-lt"/>
              <a:buAutoNum type="arabicPeriod"/>
            </a:pPr>
            <a:r>
              <a:rPr lang="en-US" sz="2000" dirty="0" smtClean="0">
                <a:solidFill>
                  <a:srgbClr val="000000"/>
                </a:solidFill>
              </a:rPr>
              <a:t>How do you think education increase the impact of access to health care?</a:t>
            </a:r>
          </a:p>
          <a:p>
            <a:pPr marL="342900" lvl="0" indent="-342900">
              <a:spcAft>
                <a:spcPts val="800"/>
              </a:spcAft>
              <a:buClr>
                <a:schemeClr val="tx2"/>
              </a:buClr>
              <a:buFont typeface="+mj-lt"/>
              <a:buAutoNum type="arabicPeriod"/>
            </a:pPr>
            <a:r>
              <a:rPr lang="en-US" sz="2000" dirty="0" smtClean="0">
                <a:solidFill>
                  <a:srgbClr val="000000"/>
                </a:solidFill>
              </a:rPr>
              <a:t>How do you think this project impacts future generations in Haiti?</a:t>
            </a:r>
            <a:endParaRPr lang="en-US" sz="2000" dirty="0">
              <a:solidFill>
                <a:srgbClr val="000000"/>
              </a:solidFill>
            </a:endParaRPr>
          </a:p>
        </p:txBody>
      </p:sp>
      <p:sp>
        <p:nvSpPr>
          <p:cNvPr id="4" name="Date Placeholder 3"/>
          <p:cNvSpPr>
            <a:spLocks noGrp="1"/>
          </p:cNvSpPr>
          <p:nvPr>
            <p:ph type="dt" sz="half" idx="10"/>
          </p:nvPr>
        </p:nvSpPr>
        <p:spPr/>
        <p:txBody>
          <a:bodyPr/>
          <a:lstStyle/>
          <a:p>
            <a:r>
              <a:rPr lang="en-US" dirty="0" smtClean="0"/>
              <a:t>April 2015</a:t>
            </a:r>
            <a:endParaRPr lang="en-US" dirty="0"/>
          </a:p>
        </p:txBody>
      </p:sp>
      <p:sp>
        <p:nvSpPr>
          <p:cNvPr id="2" name="Title 1"/>
          <p:cNvSpPr>
            <a:spLocks noGrp="1"/>
          </p:cNvSpPr>
          <p:nvPr>
            <p:ph type="title"/>
          </p:nvPr>
        </p:nvSpPr>
        <p:spPr>
          <a:xfrm>
            <a:off x="241300" y="111442"/>
            <a:ext cx="8686800" cy="1002212"/>
          </a:xfrm>
        </p:spPr>
        <p:txBody>
          <a:bodyPr>
            <a:normAutofit/>
          </a:bodyPr>
          <a:lstStyle/>
          <a:p>
            <a:pPr algn="l"/>
            <a:r>
              <a:rPr lang="en-US" sz="3600" b="1" dirty="0" smtClean="0">
                <a:solidFill>
                  <a:srgbClr val="6F0000"/>
                </a:solidFill>
                <a:effectLst>
                  <a:outerShdw blurRad="38100" dist="38100" dir="2700000" algn="tl">
                    <a:srgbClr val="000000">
                      <a:alpha val="43137"/>
                    </a:srgbClr>
                  </a:outerShdw>
                </a:effectLst>
              </a:rPr>
              <a:t>Share Your Thoughts</a:t>
            </a:r>
            <a:endParaRPr lang="en-US" sz="3600" b="1" dirty="0">
              <a:solidFill>
                <a:srgbClr val="6F0000"/>
              </a:solidFill>
              <a:effectLst>
                <a:outerShdw blurRad="38100" dist="38100" dir="2700000" algn="tl">
                  <a:srgbClr val="000000">
                    <a:alpha val="43137"/>
                  </a:srgbClr>
                </a:outerShdw>
              </a:effectLst>
            </a:endParaRPr>
          </a:p>
        </p:txBody>
      </p:sp>
      <p:pic>
        <p:nvPicPr>
          <p:cNvPr id="7" name="Picture 6" descr="TaglineAddress_2Color.jpg"/>
          <p:cNvPicPr>
            <a:picLocks noChangeAspect="1"/>
          </p:cNvPicPr>
          <p:nvPr/>
        </p:nvPicPr>
        <p:blipFill>
          <a:blip r:embed="rId3"/>
          <a:stretch>
            <a:fillRect/>
          </a:stretch>
        </p:blipFill>
        <p:spPr>
          <a:xfrm>
            <a:off x="507993" y="6218855"/>
            <a:ext cx="6343924" cy="496941"/>
          </a:xfrm>
          <a:prstGeom prst="rect">
            <a:avLst/>
          </a:prstGeom>
        </p:spPr>
      </p:pic>
      <p:sp>
        <p:nvSpPr>
          <p:cNvPr id="8" name="Slide Number Placeholder 7"/>
          <p:cNvSpPr>
            <a:spLocks noGrp="1"/>
          </p:cNvSpPr>
          <p:nvPr>
            <p:ph type="sldNum" sz="quarter" idx="12"/>
          </p:nvPr>
        </p:nvSpPr>
        <p:spPr/>
        <p:txBody>
          <a:bodyPr/>
          <a:lstStyle/>
          <a:p>
            <a:fld id="{ADC744F1-E21E-9647-894E-1EC1FB821E89}"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18061</TotalTime>
  <Words>750</Words>
  <Application>Microsoft Office PowerPoint</Application>
  <PresentationFormat>On-screen Show (4:3)</PresentationFormat>
  <Paragraphs>130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Candara</vt:lpstr>
      <vt:lpstr>Symbol</vt:lpstr>
      <vt:lpstr>Waveform</vt:lpstr>
      <vt:lpstr> Well Women in Northern Haiti</vt:lpstr>
      <vt:lpstr>Where in the world</vt:lpstr>
      <vt:lpstr>Introducing MamaBaby Haiti</vt:lpstr>
      <vt:lpstr>What are we supporting?</vt:lpstr>
      <vt:lpstr>Life Challenges of Haitian Women</vt:lpstr>
      <vt:lpstr>The Program</vt:lpstr>
      <vt:lpstr>The Budget</vt:lpstr>
      <vt:lpstr>About the Organization</vt:lpstr>
      <vt:lpstr>Share Your Thoughts</vt:lpstr>
    </vt:vector>
  </TitlesOfParts>
  <Manager/>
  <Company>Dining for Women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Smiles on Wings:  New Beginnings</dc:title>
  <dc:subject/>
  <dc:creator>Janine Baumgartner</dc:creator>
  <cp:keywords/>
  <dc:description/>
  <cp:lastModifiedBy>Chris Worthy</cp:lastModifiedBy>
  <cp:revision>144</cp:revision>
  <cp:lastPrinted>2013-11-03T18:18:09Z</cp:lastPrinted>
  <dcterms:created xsi:type="dcterms:W3CDTF">2014-10-16T00:39:15Z</dcterms:created>
  <dcterms:modified xsi:type="dcterms:W3CDTF">2015-03-04T18:06:56Z</dcterms:modified>
  <cp:category/>
</cp:coreProperties>
</file>