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28" r:id="rId1"/>
  </p:sldMasterIdLst>
  <p:notesMasterIdLst>
    <p:notesMasterId r:id="rId10"/>
  </p:notesMasterIdLst>
  <p:handoutMasterIdLst>
    <p:handoutMasterId r:id="rId11"/>
  </p:handoutMasterIdLst>
  <p:sldIdLst>
    <p:sldId id="256" r:id="rId2"/>
    <p:sldId id="257" r:id="rId3"/>
    <p:sldId id="268" r:id="rId4"/>
    <p:sldId id="276" r:id="rId5"/>
    <p:sldId id="258" r:id="rId6"/>
    <p:sldId id="283" r:id="rId7"/>
    <p:sldId id="267"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4400"/>
    <a:srgbClr val="3588BA"/>
    <a:srgbClr val="6F0000"/>
    <a:srgbClr val="AAC66C"/>
    <a:srgbClr val="7A45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1" autoAdjust="0"/>
    <p:restoredTop sz="98789" autoAdjust="0"/>
  </p:normalViewPr>
  <p:slideViewPr>
    <p:cSldViewPr snapToGrid="0" snapToObjects="1">
      <p:cViewPr varScale="1">
        <p:scale>
          <a:sx n="116" d="100"/>
          <a:sy n="116" d="100"/>
        </p:scale>
        <p:origin x="79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62D232-83AF-A243-94A1-D71D8813F90A}" type="datetimeFigureOut">
              <a:rPr lang="en-US" smtClean="0"/>
              <a:pPr/>
              <a:t>4/12/2015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30704D-D69F-B345-AFD0-E6F8FD8E4CB0}" type="slidenum">
              <a:rPr lang="en-US" smtClean="0"/>
              <a:pPr/>
              <a:t>‹#›</a:t>
            </a:fld>
            <a:endParaRPr lang="en-US"/>
          </a:p>
        </p:txBody>
      </p:sp>
    </p:spTree>
    <p:extLst>
      <p:ext uri="{BB962C8B-B14F-4D97-AF65-F5344CB8AC3E}">
        <p14:creationId xmlns:p14="http://schemas.microsoft.com/office/powerpoint/2010/main" val="36848470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700265-EC90-AB49-8D5A-8DAC554CC593}" type="datetimeFigureOut">
              <a:rPr lang="en-US" smtClean="0"/>
              <a:pPr/>
              <a:t>4/12/2015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F4A97A-CF60-CB43-9DF9-919A84919A5C}" type="slidenum">
              <a:rPr lang="en-US" smtClean="0"/>
              <a:pPr/>
              <a:t>‹#›</a:t>
            </a:fld>
            <a:endParaRPr lang="en-US"/>
          </a:p>
        </p:txBody>
      </p:sp>
    </p:spTree>
    <p:extLst>
      <p:ext uri="{BB962C8B-B14F-4D97-AF65-F5344CB8AC3E}">
        <p14:creationId xmlns:p14="http://schemas.microsoft.com/office/powerpoint/2010/main" val="132359665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FF4A97A-CF60-CB43-9DF9-919A84919A5C}" type="slidenum">
              <a:rPr lang="en-US" smtClean="0"/>
              <a:pPr/>
              <a:t>1</a:t>
            </a:fld>
            <a:endParaRPr lang="en-US"/>
          </a:p>
        </p:txBody>
      </p:sp>
    </p:spTree>
    <p:extLst>
      <p:ext uri="{BB962C8B-B14F-4D97-AF65-F5344CB8AC3E}">
        <p14:creationId xmlns:p14="http://schemas.microsoft.com/office/powerpoint/2010/main" val="1160572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January 2015</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a:p>
        </p:txBody>
      </p:sp>
    </p:spTree>
    <p:extLst>
      <p:ext uri="{BB962C8B-B14F-4D97-AF65-F5344CB8AC3E}">
        <p14:creationId xmlns:p14="http://schemas.microsoft.com/office/powerpoint/2010/main" val="245332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January 2015</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a:p>
        </p:txBody>
      </p:sp>
    </p:spTree>
    <p:extLst>
      <p:ext uri="{BB962C8B-B14F-4D97-AF65-F5344CB8AC3E}">
        <p14:creationId xmlns:p14="http://schemas.microsoft.com/office/powerpoint/2010/main" val="9147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January 2015</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a:p>
        </p:txBody>
      </p:sp>
    </p:spTree>
    <p:extLst>
      <p:ext uri="{BB962C8B-B14F-4D97-AF65-F5344CB8AC3E}">
        <p14:creationId xmlns:p14="http://schemas.microsoft.com/office/powerpoint/2010/main" val="1602045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January 2015</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a:p>
        </p:txBody>
      </p:sp>
    </p:spTree>
    <p:extLst>
      <p:ext uri="{BB962C8B-B14F-4D97-AF65-F5344CB8AC3E}">
        <p14:creationId xmlns:p14="http://schemas.microsoft.com/office/powerpoint/2010/main" val="3973390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January 2015</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C744F1-E21E-9647-894E-1EC1FB821E89}" type="slidenum">
              <a:rPr lang="en-US" smtClean="0"/>
              <a:pPr/>
              <a:t>‹#›</a:t>
            </a:fld>
            <a:endParaRPr lang="en-US"/>
          </a:p>
        </p:txBody>
      </p:sp>
    </p:spTree>
    <p:extLst>
      <p:ext uri="{BB962C8B-B14F-4D97-AF65-F5344CB8AC3E}">
        <p14:creationId xmlns:p14="http://schemas.microsoft.com/office/powerpoint/2010/main" val="3766303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January 2015</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744F1-E21E-9647-894E-1EC1FB821E89}" type="slidenum">
              <a:rPr lang="en-US" smtClean="0"/>
              <a:pPr/>
              <a:t>‹#›</a:t>
            </a:fld>
            <a:endParaRPr lang="en-US"/>
          </a:p>
        </p:txBody>
      </p:sp>
    </p:spTree>
    <p:extLst>
      <p:ext uri="{BB962C8B-B14F-4D97-AF65-F5344CB8AC3E}">
        <p14:creationId xmlns:p14="http://schemas.microsoft.com/office/powerpoint/2010/main" val="2063367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January 2015</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C744F1-E21E-9647-894E-1EC1FB821E89}" type="slidenum">
              <a:rPr lang="en-US" smtClean="0"/>
              <a:pPr/>
              <a:t>‹#›</a:t>
            </a:fld>
            <a:endParaRPr lang="en-US"/>
          </a:p>
        </p:txBody>
      </p:sp>
    </p:spTree>
    <p:extLst>
      <p:ext uri="{BB962C8B-B14F-4D97-AF65-F5344CB8AC3E}">
        <p14:creationId xmlns:p14="http://schemas.microsoft.com/office/powerpoint/2010/main" val="4119099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January 2015</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C744F1-E21E-9647-894E-1EC1FB821E89}" type="slidenum">
              <a:rPr lang="en-US" smtClean="0"/>
              <a:pPr/>
              <a:t>‹#›</a:t>
            </a:fld>
            <a:endParaRPr lang="en-US"/>
          </a:p>
        </p:txBody>
      </p:sp>
    </p:spTree>
    <p:extLst>
      <p:ext uri="{BB962C8B-B14F-4D97-AF65-F5344CB8AC3E}">
        <p14:creationId xmlns:p14="http://schemas.microsoft.com/office/powerpoint/2010/main" val="41024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January 2015</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C744F1-E21E-9647-894E-1EC1FB821E89}" type="slidenum">
              <a:rPr lang="en-US" smtClean="0"/>
              <a:pPr/>
              <a:t>‹#›</a:t>
            </a:fld>
            <a:endParaRPr lang="en-US"/>
          </a:p>
        </p:txBody>
      </p:sp>
    </p:spTree>
    <p:extLst>
      <p:ext uri="{BB962C8B-B14F-4D97-AF65-F5344CB8AC3E}">
        <p14:creationId xmlns:p14="http://schemas.microsoft.com/office/powerpoint/2010/main" val="1486049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2015</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744F1-E21E-9647-894E-1EC1FB821E89}" type="slidenum">
              <a:rPr lang="en-US" smtClean="0"/>
              <a:pPr/>
              <a:t>‹#›</a:t>
            </a:fld>
            <a:endParaRPr lang="en-US"/>
          </a:p>
        </p:txBody>
      </p:sp>
    </p:spTree>
    <p:extLst>
      <p:ext uri="{BB962C8B-B14F-4D97-AF65-F5344CB8AC3E}">
        <p14:creationId xmlns:p14="http://schemas.microsoft.com/office/powerpoint/2010/main" val="540678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January 2015</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C744F1-E21E-9647-894E-1EC1FB821E89}" type="slidenum">
              <a:rPr lang="en-US" smtClean="0"/>
              <a:pPr/>
              <a:t>‹#›</a:t>
            </a:fld>
            <a:endParaRPr lang="en-US"/>
          </a:p>
        </p:txBody>
      </p:sp>
    </p:spTree>
    <p:extLst>
      <p:ext uri="{BB962C8B-B14F-4D97-AF65-F5344CB8AC3E}">
        <p14:creationId xmlns:p14="http://schemas.microsoft.com/office/powerpoint/2010/main" val="224372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April 2015</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60A2C4-E252-5E41-9BF8-6E404A6BE248}" type="slidenum">
              <a:rPr lang="en-US" smtClean="0"/>
              <a:pPr/>
              <a:t>‹#›</a:t>
            </a:fld>
            <a:endParaRPr lang="en-US" dirty="0"/>
          </a:p>
        </p:txBody>
      </p:sp>
      <p:sp>
        <p:nvSpPr>
          <p:cNvPr id="7" name="Date Placeholder 3"/>
          <p:cNvSpPr txBox="1">
            <a:spLocks/>
          </p:cNvSpPr>
          <p:nvPr userDrawn="1"/>
        </p:nvSpPr>
        <p:spPr>
          <a:xfrm>
            <a:off x="872067" y="6250164"/>
            <a:ext cx="3129779" cy="365125"/>
          </a:xfrm>
          <a:prstGeom prst="rect">
            <a:avLst/>
          </a:prstGeom>
        </p:spPr>
        <p:txBody>
          <a:bodyPr vert="horz" lIns="91440" tIns="45720" rIns="91440" bIns="45720" rtlCol="0" anchor="ctr"/>
          <a:lstStyle>
            <a:lvl1pPr algn="r">
              <a:defRPr sz="1000">
                <a:solidFill>
                  <a:schemeClr val="tx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2"/>
              </a:solidFill>
              <a:effectLst/>
              <a:uLnTx/>
              <a:uFillTx/>
              <a:latin typeface="+mn-lt"/>
              <a:ea typeface="+mn-ea"/>
              <a:cs typeface="+mn-cs"/>
            </a:endParaRPr>
          </a:p>
        </p:txBody>
      </p:sp>
    </p:spTree>
    <p:extLst>
      <p:ext uri="{BB962C8B-B14F-4D97-AF65-F5344CB8AC3E}">
        <p14:creationId xmlns:p14="http://schemas.microsoft.com/office/powerpoint/2010/main" val="257575908"/>
      </p:ext>
    </p:extLst>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a:xfrm>
            <a:off x="126463" y="243509"/>
            <a:ext cx="8921579"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0852" y="3367963"/>
            <a:ext cx="2656252" cy="1370066"/>
          </a:xfrm>
          <a:prstGeom prst="rect">
            <a:avLst/>
          </a:prstGeom>
          <a:effectLst>
            <a:outerShdw blurRad="50800" dist="38100" dir="2700000" algn="tl" rotWithShape="0">
              <a:prstClr val="black">
                <a:alpha val="40000"/>
              </a:prstClr>
            </a:outerShdw>
            <a:softEdge rad="12700"/>
          </a:effectLst>
        </p:spPr>
      </p:pic>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146768" y="514481"/>
            <a:ext cx="2106758" cy="1404505"/>
          </a:xfrm>
          <a:prstGeom prst="rect">
            <a:avLst/>
          </a:prstGeom>
          <a:effectLst>
            <a:outerShdw blurRad="50800" dist="38100" dir="2700000" algn="tl" rotWithShape="0">
              <a:prstClr val="black">
                <a:alpha val="40000"/>
              </a:prstClr>
            </a:outerShdw>
            <a:softEdge rad="12700"/>
          </a:effectLst>
        </p:spPr>
      </p:pic>
      <p:sp>
        <p:nvSpPr>
          <p:cNvPr id="2" name="Title 1"/>
          <p:cNvSpPr>
            <a:spLocks noGrp="1"/>
          </p:cNvSpPr>
          <p:nvPr>
            <p:ph type="ctrTitle" idx="4294967295"/>
          </p:nvPr>
        </p:nvSpPr>
        <p:spPr>
          <a:xfrm>
            <a:off x="3454234" y="3613989"/>
            <a:ext cx="5525009" cy="1212850"/>
          </a:xfrm>
        </p:spPr>
        <p:txBody>
          <a:bodyPr>
            <a:noAutofit/>
          </a:bodyPr>
          <a:lstStyle/>
          <a:p>
            <a:pPr algn="ctr"/>
            <a:r>
              <a:rPr lang="en-US" sz="3600" b="1" dirty="0" smtClean="0">
                <a:solidFill>
                  <a:srgbClr val="800000"/>
                </a:solidFill>
                <a:effectLst>
                  <a:outerShdw blurRad="38100" dist="38100" dir="2700000" algn="tl">
                    <a:srgbClr val="000000">
                      <a:alpha val="43137"/>
                    </a:srgbClr>
                  </a:outerShdw>
                </a:effectLst>
                <a:latin typeface="Calibri" panose="020F0502020204030204" pitchFamily="34" charset="0"/>
              </a:rPr>
              <a:t/>
            </a:r>
            <a:br>
              <a:rPr lang="en-US" sz="3600" b="1" dirty="0" smtClean="0">
                <a:solidFill>
                  <a:srgbClr val="800000"/>
                </a:solidFill>
                <a:effectLst>
                  <a:outerShdw blurRad="38100" dist="38100" dir="2700000" algn="tl">
                    <a:srgbClr val="000000">
                      <a:alpha val="43137"/>
                    </a:srgbClr>
                  </a:outerShdw>
                </a:effectLst>
                <a:latin typeface="Calibri" panose="020F0502020204030204" pitchFamily="34" charset="0"/>
              </a:rPr>
            </a:br>
            <a:r>
              <a:rPr lang="en-US" sz="3600" b="1" dirty="0" smtClean="0">
                <a:solidFill>
                  <a:srgbClr val="800000"/>
                </a:solidFill>
                <a:effectLst>
                  <a:outerShdw blurRad="38100" dist="38100" dir="2700000" algn="tl">
                    <a:srgbClr val="000000">
                      <a:alpha val="43137"/>
                    </a:srgbClr>
                  </a:outerShdw>
                </a:effectLst>
                <a:latin typeface="Calibri" panose="020F0502020204030204" pitchFamily="34" charset="0"/>
              </a:rPr>
              <a:t>    </a:t>
            </a:r>
            <a:r>
              <a:rPr lang="en-US" sz="2400" b="1" dirty="0" smtClean="0">
                <a:solidFill>
                  <a:srgbClr val="794400"/>
                </a:solidFill>
                <a:effectLst>
                  <a:outerShdw blurRad="38100" dist="38100" dir="2700000" algn="tl">
                    <a:srgbClr val="000000">
                      <a:alpha val="43137"/>
                    </a:srgbClr>
                  </a:outerShdw>
                </a:effectLst>
                <a:latin typeface="Franklin Gothic Medium" panose="020B0603020102020204" pitchFamily="34" charset="0"/>
              </a:rPr>
              <a:t>Leadership Academy for women entrepreneurs </a:t>
            </a:r>
            <a:endParaRPr lang="en-US" sz="2400" b="1" dirty="0">
              <a:solidFill>
                <a:srgbClr val="794400"/>
              </a:solidFill>
              <a:effectLst>
                <a:outerShdw blurRad="38100" dist="38100" dir="2700000" algn="tl">
                  <a:srgbClr val="000000">
                    <a:alpha val="43137"/>
                  </a:srgbClr>
                </a:outerShdw>
              </a:effectLst>
              <a:latin typeface="Franklin Gothic Medium" panose="020B0603020102020204" pitchFamily="34" charset="0"/>
            </a:endParaRPr>
          </a:p>
        </p:txBody>
      </p:sp>
      <p:pic>
        <p:nvPicPr>
          <p:cNvPr id="10" name="Picture 9" descr="Tagline with Spoon_Brown.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587253" y="6289022"/>
            <a:ext cx="4489579" cy="299306"/>
          </a:xfrm>
          <a:prstGeom prst="rect">
            <a:avLst/>
          </a:prstGeom>
        </p:spPr>
      </p:pic>
      <p:sp>
        <p:nvSpPr>
          <p:cNvPr id="13" name="TextBox 12"/>
          <p:cNvSpPr txBox="1"/>
          <p:nvPr/>
        </p:nvSpPr>
        <p:spPr>
          <a:xfrm>
            <a:off x="4162895" y="2443301"/>
            <a:ext cx="4254500" cy="369332"/>
          </a:xfrm>
          <a:prstGeom prst="rect">
            <a:avLst/>
          </a:prstGeom>
          <a:solidFill>
            <a:srgbClr val="AAC66C"/>
          </a:solidFill>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en-US" b="1" dirty="0" smtClean="0">
                <a:solidFill>
                  <a:srgbClr val="794400"/>
                </a:solidFill>
                <a:latin typeface="Franklin Gothic Medium" panose="020B0603020102020204" pitchFamily="34" charset="0"/>
                <a:cs typeface="Cambria"/>
              </a:rPr>
              <a:t>Featured program for June 2015</a:t>
            </a:r>
            <a:endParaRPr lang="en-US" b="1" dirty="0">
              <a:solidFill>
                <a:srgbClr val="794400"/>
              </a:solidFill>
              <a:latin typeface="Franklin Gothic Medium" panose="020B0603020102020204" pitchFamily="34" charset="0"/>
              <a:cs typeface="Cambria"/>
            </a:endParaRPr>
          </a:p>
        </p:txBody>
      </p:sp>
      <p:pic>
        <p:nvPicPr>
          <p:cNvPr id="14" name="Picture 1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89991" y="5640229"/>
            <a:ext cx="3429000" cy="1143000"/>
          </a:xfrm>
          <a:prstGeom prst="rect">
            <a:avLst/>
          </a:prstGeom>
        </p:spPr>
      </p:pic>
      <p:pic>
        <p:nvPicPr>
          <p:cNvPr id="6" name="Picture 5"/>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60300" y="709008"/>
            <a:ext cx="2312391" cy="1734293"/>
          </a:xfrm>
          <a:prstGeom prst="rect">
            <a:avLst/>
          </a:prstGeom>
          <a:effectLst>
            <a:outerShdw blurRad="50800" dist="38100" dir="2700000" algn="tl" rotWithShape="0">
              <a:prstClr val="black">
                <a:alpha val="40000"/>
              </a:prstClr>
            </a:outerShdw>
            <a:softEdge rad="12700"/>
          </a:effectLst>
        </p:spPr>
      </p:pic>
      <p:pic>
        <p:nvPicPr>
          <p:cNvPr id="20" name="Picture 1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823696" y="1613779"/>
            <a:ext cx="1968195" cy="1993345"/>
          </a:xfrm>
          <a:prstGeom prst="rect">
            <a:avLst/>
          </a:prstGeom>
          <a:effectLst>
            <a:outerShdw blurRad="50800" dist="38100" dir="2700000" algn="tl" rotWithShape="0">
              <a:prstClr val="black">
                <a:alpha val="40000"/>
              </a:prstClr>
            </a:outerShdw>
            <a:softEdge rad="12700"/>
          </a:effectLst>
        </p:spPr>
      </p:pic>
      <p:sp>
        <p:nvSpPr>
          <p:cNvPr id="3" name="TextBox 2"/>
          <p:cNvSpPr txBox="1"/>
          <p:nvPr/>
        </p:nvSpPr>
        <p:spPr>
          <a:xfrm>
            <a:off x="3618991" y="3345110"/>
            <a:ext cx="5154896" cy="707886"/>
          </a:xfrm>
          <a:prstGeom prst="rect">
            <a:avLst/>
          </a:prstGeom>
          <a:noFill/>
        </p:spPr>
        <p:txBody>
          <a:bodyPr wrap="square" rtlCol="0">
            <a:spAutoFit/>
          </a:bodyPr>
          <a:lstStyle/>
          <a:p>
            <a:pPr algn="ctr"/>
            <a:r>
              <a:rPr lang="en-US" sz="4000" b="1" dirty="0" err="1" smtClean="0">
                <a:solidFill>
                  <a:srgbClr val="794400"/>
                </a:solidFill>
                <a:effectLst>
                  <a:outerShdw blurRad="38100" dist="38100" dir="2700000" algn="tl">
                    <a:srgbClr val="000000">
                      <a:alpha val="43137"/>
                    </a:srgbClr>
                  </a:outerShdw>
                </a:effectLst>
                <a:latin typeface="Franklin Gothic Medium" panose="020B0603020102020204" pitchFamily="34" charset="0"/>
              </a:rPr>
              <a:t>Indego</a:t>
            </a:r>
            <a:r>
              <a:rPr lang="en-US" sz="4000" b="1" dirty="0" smtClean="0">
                <a:solidFill>
                  <a:srgbClr val="794400"/>
                </a:solidFill>
                <a:effectLst>
                  <a:outerShdw blurRad="38100" dist="38100" dir="2700000" algn="tl">
                    <a:srgbClr val="000000">
                      <a:alpha val="43137"/>
                    </a:srgbClr>
                  </a:outerShdw>
                </a:effectLst>
                <a:latin typeface="Franklin Gothic Medium" panose="020B0603020102020204" pitchFamily="34" charset="0"/>
              </a:rPr>
              <a:t> Africa</a:t>
            </a:r>
            <a:endParaRPr lang="en-US" sz="4000" dirty="0">
              <a:solidFill>
                <a:srgbClr val="794400"/>
              </a:solidFill>
              <a:latin typeface="Franklin Gothic Medium" panose="020B0603020102020204" pitchFamily="34" charset="0"/>
            </a:endParaRPr>
          </a:p>
        </p:txBody>
      </p:sp>
      <p:pic>
        <p:nvPicPr>
          <p:cNvPr id="7" name="Picture 6"/>
          <p:cNvPicPr>
            <a:picLocks noChangeAspect="1"/>
          </p:cNvPicPr>
          <p:nvPr/>
        </p:nvPicPr>
        <p:blipFill>
          <a:blip r:embed="rId9">
            <a:extLst>
              <a:ext uri="{28A0092B-C50C-407E-A947-70E740481C1C}">
                <a14:useLocalDpi xmlns:a14="http://schemas.microsoft.com/office/drawing/2010/main"/>
              </a:ext>
            </a:extLst>
          </a:blip>
          <a:stretch>
            <a:fillRect/>
          </a:stretch>
        </p:blipFill>
        <p:spPr>
          <a:xfrm>
            <a:off x="470243" y="4957083"/>
            <a:ext cx="2676525" cy="657225"/>
          </a:xfrm>
          <a:prstGeom prst="rect">
            <a:avLst/>
          </a:prstGeom>
        </p:spPr>
      </p:pic>
      <p:pic>
        <p:nvPicPr>
          <p:cNvPr id="16" name="Picture 15"/>
          <p:cNvPicPr>
            <a:picLocks noChangeAspect="1"/>
          </p:cNvPicPr>
          <p:nvPr/>
        </p:nvPicPr>
        <p:blipFill>
          <a:blip r:embed="rId9">
            <a:extLst>
              <a:ext uri="{28A0092B-C50C-407E-A947-70E740481C1C}">
                <a14:useLocalDpi xmlns:a14="http://schemas.microsoft.com/office/drawing/2010/main"/>
              </a:ext>
            </a:extLst>
          </a:blip>
          <a:stretch>
            <a:fillRect/>
          </a:stretch>
        </p:blipFill>
        <p:spPr>
          <a:xfrm>
            <a:off x="5823293" y="4957083"/>
            <a:ext cx="2676525" cy="657225"/>
          </a:xfrm>
          <a:prstGeom prst="rect">
            <a:avLst/>
          </a:prstGeom>
        </p:spPr>
      </p:pic>
      <p:pic>
        <p:nvPicPr>
          <p:cNvPr id="17" name="Picture 16"/>
          <p:cNvPicPr>
            <a:picLocks noChangeAspect="1"/>
          </p:cNvPicPr>
          <p:nvPr/>
        </p:nvPicPr>
        <p:blipFill>
          <a:blip r:embed="rId9">
            <a:extLst>
              <a:ext uri="{28A0092B-C50C-407E-A947-70E740481C1C}">
                <a14:useLocalDpi xmlns:a14="http://schemas.microsoft.com/office/drawing/2010/main"/>
              </a:ext>
            </a:extLst>
          </a:blip>
          <a:stretch>
            <a:fillRect/>
          </a:stretch>
        </p:blipFill>
        <p:spPr>
          <a:xfrm>
            <a:off x="3146768" y="4957083"/>
            <a:ext cx="2676525" cy="65722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9842"/>
            <a:ext cx="8682378" cy="1011090"/>
          </a:xfrm>
        </p:spPr>
        <p:txBody>
          <a:bodyPr>
            <a:normAutofit/>
          </a:bodyPr>
          <a:lstStyle/>
          <a:p>
            <a:pPr algn="l"/>
            <a:r>
              <a:rPr lang="en-US" sz="3600" b="1" dirty="0" smtClean="0">
                <a:solidFill>
                  <a:srgbClr val="794400"/>
                </a:solidFill>
                <a:effectLst>
                  <a:outerShdw blurRad="38100" dist="38100" dir="2700000" algn="tl">
                    <a:srgbClr val="000000">
                      <a:alpha val="43137"/>
                    </a:srgbClr>
                  </a:outerShdw>
                </a:effectLst>
                <a:latin typeface="Franklin Gothic Medium" panose="020B0603020102020204" pitchFamily="34" charset="0"/>
              </a:rPr>
              <a:t>Introducing </a:t>
            </a:r>
            <a:r>
              <a:rPr lang="en-US" sz="3600" b="1" dirty="0" err="1" smtClean="0">
                <a:solidFill>
                  <a:srgbClr val="794400"/>
                </a:solidFill>
                <a:effectLst>
                  <a:outerShdw blurRad="38100" dist="38100" dir="2700000" algn="tl">
                    <a:srgbClr val="000000">
                      <a:alpha val="43137"/>
                    </a:srgbClr>
                  </a:outerShdw>
                </a:effectLst>
                <a:latin typeface="Franklin Gothic Medium" panose="020B0603020102020204" pitchFamily="34" charset="0"/>
              </a:rPr>
              <a:t>Indego</a:t>
            </a:r>
            <a:r>
              <a:rPr lang="en-US" sz="3600" b="1" dirty="0" smtClean="0">
                <a:solidFill>
                  <a:srgbClr val="794400"/>
                </a:solidFill>
                <a:effectLst>
                  <a:outerShdw blurRad="38100" dist="38100" dir="2700000" algn="tl">
                    <a:srgbClr val="000000">
                      <a:alpha val="43137"/>
                    </a:srgbClr>
                  </a:outerShdw>
                </a:effectLst>
                <a:latin typeface="Franklin Gothic Medium" panose="020B0603020102020204" pitchFamily="34" charset="0"/>
              </a:rPr>
              <a:t> Africa</a:t>
            </a:r>
            <a:endPar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endParaRPr>
          </a:p>
        </p:txBody>
      </p:sp>
      <p:pic>
        <p:nvPicPr>
          <p:cNvPr id="7" name="Content Placeholder 6"/>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210962" y="1033627"/>
            <a:ext cx="5942205" cy="3956338"/>
          </a:xfrm>
        </p:spPr>
      </p:pic>
      <p:sp>
        <p:nvSpPr>
          <p:cNvPr id="10" name="Date Placeholder 9"/>
          <p:cNvSpPr>
            <a:spLocks noGrp="1"/>
          </p:cNvSpPr>
          <p:nvPr>
            <p:ph type="dt" sz="half" idx="10"/>
          </p:nvPr>
        </p:nvSpPr>
        <p:spPr>
          <a:xfrm>
            <a:off x="247065" y="6315853"/>
            <a:ext cx="2057400" cy="365125"/>
          </a:xfrm>
        </p:spPr>
        <p:txBody>
          <a:bodyPr/>
          <a:lstStyle/>
          <a:p>
            <a:r>
              <a:rPr lang="en-US" dirty="0" smtClean="0"/>
              <a:t>June 2015</a:t>
            </a:r>
            <a:endParaRPr lang="en-US" dirty="0"/>
          </a:p>
        </p:txBody>
      </p:sp>
      <p:sp>
        <p:nvSpPr>
          <p:cNvPr id="14" name="Content Placeholder 2"/>
          <p:cNvSpPr txBox="1">
            <a:spLocks/>
          </p:cNvSpPr>
          <p:nvPr/>
        </p:nvSpPr>
        <p:spPr>
          <a:xfrm>
            <a:off x="-949047" y="6858000"/>
            <a:ext cx="4111347" cy="1507513"/>
          </a:xfrm>
          <a:prstGeom prst="rect">
            <a:avLst/>
          </a:prstGeom>
        </p:spPr>
        <p:txBody>
          <a:bodyPr vert="horz" lIns="91440" tIns="45720" rIns="91440" bIns="45720" rtlCol="0">
            <a:normAutofit/>
          </a:bodyPr>
          <a:lstStyle/>
          <a:p>
            <a:pPr marL="166688" indent="-166688">
              <a:spcBef>
                <a:spcPts val="600"/>
              </a:spcBef>
              <a:spcAft>
                <a:spcPts val="600"/>
              </a:spcAft>
              <a:buFont typeface="Arial"/>
              <a:buChar char="•"/>
            </a:pPr>
            <a:endParaRPr lang="en-US" dirty="0" smtClean="0"/>
          </a:p>
        </p:txBody>
      </p:sp>
      <p:sp>
        <p:nvSpPr>
          <p:cNvPr id="5" name="TextBox 4"/>
          <p:cNvSpPr txBox="1"/>
          <p:nvPr/>
        </p:nvSpPr>
        <p:spPr>
          <a:xfrm>
            <a:off x="247065" y="5392523"/>
            <a:ext cx="8692909" cy="923330"/>
          </a:xfrm>
          <a:prstGeom prst="rect">
            <a:avLst/>
          </a:prstGeom>
          <a:noFill/>
        </p:spPr>
        <p:txBody>
          <a:bodyPr wrap="square" rtlCol="0">
            <a:spAutoFit/>
          </a:bodyPr>
          <a:lstStyle/>
          <a:p>
            <a:r>
              <a:rPr lang="en-US" dirty="0" err="1" smtClean="0">
                <a:solidFill>
                  <a:srgbClr val="3588BA"/>
                </a:solidFill>
                <a:latin typeface="Franklin Gothic Medium" panose="020B0603020102020204" pitchFamily="34" charset="0"/>
              </a:rPr>
              <a:t>Indego</a:t>
            </a:r>
            <a:r>
              <a:rPr lang="en-US" dirty="0" smtClean="0">
                <a:solidFill>
                  <a:srgbClr val="3588BA"/>
                </a:solidFill>
                <a:latin typeface="Franklin Gothic Medium" panose="020B0603020102020204" pitchFamily="34" charset="0"/>
              </a:rPr>
              <a:t> Africa’s Leadership Academy provides emerging </a:t>
            </a:r>
            <a:r>
              <a:rPr lang="en-US" dirty="0">
                <a:solidFill>
                  <a:srgbClr val="3588BA"/>
                </a:solidFill>
                <a:latin typeface="Franklin Gothic Medium" panose="020B0603020102020204" pitchFamily="34" charset="0"/>
              </a:rPr>
              <a:t>artisan leaders with the advanced business training they need to flourish as independent businesswomen and drive development in their communities.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241300" y="9842"/>
            <a:ext cx="8686800" cy="1028845"/>
          </a:xfrm>
        </p:spPr>
        <p:txBody>
          <a:bodyPr>
            <a:normAutofit/>
          </a:bodyPr>
          <a:lstStyle/>
          <a:p>
            <a:pPr algn="l"/>
            <a:r>
              <a:rPr lang="en-US" sz="3600" dirty="0" smtClean="0">
                <a:solidFill>
                  <a:srgbClr val="794400"/>
                </a:solidFill>
                <a:effectLst>
                  <a:outerShdw blurRad="38100" dist="38100" dir="2700000" algn="tl">
                    <a:srgbClr val="000000">
                      <a:alpha val="43137"/>
                    </a:srgbClr>
                  </a:outerShdw>
                </a:effectLst>
                <a:latin typeface="Franklin Gothic Medium" panose="020B0603020102020204" pitchFamily="34" charset="0"/>
              </a:rPr>
              <a:t>Where in the world</a:t>
            </a:r>
            <a:endPar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endParaRPr>
          </a:p>
        </p:txBody>
      </p:sp>
      <p:sp>
        <p:nvSpPr>
          <p:cNvPr id="3" name="Date Placeholder 2"/>
          <p:cNvSpPr>
            <a:spLocks noGrp="1"/>
          </p:cNvSpPr>
          <p:nvPr>
            <p:ph type="dt" sz="half" idx="10"/>
          </p:nvPr>
        </p:nvSpPr>
        <p:spPr>
          <a:xfrm>
            <a:off x="335307" y="6269688"/>
            <a:ext cx="3786690" cy="365125"/>
          </a:xfrm>
        </p:spPr>
        <p:txBody>
          <a:bodyPr/>
          <a:lstStyle/>
          <a:p>
            <a:r>
              <a:rPr lang="en-US" dirty="0" smtClean="0"/>
              <a:t>June 2015</a:t>
            </a:r>
            <a:endParaRPr lang="en-US" dirty="0"/>
          </a:p>
        </p:txBody>
      </p:sp>
      <p:sp>
        <p:nvSpPr>
          <p:cNvPr id="6" name="Content Placeholder 2"/>
          <p:cNvSpPr txBox="1">
            <a:spLocks/>
          </p:cNvSpPr>
          <p:nvPr/>
        </p:nvSpPr>
        <p:spPr>
          <a:xfrm>
            <a:off x="294633" y="916956"/>
            <a:ext cx="8655729" cy="987301"/>
          </a:xfrm>
          <a:prstGeom prst="rect">
            <a:avLst/>
          </a:prstGeom>
        </p:spPr>
        <p:txBody>
          <a:bodyPr vert="horz" lIns="91440" tIns="45720" rIns="91440" bIns="45720" rtlCol="0">
            <a:normAutofit/>
          </a:bodyPr>
          <a:lstStyle/>
          <a:p>
            <a:pPr lvl="0" defTabSz="914400">
              <a:spcBef>
                <a:spcPct val="20000"/>
              </a:spcBef>
              <a:buClr>
                <a:schemeClr val="accent1"/>
              </a:buClr>
              <a:buSzPct val="100000"/>
              <a:defRPr/>
            </a:pPr>
            <a:r>
              <a:rPr lang="en-US" sz="2400" b="1" dirty="0" smtClean="0">
                <a:solidFill>
                  <a:srgbClr val="3588BA"/>
                </a:solidFill>
                <a:latin typeface="Franklin Gothic Medium" panose="020B0603020102020204" pitchFamily="34" charset="0"/>
                <a:cs typeface="Calibri"/>
              </a:rPr>
              <a:t>The project is located in </a:t>
            </a:r>
            <a:r>
              <a:rPr lang="en-US" sz="2400" dirty="0">
                <a:solidFill>
                  <a:srgbClr val="3588BA"/>
                </a:solidFill>
                <a:latin typeface="Franklin Gothic Medium" panose="020B0603020102020204" pitchFamily="34" charset="0"/>
              </a:rPr>
              <a:t>Kigali, </a:t>
            </a:r>
            <a:r>
              <a:rPr lang="en-US" sz="2400" dirty="0" smtClean="0">
                <a:solidFill>
                  <a:srgbClr val="3588BA"/>
                </a:solidFill>
                <a:latin typeface="Franklin Gothic Medium" panose="020B0603020102020204" pitchFamily="34" charset="0"/>
              </a:rPr>
              <a:t>Rwanda.</a:t>
            </a:r>
            <a:endParaRPr kumimoji="0" lang="en-US" sz="2400" b="1" i="0" u="none" strike="noStrike" kern="1200" cap="none" spc="0" normalizeH="0" baseline="0" noProof="0" dirty="0">
              <a:ln>
                <a:noFill/>
              </a:ln>
              <a:solidFill>
                <a:srgbClr val="3588BA"/>
              </a:solidFill>
              <a:effectLst/>
              <a:uLnTx/>
              <a:uFillTx/>
              <a:latin typeface="Franklin Gothic Medium" panose="020B0603020102020204" pitchFamily="34" charset="0"/>
              <a:cs typeface="Calibri"/>
            </a:endParaRPr>
          </a:p>
        </p:txBody>
      </p:sp>
      <p:pic>
        <p:nvPicPr>
          <p:cNvPr id="2" name="Picture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156886" y="2435224"/>
            <a:ext cx="3198566" cy="3432606"/>
          </a:xfrm>
          <a:prstGeom prst="rect">
            <a:avLst/>
          </a:prstGeom>
          <a:ln>
            <a:noFill/>
          </a:ln>
        </p:spPr>
      </p:pic>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83595" y="1451513"/>
            <a:ext cx="3987617" cy="3878368"/>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0"/>
            <a:ext cx="8682378" cy="1011090"/>
          </a:xfrm>
        </p:spPr>
        <p:txBody>
          <a:bodyPr>
            <a:normAutofit/>
          </a:bodyPr>
          <a:lstStyle/>
          <a:p>
            <a:pPr algn="l"/>
            <a:r>
              <a:rPr lang="en-US" sz="3600" b="1" dirty="0" smtClean="0">
                <a:solidFill>
                  <a:srgbClr val="794400"/>
                </a:solidFill>
                <a:effectLst>
                  <a:outerShdw blurRad="38100" dist="38100" dir="2700000" algn="tl">
                    <a:srgbClr val="000000">
                      <a:alpha val="43137"/>
                    </a:srgbClr>
                  </a:outerShdw>
                </a:effectLst>
                <a:latin typeface="Franklin Gothic Medium" panose="020B0603020102020204" pitchFamily="34" charset="0"/>
              </a:rPr>
              <a:t>What are we supporting?</a:t>
            </a:r>
            <a:endPar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endParaRPr>
          </a:p>
        </p:txBody>
      </p:sp>
      <p:sp>
        <p:nvSpPr>
          <p:cNvPr id="3" name="Content Placeholder 2"/>
          <p:cNvSpPr>
            <a:spLocks noGrp="1"/>
          </p:cNvSpPr>
          <p:nvPr>
            <p:ph idx="1"/>
          </p:nvPr>
        </p:nvSpPr>
        <p:spPr>
          <a:xfrm>
            <a:off x="192718" y="802172"/>
            <a:ext cx="8692909" cy="1102828"/>
          </a:xfrm>
        </p:spPr>
        <p:txBody>
          <a:bodyPr>
            <a:noAutofit/>
          </a:bodyPr>
          <a:lstStyle/>
          <a:p>
            <a:pPr marL="0" indent="0">
              <a:buNone/>
            </a:pPr>
            <a:r>
              <a:rPr lang="en-US" sz="2000" b="1" dirty="0" smtClean="0">
                <a:solidFill>
                  <a:srgbClr val="3588BA"/>
                </a:solidFill>
              </a:rPr>
              <a:t>The DFW grant of $40,000 over 2 years will be used to pay for :</a:t>
            </a:r>
            <a:endParaRPr lang="en-US" sz="2000" b="1" dirty="0" smtClean="0">
              <a:solidFill>
                <a:srgbClr val="3588BA"/>
              </a:solidFill>
              <a:latin typeface="Calibri"/>
              <a:cs typeface="Calibri"/>
            </a:endParaRPr>
          </a:p>
          <a:p>
            <a:pPr marL="0" indent="0">
              <a:buNone/>
            </a:pPr>
            <a:endParaRPr lang="en-US" sz="1800" b="1" i="1" dirty="0" smtClean="0">
              <a:solidFill>
                <a:schemeClr val="tx1"/>
              </a:solidFill>
              <a:latin typeface="Calibri" panose="020F0502020204030204" pitchFamily="34" charset="0"/>
            </a:endParaRPr>
          </a:p>
        </p:txBody>
      </p:sp>
      <p:sp>
        <p:nvSpPr>
          <p:cNvPr id="4" name="Date Placeholder 3"/>
          <p:cNvSpPr>
            <a:spLocks noGrp="1"/>
          </p:cNvSpPr>
          <p:nvPr>
            <p:ph type="dt" sz="half" idx="10"/>
          </p:nvPr>
        </p:nvSpPr>
        <p:spPr>
          <a:xfrm>
            <a:off x="241300" y="6356350"/>
            <a:ext cx="1288933" cy="365125"/>
          </a:xfrm>
        </p:spPr>
        <p:txBody>
          <a:bodyPr/>
          <a:lstStyle/>
          <a:p>
            <a:r>
              <a:rPr lang="en-US" dirty="0" smtClean="0"/>
              <a:t>June 2015</a:t>
            </a:r>
            <a:endParaRPr lang="en-US" dirty="0"/>
          </a:p>
        </p:txBody>
      </p:sp>
      <p:sp>
        <p:nvSpPr>
          <p:cNvPr id="14" name="Content Placeholder 2"/>
          <p:cNvSpPr txBox="1">
            <a:spLocks/>
          </p:cNvSpPr>
          <p:nvPr/>
        </p:nvSpPr>
        <p:spPr>
          <a:xfrm>
            <a:off x="-949047" y="6858000"/>
            <a:ext cx="4111347" cy="1507513"/>
          </a:xfrm>
          <a:prstGeom prst="rect">
            <a:avLst/>
          </a:prstGeom>
        </p:spPr>
        <p:txBody>
          <a:bodyPr vert="horz" lIns="91440" tIns="45720" rIns="91440" bIns="45720" rtlCol="0">
            <a:normAutofit/>
          </a:bodyPr>
          <a:lstStyle/>
          <a:p>
            <a:pPr marL="166688" indent="-166688">
              <a:spcBef>
                <a:spcPts val="600"/>
              </a:spcBef>
              <a:spcAft>
                <a:spcPts val="600"/>
              </a:spcAft>
              <a:buFont typeface="Arial"/>
              <a:buChar char="•"/>
            </a:pPr>
            <a:endParaRPr lang="en-US" dirty="0" smtClean="0"/>
          </a:p>
        </p:txBody>
      </p:sp>
      <p:sp>
        <p:nvSpPr>
          <p:cNvPr id="24" name="TextBox 23"/>
          <p:cNvSpPr txBox="1"/>
          <p:nvPr/>
        </p:nvSpPr>
        <p:spPr>
          <a:xfrm>
            <a:off x="6654800" y="2336800"/>
            <a:ext cx="184666" cy="369332"/>
          </a:xfrm>
          <a:prstGeom prst="rect">
            <a:avLst/>
          </a:prstGeom>
          <a:noFill/>
        </p:spPr>
        <p:txBody>
          <a:bodyPr wrap="none" rtlCol="0">
            <a:spAutoFit/>
          </a:bodyPr>
          <a:lstStyle/>
          <a:p>
            <a:endParaRPr lang="en-US" dirty="0"/>
          </a:p>
        </p:txBody>
      </p:sp>
      <p:sp>
        <p:nvSpPr>
          <p:cNvPr id="18" name="Rounded Rectangle 17"/>
          <p:cNvSpPr/>
          <p:nvPr/>
        </p:nvSpPr>
        <p:spPr>
          <a:xfrm>
            <a:off x="241300" y="1425145"/>
            <a:ext cx="7980062" cy="49312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Over </a:t>
            </a:r>
            <a:r>
              <a:rPr lang="en-US" dirty="0"/>
              <a:t>the 2-year period project outputs include: </a:t>
            </a:r>
            <a:endParaRPr lang="en-US" dirty="0" smtClean="0"/>
          </a:p>
          <a:p>
            <a:endParaRPr lang="en-US" dirty="0"/>
          </a:p>
          <a:p>
            <a:pPr marL="285750" indent="-285750" fontAlgn="base">
              <a:buFont typeface="Arial" panose="020B0604020202020204" pitchFamily="34" charset="0"/>
              <a:buChar char="•"/>
            </a:pPr>
            <a:r>
              <a:rPr lang="en-US" dirty="0"/>
              <a:t>100 artisans will participate in and graduate from the Leadership Academy</a:t>
            </a:r>
            <a:endParaRPr lang="en-US" b="1" dirty="0"/>
          </a:p>
          <a:p>
            <a:pPr marL="285750" indent="-285750" fontAlgn="base">
              <a:buFont typeface="Arial" panose="020B0604020202020204" pitchFamily="34" charset="0"/>
              <a:buChar char="•"/>
            </a:pPr>
            <a:r>
              <a:rPr lang="en-US" dirty="0"/>
              <a:t>Up to 16 separate artisans will serve as Teaching Fellows and up to 8 will serve as Program Assistants</a:t>
            </a:r>
            <a:endParaRPr lang="en-US" b="1" dirty="0"/>
          </a:p>
          <a:p>
            <a:pPr marL="285750" indent="-285750" fontAlgn="base">
              <a:buFont typeface="Arial" panose="020B0604020202020204" pitchFamily="34" charset="0"/>
              <a:buChar char="•"/>
            </a:pPr>
            <a:r>
              <a:rPr lang="en-US" dirty="0"/>
              <a:t>1,102 aggregate hours of class time (348 hours per cohort)</a:t>
            </a:r>
            <a:endParaRPr lang="en-US" b="1" dirty="0"/>
          </a:p>
          <a:p>
            <a:pPr marL="285750" indent="-285750" fontAlgn="base">
              <a:buFont typeface="Arial" panose="020B0604020202020204" pitchFamily="34" charset="0"/>
              <a:buChar char="•"/>
            </a:pPr>
            <a:r>
              <a:rPr lang="en-US" dirty="0" smtClean="0"/>
              <a:t>18 - 21 </a:t>
            </a:r>
            <a:r>
              <a:rPr lang="en-US" dirty="0"/>
              <a:t>mentoring or networking events (6 -7 per cohort)  </a:t>
            </a:r>
            <a:endParaRPr lang="en-US" b="1" dirty="0"/>
          </a:p>
          <a:p>
            <a:pPr marL="285750" indent="-285750" fontAlgn="base">
              <a:buFont typeface="Arial" panose="020B0604020202020204" pitchFamily="34" charset="0"/>
              <a:buChar char="•"/>
            </a:pPr>
            <a:r>
              <a:rPr lang="en-US" dirty="0" smtClean="0"/>
              <a:t>20 - 22 </a:t>
            </a:r>
            <a:r>
              <a:rPr lang="en-US" dirty="0"/>
              <a:t>special projects and assignments completed (</a:t>
            </a:r>
            <a:r>
              <a:rPr lang="en-US" dirty="0" smtClean="0"/>
              <a:t>5 -</a:t>
            </a:r>
            <a:r>
              <a:rPr lang="en-US" dirty="0"/>
              <a:t>7 per cohort)</a:t>
            </a:r>
            <a:endParaRPr lang="en-US" b="1" dirty="0"/>
          </a:p>
          <a:p>
            <a:pPr marL="285750" indent="-285750" fontAlgn="base">
              <a:buFont typeface="Arial" panose="020B0604020202020204" pitchFamily="34" charset="0"/>
              <a:buChar char="•"/>
            </a:pPr>
            <a:r>
              <a:rPr lang="en-US" dirty="0"/>
              <a:t>75 assessments (including pre-assessment, mid-term, final and homework) (25 per cohort)</a:t>
            </a:r>
            <a:endParaRPr lang="en-US" b="1" dirty="0"/>
          </a:p>
          <a:p>
            <a:pPr marL="285750" indent="-285750" fontAlgn="base">
              <a:buFont typeface="Arial" panose="020B0604020202020204" pitchFamily="34" charset="0"/>
              <a:buChar char="•"/>
            </a:pPr>
            <a:r>
              <a:rPr lang="en-US" dirty="0"/>
              <a:t>66 class reports prepared by Teaching Fellows (22 per cohort) </a:t>
            </a:r>
            <a:endParaRPr lang="en-US" b="1" dirty="0"/>
          </a:p>
          <a:p>
            <a:pPr marL="285750" indent="-285750" fontAlgn="base">
              <a:buFont typeface="Arial" panose="020B0604020202020204" pitchFamily="34" charset="0"/>
              <a:buChar char="•"/>
            </a:pPr>
            <a:r>
              <a:rPr lang="en-US" dirty="0"/>
              <a:t>18 monthly progress reports prepared by Program Coordinator (6 per cohort)</a:t>
            </a:r>
            <a:endParaRPr lang="en-US" b="1" dirty="0"/>
          </a:p>
          <a:p>
            <a:r>
              <a:rPr lang="en-US" dirty="0"/>
              <a:t/>
            </a:r>
            <a:br>
              <a:rPr lang="en-US" dirty="0"/>
            </a:b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842"/>
            <a:ext cx="8686800" cy="1028845"/>
          </a:xfrm>
        </p:spPr>
        <p:txBody>
          <a:bodyPr>
            <a:normAutofit/>
          </a:bodyPr>
          <a:lstStyle/>
          <a:p>
            <a:pPr algn="l"/>
            <a:r>
              <a:rPr lang="en-US" sz="3600" b="1" dirty="0" smtClean="0">
                <a:solidFill>
                  <a:srgbClr val="794400"/>
                </a:solidFill>
                <a:effectLst>
                  <a:outerShdw blurRad="38100" dist="38100" dir="2700000" algn="tl">
                    <a:srgbClr val="000000">
                      <a:alpha val="43137"/>
                    </a:srgbClr>
                  </a:outerShdw>
                </a:effectLst>
                <a:latin typeface="Franklin Gothic Medium" panose="020B0603020102020204" pitchFamily="34" charset="0"/>
              </a:rPr>
              <a:t>Life Challenges of Rwandan Women</a:t>
            </a:r>
            <a:endPar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endParaRPr>
          </a:p>
        </p:txBody>
      </p:sp>
      <p:sp>
        <p:nvSpPr>
          <p:cNvPr id="3" name="Content Placeholder 2"/>
          <p:cNvSpPr>
            <a:spLocks noGrp="1"/>
          </p:cNvSpPr>
          <p:nvPr>
            <p:ph idx="1"/>
          </p:nvPr>
        </p:nvSpPr>
        <p:spPr>
          <a:xfrm>
            <a:off x="188242" y="841948"/>
            <a:ext cx="8821470" cy="1151951"/>
          </a:xfrm>
        </p:spPr>
        <p:txBody>
          <a:bodyPr>
            <a:normAutofit lnSpcReduction="10000"/>
          </a:bodyPr>
          <a:lstStyle/>
          <a:p>
            <a:pPr marL="0" indent="0">
              <a:spcAft>
                <a:spcPts val="600"/>
              </a:spcAft>
              <a:buNone/>
            </a:pPr>
            <a:r>
              <a:rPr lang="en-US" sz="2400" dirty="0">
                <a:solidFill>
                  <a:srgbClr val="3588BA"/>
                </a:solidFill>
              </a:rPr>
              <a:t>2014 marked the 20</a:t>
            </a:r>
            <a:r>
              <a:rPr lang="en-US" sz="2400" baseline="30000" dirty="0">
                <a:solidFill>
                  <a:srgbClr val="3588BA"/>
                </a:solidFill>
              </a:rPr>
              <a:t>th</a:t>
            </a:r>
            <a:r>
              <a:rPr lang="en-US" sz="2400" dirty="0">
                <a:solidFill>
                  <a:srgbClr val="3588BA"/>
                </a:solidFill>
              </a:rPr>
              <a:t> commemoration of the Rwandan genocide when over 800,000 people died over 100 days of unimaginable violence</a:t>
            </a:r>
            <a:r>
              <a:rPr lang="en-US" sz="2400" dirty="0" smtClean="0">
                <a:solidFill>
                  <a:srgbClr val="3588BA"/>
                </a:solidFill>
              </a:rPr>
              <a:t>. </a:t>
            </a:r>
            <a:endParaRPr lang="en-US" sz="1800" dirty="0" smtClean="0">
              <a:solidFill>
                <a:srgbClr val="3588BA"/>
              </a:solidFill>
            </a:endParaRPr>
          </a:p>
          <a:p>
            <a:pPr marL="230188" indent="-230188">
              <a:buFont typeface="Arial"/>
              <a:buChar char="•"/>
            </a:pPr>
            <a:endParaRPr lang="en-US" sz="2000" dirty="0" smtClean="0">
              <a:solidFill>
                <a:srgbClr val="000000"/>
              </a:solidFill>
            </a:endParaRPr>
          </a:p>
          <a:p>
            <a:pPr marL="230188" indent="-230188">
              <a:buFont typeface="Arial"/>
              <a:buChar char="•"/>
            </a:pPr>
            <a:endParaRPr lang="en-US" sz="2000" dirty="0" smtClean="0">
              <a:solidFill>
                <a:srgbClr val="000000"/>
              </a:solidFill>
            </a:endParaRPr>
          </a:p>
          <a:p>
            <a:pPr marL="0" indent="0"/>
            <a:endParaRPr lang="en-US" sz="2400" dirty="0"/>
          </a:p>
        </p:txBody>
      </p:sp>
      <p:sp>
        <p:nvSpPr>
          <p:cNvPr id="4" name="Date Placeholder 3"/>
          <p:cNvSpPr>
            <a:spLocks noGrp="1"/>
          </p:cNvSpPr>
          <p:nvPr>
            <p:ph type="dt" sz="half" idx="10"/>
          </p:nvPr>
        </p:nvSpPr>
        <p:spPr>
          <a:xfrm>
            <a:off x="188242" y="6293657"/>
            <a:ext cx="2497808" cy="427819"/>
          </a:xfrm>
        </p:spPr>
        <p:txBody>
          <a:bodyPr/>
          <a:lstStyle/>
          <a:p>
            <a:r>
              <a:rPr lang="en-US" dirty="0" smtClean="0"/>
              <a:t>June 2015</a:t>
            </a:r>
            <a:endParaRPr lang="en-US" dirty="0"/>
          </a:p>
        </p:txBody>
      </p:sp>
      <p:sp>
        <p:nvSpPr>
          <p:cNvPr id="24" name="TextBox 23"/>
          <p:cNvSpPr txBox="1"/>
          <p:nvPr/>
        </p:nvSpPr>
        <p:spPr>
          <a:xfrm>
            <a:off x="188241" y="1861674"/>
            <a:ext cx="4589705" cy="3970318"/>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rgbClr val="794400"/>
                </a:solidFill>
              </a:rPr>
              <a:t>Following </a:t>
            </a:r>
            <a:r>
              <a:rPr lang="en-US" dirty="0">
                <a:solidFill>
                  <a:srgbClr val="794400"/>
                </a:solidFill>
              </a:rPr>
              <a:t>the genocide, women comprised 70 percent of Rwanda’s remaining population. </a:t>
            </a:r>
            <a:r>
              <a:rPr lang="en-US" dirty="0" smtClean="0">
                <a:solidFill>
                  <a:srgbClr val="794400"/>
                </a:solidFill>
              </a:rPr>
              <a:t>These </a:t>
            </a:r>
            <a:r>
              <a:rPr lang="en-US" dirty="0">
                <a:solidFill>
                  <a:srgbClr val="794400"/>
                </a:solidFill>
              </a:rPr>
              <a:t>women were left to rebuild the country, yet many of them remained trapped in cycles of poverty, lacking the education and resources to lift themselves out. </a:t>
            </a:r>
            <a:endParaRPr lang="en-US" dirty="0" smtClean="0">
              <a:solidFill>
                <a:srgbClr val="794400"/>
              </a:solidFill>
            </a:endParaRPr>
          </a:p>
          <a:p>
            <a:pPr marL="285750" indent="-285750">
              <a:buFont typeface="Arial" panose="020B0604020202020204" pitchFamily="34" charset="0"/>
              <a:buChar char="•"/>
            </a:pPr>
            <a:endParaRPr lang="en-US" dirty="0" smtClean="0">
              <a:solidFill>
                <a:srgbClr val="794400"/>
              </a:solidFill>
            </a:endParaRPr>
          </a:p>
          <a:p>
            <a:pPr marL="285750" indent="-285750">
              <a:buFont typeface="Arial" panose="020B0604020202020204" pitchFamily="34" charset="0"/>
              <a:buChar char="•"/>
            </a:pPr>
            <a:r>
              <a:rPr lang="en-US" dirty="0" smtClean="0">
                <a:solidFill>
                  <a:srgbClr val="794400"/>
                </a:solidFill>
              </a:rPr>
              <a:t>When </a:t>
            </a:r>
            <a:r>
              <a:rPr lang="en-US" dirty="0" err="1">
                <a:solidFill>
                  <a:srgbClr val="794400"/>
                </a:solidFill>
              </a:rPr>
              <a:t>Indego</a:t>
            </a:r>
            <a:r>
              <a:rPr lang="en-US" dirty="0">
                <a:solidFill>
                  <a:srgbClr val="794400"/>
                </a:solidFill>
              </a:rPr>
              <a:t> Africa began, the majority of its artisan partners had their educations interrupted by the genocide and without markets in which to deploy their artisan skills, they were making less than $</a:t>
            </a:r>
            <a:r>
              <a:rPr lang="en-US" dirty="0" smtClean="0">
                <a:solidFill>
                  <a:srgbClr val="794400"/>
                </a:solidFill>
              </a:rPr>
              <a:t>1 per </a:t>
            </a:r>
            <a:r>
              <a:rPr lang="en-US" dirty="0">
                <a:solidFill>
                  <a:srgbClr val="794400"/>
                </a:solidFill>
              </a:rPr>
              <a:t>day. </a:t>
            </a:r>
            <a:endParaRPr lang="en-US" dirty="0" smtClean="0">
              <a:solidFill>
                <a:srgbClr val="794400"/>
              </a:solidFill>
            </a:endParaRP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892386" y="1993899"/>
            <a:ext cx="3828053" cy="2552035"/>
          </a:xfrm>
          <a:prstGeom prst="rect">
            <a:avLst/>
          </a:prstGeom>
        </p:spPr>
      </p:pic>
      <p:sp>
        <p:nvSpPr>
          <p:cNvPr id="5" name="TextBox 4"/>
          <p:cNvSpPr txBox="1"/>
          <p:nvPr/>
        </p:nvSpPr>
        <p:spPr>
          <a:xfrm>
            <a:off x="4415481" y="4770163"/>
            <a:ext cx="4111571" cy="2308324"/>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794400"/>
                </a:solidFill>
              </a:rPr>
              <a:t>Women have begun to emerge as powerful leaders, entrepreneurs and community changers. However, in order to sustain this momentum, it is crucial that women receive advanced training to further develop their business and leadership skills.</a:t>
            </a:r>
          </a:p>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748" y="9842"/>
            <a:ext cx="8686800" cy="966702"/>
          </a:xfrm>
        </p:spPr>
        <p:txBody>
          <a:bodyPr>
            <a:normAutofit/>
          </a:bodyPr>
          <a:lstStyle/>
          <a:p>
            <a:pPr algn="l"/>
            <a:r>
              <a:rPr lang="en-US" sz="3600" b="1" dirty="0" smtClean="0">
                <a:solidFill>
                  <a:srgbClr val="794400"/>
                </a:solidFill>
                <a:effectLst>
                  <a:outerShdw blurRad="38100" dist="38100" dir="2700000" algn="tl">
                    <a:srgbClr val="000000">
                      <a:alpha val="43137"/>
                    </a:srgbClr>
                  </a:outerShdw>
                </a:effectLst>
                <a:latin typeface="Calibri" panose="020F0502020204030204" pitchFamily="34" charset="0"/>
              </a:rPr>
              <a:t>The Budget</a:t>
            </a:r>
            <a:endParaRPr lang="en-US" sz="3600" b="1" dirty="0">
              <a:solidFill>
                <a:srgbClr val="794400"/>
              </a:solidFill>
              <a:effectLst>
                <a:outerShdw blurRad="38100" dist="38100" dir="2700000" algn="tl">
                  <a:srgbClr val="000000">
                    <a:alpha val="43137"/>
                  </a:srgbClr>
                </a:outerShdw>
              </a:effectLst>
              <a:latin typeface="Calibri" panose="020F0502020204030204" pitchFamily="34" charset="0"/>
            </a:endParaRPr>
          </a:p>
        </p:txBody>
      </p:sp>
      <p:sp>
        <p:nvSpPr>
          <p:cNvPr id="3" name="Content Placeholder 2"/>
          <p:cNvSpPr>
            <a:spLocks noGrp="1"/>
          </p:cNvSpPr>
          <p:nvPr>
            <p:ph idx="1"/>
          </p:nvPr>
        </p:nvSpPr>
        <p:spPr>
          <a:xfrm>
            <a:off x="230819" y="819100"/>
            <a:ext cx="8655729" cy="987301"/>
          </a:xfrm>
        </p:spPr>
        <p:txBody>
          <a:bodyPr>
            <a:noAutofit/>
          </a:bodyPr>
          <a:lstStyle/>
          <a:p>
            <a:pPr marL="0" indent="0">
              <a:buNone/>
            </a:pPr>
            <a:r>
              <a:rPr lang="en-US" sz="2000" b="1" dirty="0" smtClean="0">
                <a:solidFill>
                  <a:srgbClr val="3588BA"/>
                </a:solidFill>
                <a:latin typeface="Calibri" panose="020F0502020204030204" pitchFamily="34" charset="0"/>
              </a:rPr>
              <a:t>How Dining for Women’s grant of $40,000 over two years will be used:</a:t>
            </a:r>
            <a:endParaRPr lang="en-US" sz="2000" b="1" dirty="0">
              <a:solidFill>
                <a:srgbClr val="3588BA"/>
              </a:solidFill>
              <a:latin typeface="Calibri" panose="020F0502020204030204" pitchFamily="34" charset="0"/>
            </a:endParaRPr>
          </a:p>
        </p:txBody>
      </p:sp>
      <p:sp>
        <p:nvSpPr>
          <p:cNvPr id="4" name="Date Placeholder 3"/>
          <p:cNvSpPr>
            <a:spLocks noGrp="1"/>
          </p:cNvSpPr>
          <p:nvPr>
            <p:ph type="dt" sz="half" idx="10"/>
          </p:nvPr>
        </p:nvSpPr>
        <p:spPr>
          <a:xfrm>
            <a:off x="306258" y="6356351"/>
            <a:ext cx="2057400" cy="365125"/>
          </a:xfrm>
        </p:spPr>
        <p:txBody>
          <a:bodyPr/>
          <a:lstStyle/>
          <a:p>
            <a:r>
              <a:rPr lang="en-US" dirty="0" smtClean="0"/>
              <a:t>June 2015</a:t>
            </a:r>
            <a:endParaRPr lang="en-US" dirty="0"/>
          </a:p>
        </p:txBody>
      </p:sp>
      <p:sp>
        <p:nvSpPr>
          <p:cNvPr id="11" name="Content Placeholder 2"/>
          <p:cNvSpPr txBox="1">
            <a:spLocks/>
          </p:cNvSpPr>
          <p:nvPr/>
        </p:nvSpPr>
        <p:spPr>
          <a:xfrm>
            <a:off x="230819" y="4864100"/>
            <a:ext cx="8655729" cy="1473200"/>
          </a:xfrm>
          <a:prstGeom prst="rect">
            <a:avLst/>
          </a:prstGeom>
        </p:spPr>
        <p:txBody>
          <a:bodyPr vert="horz" lIns="91440" tIns="45720" rIns="91440" bIns="45720" rtlCol="0">
            <a:normAutofit/>
          </a:bodyPr>
          <a:lstStyle/>
          <a:p>
            <a:pPr marL="285750" indent="-285750">
              <a:spcBef>
                <a:spcPct val="20000"/>
              </a:spcBef>
              <a:buClr>
                <a:srgbClr val="0070C0"/>
              </a:buClr>
            </a:pPr>
            <a:endParaRPr lang="en-US" sz="1600" dirty="0" smtClean="0">
              <a:solidFill>
                <a:srgbClr val="000000"/>
              </a:solidFill>
              <a:latin typeface="Calibri" panose="020F0502020204030204" pitchFamily="34" charset="0"/>
            </a:endParaRPr>
          </a:p>
          <a:p>
            <a:pPr marL="742950" lvl="1" indent="-285750">
              <a:spcBef>
                <a:spcPct val="20000"/>
              </a:spcBef>
              <a:buClr>
                <a:srgbClr val="0070C0"/>
              </a:buClr>
              <a:buFont typeface="Arial" panose="020B0604020202020204" pitchFamily="34" charset="0"/>
              <a:buChar char="•"/>
            </a:pPr>
            <a:endParaRPr lang="en-US" sz="1600" dirty="0" smtClean="0">
              <a:solidFill>
                <a:srgbClr val="000000"/>
              </a:solidFill>
              <a:latin typeface="Calibri" panose="020F0502020204030204" pitchFamily="34" charset="0"/>
            </a:endParaRPr>
          </a:p>
          <a:p>
            <a:pPr marL="742950" lvl="1" indent="-285750">
              <a:spcBef>
                <a:spcPct val="20000"/>
              </a:spcBef>
              <a:buClr>
                <a:srgbClr val="0070C0"/>
              </a:buClr>
              <a:buFont typeface="Arial" panose="020B0604020202020204" pitchFamily="34" charset="0"/>
              <a:buChar char="•"/>
            </a:pPr>
            <a:endParaRPr kumimoji="0" lang="en-US" sz="1600" b="0" i="0" u="none" strike="noStrike" kern="1200" cap="none" spc="0" normalizeH="0" baseline="0" noProof="0" dirty="0" smtClean="0">
              <a:ln>
                <a:noFill/>
              </a:ln>
              <a:solidFill>
                <a:srgbClr val="000000"/>
              </a:solidFill>
              <a:effectLst/>
              <a:uLnTx/>
              <a:uFillTx/>
              <a:latin typeface="Calibri" panose="020F0502020204030204" pitchFamily="34" charset="0"/>
            </a:endParaRPr>
          </a:p>
          <a:p>
            <a:pPr marL="228600" indent="-228600">
              <a:spcBef>
                <a:spcPct val="20000"/>
              </a:spcBef>
              <a:buClr>
                <a:schemeClr val="accent6"/>
              </a:buClr>
              <a:buFont typeface="Arial"/>
              <a:buChar char="•"/>
            </a:pPr>
            <a:endParaRPr kumimoji="0" lang="en-US" sz="1600" b="0" i="0" u="none" strike="noStrike" kern="1200" cap="none" spc="0" normalizeH="0" noProof="0" dirty="0" smtClean="0">
              <a:ln>
                <a:noFill/>
              </a:ln>
              <a:solidFill>
                <a:srgbClr val="000000"/>
              </a:solidFill>
              <a:effectLst/>
              <a:uLnTx/>
              <a:uFillTx/>
              <a:latin typeface="+mn-lt"/>
              <a:ea typeface="+mn-ea"/>
              <a:cs typeface="+mn-cs"/>
            </a:endParaRPr>
          </a:p>
          <a:p>
            <a:pPr marL="685800" lvl="1" indent="-228600">
              <a:spcBef>
                <a:spcPct val="20000"/>
              </a:spcBef>
              <a:buClr>
                <a:schemeClr val="accent6"/>
              </a:buClr>
            </a:pPr>
            <a:endParaRPr kumimoji="0" lang="en-US" sz="1600" b="0" i="0" u="none" strike="noStrike" kern="1200" cap="none" spc="0" normalizeH="0" baseline="0" noProof="0" dirty="0">
              <a:ln>
                <a:noFill/>
              </a:ln>
              <a:solidFill>
                <a:srgbClr val="000000"/>
              </a:solidFill>
              <a:effectLst/>
              <a:uLnTx/>
              <a:uFillTx/>
              <a:latin typeface="+mn-lt"/>
              <a:ea typeface="+mn-ea"/>
              <a:cs typeface="+mn-cs"/>
            </a:endParaRPr>
          </a:p>
        </p:txBody>
      </p:sp>
      <p:graphicFrame>
        <p:nvGraphicFramePr>
          <p:cNvPr id="15" name="Table 14"/>
          <p:cNvGraphicFramePr>
            <a:graphicFrameLocks noGrp="1"/>
          </p:cNvGraphicFramePr>
          <p:nvPr>
            <p:extLst>
              <p:ext uri="{D42A27DB-BD31-4B8C-83A1-F6EECF244321}">
                <p14:modId xmlns:p14="http://schemas.microsoft.com/office/powerpoint/2010/main" val="2404847987"/>
              </p:ext>
            </p:extLst>
          </p:nvPr>
        </p:nvGraphicFramePr>
        <p:xfrm>
          <a:off x="411892" y="1301581"/>
          <a:ext cx="7786223" cy="4875382"/>
        </p:xfrm>
        <a:graphic>
          <a:graphicData uri="http://schemas.openxmlformats.org/drawingml/2006/table">
            <a:tbl>
              <a:tblPr>
                <a:tableStyleId>{5C22544A-7EE6-4342-B048-85BDC9FD1C3A}</a:tableStyleId>
              </a:tblPr>
              <a:tblGrid>
                <a:gridCol w="1355238"/>
                <a:gridCol w="2940610"/>
                <a:gridCol w="1406378"/>
                <a:gridCol w="933324"/>
                <a:gridCol w="1150673"/>
              </a:tblGrid>
              <a:tr h="459828">
                <a:tc>
                  <a:txBody>
                    <a:bodyPr/>
                    <a:lstStyle/>
                    <a:p>
                      <a:pPr marL="0" marR="0" indent="0">
                        <a:spcBef>
                          <a:spcPts val="0"/>
                        </a:spcBef>
                        <a:spcAft>
                          <a:spcPts val="0"/>
                        </a:spcAft>
                      </a:pPr>
                      <a:endParaRPr lang="en-US" sz="1300" dirty="0">
                        <a:effectLst/>
                        <a:latin typeface="Times New Roman" panose="02020603050405020304" pitchFamily="18" charset="0"/>
                        <a:ea typeface="Calibri" panose="020F0502020204030204" pitchFamily="34" charset="0"/>
                      </a:endParaRPr>
                    </a:p>
                  </a:txBody>
                  <a:tcPr marL="42414" marR="42414" marT="8961"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dirty="0" smtClean="0">
                          <a:effectLst/>
                        </a:rPr>
                        <a:t>Summary of costs</a:t>
                      </a:r>
                      <a:endParaRPr lang="en-US" sz="1300" dirty="0" smtClean="0">
                        <a:effectLst/>
                        <a:latin typeface="Times New Roman" panose="02020603050405020304" pitchFamily="18" charset="0"/>
                        <a:ea typeface="Calibri" panose="020F0502020204030204" pitchFamily="34" charset="0"/>
                      </a:endParaRPr>
                    </a:p>
                    <a:p>
                      <a:pPr marL="0" marR="0" indent="0">
                        <a:spcBef>
                          <a:spcPts val="0"/>
                        </a:spcBef>
                        <a:spcAft>
                          <a:spcPts val="0"/>
                        </a:spcAft>
                      </a:pPr>
                      <a:r>
                        <a:rPr lang="en-US" sz="1300" dirty="0" smtClean="0">
                          <a:effectLst/>
                        </a:rPr>
                        <a:t> </a:t>
                      </a:r>
                      <a:endParaRPr lang="en-US" sz="1300" dirty="0">
                        <a:effectLst/>
                        <a:latin typeface="Times New Roman" panose="02020603050405020304" pitchFamily="18" charset="0"/>
                        <a:ea typeface="Calibri" panose="020F0502020204030204" pitchFamily="34" charset="0"/>
                      </a:endParaRPr>
                    </a:p>
                  </a:txBody>
                  <a:tcPr marL="42414" marR="42414" marT="8961" marB="0"/>
                </a:tc>
                <a:tc gridSpan="2">
                  <a:txBody>
                    <a:bodyPr/>
                    <a:lstStyle/>
                    <a:p>
                      <a:pPr marL="0" marR="0" indent="0">
                        <a:spcBef>
                          <a:spcPts val="0"/>
                        </a:spcBef>
                        <a:spcAft>
                          <a:spcPts val="0"/>
                        </a:spcAft>
                      </a:pPr>
                      <a:r>
                        <a:rPr lang="en-US" sz="1300" dirty="0">
                          <a:effectLst/>
                        </a:rPr>
                        <a:t>   Year 1                       Year 2</a:t>
                      </a:r>
                      <a:endParaRPr lang="en-US" sz="1300" dirty="0">
                        <a:effectLst/>
                        <a:latin typeface="Times New Roman" panose="02020603050405020304" pitchFamily="18" charset="0"/>
                        <a:ea typeface="Calibri" panose="020F0502020204030204" pitchFamily="34" charset="0"/>
                      </a:endParaRPr>
                    </a:p>
                  </a:txBody>
                  <a:tcPr marL="42414" marR="42414" marT="8961" marB="0"/>
                </a:tc>
                <a:tc hMerge="1">
                  <a:txBody>
                    <a:bodyPr/>
                    <a:lstStyle/>
                    <a:p>
                      <a:endParaRPr lang="en-US"/>
                    </a:p>
                  </a:txBody>
                  <a:tcPr/>
                </a:tc>
                <a:tc>
                  <a:txBody>
                    <a:bodyPr/>
                    <a:lstStyle/>
                    <a:p>
                      <a:pPr marL="0" marR="0" indent="0">
                        <a:spcBef>
                          <a:spcPts val="0"/>
                        </a:spcBef>
                        <a:spcAft>
                          <a:spcPts val="0"/>
                        </a:spcAft>
                      </a:pPr>
                      <a:r>
                        <a:rPr lang="en-US" sz="1300" dirty="0">
                          <a:effectLst/>
                        </a:rPr>
                        <a:t>Combined</a:t>
                      </a:r>
                      <a:endParaRPr lang="en-US" sz="1300" dirty="0">
                        <a:effectLst/>
                        <a:latin typeface="Times New Roman" panose="02020603050405020304" pitchFamily="18" charset="0"/>
                        <a:ea typeface="Calibri" panose="020F0502020204030204" pitchFamily="34" charset="0"/>
                      </a:endParaRPr>
                    </a:p>
                  </a:txBody>
                  <a:tcPr marL="42414" marR="42414" marT="8961" marB="0"/>
                </a:tc>
              </a:tr>
              <a:tr h="684722">
                <a:tc>
                  <a:txBody>
                    <a:bodyPr/>
                    <a:lstStyle/>
                    <a:p>
                      <a:pPr marL="0" marR="0" indent="0">
                        <a:spcBef>
                          <a:spcPts val="0"/>
                        </a:spcBef>
                        <a:spcAft>
                          <a:spcPts val="0"/>
                        </a:spcAft>
                      </a:pPr>
                      <a:r>
                        <a:rPr lang="en-US" sz="1300">
                          <a:effectLst/>
                        </a:rPr>
                        <a:t>1</a:t>
                      </a:r>
                      <a:endParaRPr lang="en-US" sz="1300">
                        <a:effectLst/>
                        <a:latin typeface="Times New Roman" panose="02020603050405020304" pitchFamily="18" charset="0"/>
                        <a:ea typeface="Calibri" panose="020F0502020204030204" pitchFamily="34" charset="0"/>
                      </a:endParaRPr>
                    </a:p>
                  </a:txBody>
                  <a:tcPr marL="42414" marR="42414" marT="8961" marB="0">
                    <a:solidFill>
                      <a:schemeClr val="accent4">
                        <a:lumMod val="20000"/>
                        <a:lumOff val="80000"/>
                      </a:schemeClr>
                    </a:solidFill>
                  </a:tcPr>
                </a:tc>
                <a:tc>
                  <a:txBody>
                    <a:bodyPr/>
                    <a:lstStyle/>
                    <a:p>
                      <a:pPr marL="0" marR="0" indent="0">
                        <a:spcBef>
                          <a:spcPts val="0"/>
                        </a:spcBef>
                        <a:spcAft>
                          <a:spcPts val="0"/>
                        </a:spcAft>
                      </a:pPr>
                      <a:r>
                        <a:rPr lang="en-US" sz="1300">
                          <a:effectLst/>
                        </a:rPr>
                        <a:t>Leadership Training (teaching fellows, program coordinator, meal and transportation stipend) </a:t>
                      </a:r>
                      <a:endParaRPr lang="en-US" sz="1300">
                        <a:effectLst/>
                        <a:latin typeface="Times New Roman" panose="02020603050405020304" pitchFamily="18" charset="0"/>
                        <a:ea typeface="Calibri" panose="020F0502020204030204" pitchFamily="34" charset="0"/>
                      </a:endParaRPr>
                    </a:p>
                  </a:txBody>
                  <a:tcPr marL="42414" marR="42414" marT="8961" marB="0">
                    <a:solidFill>
                      <a:schemeClr val="accent4">
                        <a:lumMod val="20000"/>
                        <a:lumOff val="80000"/>
                      </a:schemeClr>
                    </a:solidFill>
                  </a:tcPr>
                </a:tc>
                <a:tc>
                  <a:txBody>
                    <a:bodyPr/>
                    <a:lstStyle/>
                    <a:p>
                      <a:pPr marL="0" marR="0" indent="0">
                        <a:spcBef>
                          <a:spcPts val="0"/>
                        </a:spcBef>
                        <a:spcAft>
                          <a:spcPts val="0"/>
                        </a:spcAft>
                      </a:pPr>
                      <a:r>
                        <a:rPr lang="en-US" sz="1300">
                          <a:effectLst/>
                        </a:rPr>
                        <a:t>$20,750</a:t>
                      </a:r>
                      <a:endParaRPr lang="en-US" sz="1300">
                        <a:effectLst/>
                        <a:latin typeface="Times New Roman" panose="02020603050405020304" pitchFamily="18" charset="0"/>
                        <a:ea typeface="Calibri" panose="020F0502020204030204" pitchFamily="34" charset="0"/>
                      </a:endParaRPr>
                    </a:p>
                  </a:txBody>
                  <a:tcPr marL="42414" marR="42414" marT="8961" marB="0">
                    <a:solidFill>
                      <a:schemeClr val="accent4">
                        <a:lumMod val="20000"/>
                        <a:lumOff val="80000"/>
                      </a:schemeClr>
                    </a:solidFill>
                  </a:tcPr>
                </a:tc>
                <a:tc>
                  <a:txBody>
                    <a:bodyPr/>
                    <a:lstStyle/>
                    <a:p>
                      <a:pPr marL="0" marR="0" indent="0">
                        <a:spcBef>
                          <a:spcPts val="0"/>
                        </a:spcBef>
                        <a:spcAft>
                          <a:spcPts val="0"/>
                        </a:spcAft>
                      </a:pPr>
                      <a:r>
                        <a:rPr lang="en-US" sz="1300">
                          <a:effectLst/>
                        </a:rPr>
                        <a:t>$23,000</a:t>
                      </a:r>
                      <a:endParaRPr lang="en-US" sz="1300">
                        <a:effectLst/>
                        <a:latin typeface="Times New Roman" panose="02020603050405020304" pitchFamily="18" charset="0"/>
                        <a:ea typeface="Calibri" panose="020F0502020204030204" pitchFamily="34" charset="0"/>
                      </a:endParaRPr>
                    </a:p>
                  </a:txBody>
                  <a:tcPr marL="42414" marR="42414" marT="8961" marB="0">
                    <a:solidFill>
                      <a:schemeClr val="accent4">
                        <a:lumMod val="20000"/>
                        <a:lumOff val="80000"/>
                      </a:schemeClr>
                    </a:solidFill>
                  </a:tcPr>
                </a:tc>
                <a:tc>
                  <a:txBody>
                    <a:bodyPr/>
                    <a:lstStyle/>
                    <a:p>
                      <a:pPr marL="0" marR="0" indent="0">
                        <a:spcBef>
                          <a:spcPts val="0"/>
                        </a:spcBef>
                        <a:spcAft>
                          <a:spcPts val="0"/>
                        </a:spcAft>
                      </a:pPr>
                      <a:r>
                        <a:rPr lang="en-US" sz="1300" dirty="0">
                          <a:effectLst/>
                        </a:rPr>
                        <a:t>$43,750</a:t>
                      </a:r>
                      <a:endParaRPr lang="en-US" sz="1300" dirty="0">
                        <a:effectLst/>
                        <a:latin typeface="Times New Roman" panose="02020603050405020304" pitchFamily="18" charset="0"/>
                        <a:ea typeface="Calibri" panose="020F0502020204030204" pitchFamily="34" charset="0"/>
                      </a:endParaRPr>
                    </a:p>
                  </a:txBody>
                  <a:tcPr marL="42414" marR="42414" marT="8961" marB="0">
                    <a:solidFill>
                      <a:schemeClr val="accent4">
                        <a:lumMod val="20000"/>
                        <a:lumOff val="80000"/>
                      </a:schemeClr>
                    </a:solidFill>
                  </a:tcPr>
                </a:tc>
              </a:tr>
              <a:tr h="684722">
                <a:tc>
                  <a:txBody>
                    <a:bodyPr/>
                    <a:lstStyle/>
                    <a:p>
                      <a:pPr marL="0" marR="0" indent="0">
                        <a:spcBef>
                          <a:spcPts val="0"/>
                        </a:spcBef>
                        <a:spcAft>
                          <a:spcPts val="0"/>
                        </a:spcAft>
                      </a:pPr>
                      <a:r>
                        <a:rPr lang="en-US" sz="1300">
                          <a:effectLst/>
                        </a:rPr>
                        <a:t>2</a:t>
                      </a:r>
                      <a:endParaRPr lang="en-US" sz="1300">
                        <a:effectLst/>
                        <a:latin typeface="Times New Roman" panose="02020603050405020304" pitchFamily="18" charset="0"/>
                        <a:ea typeface="Calibri" panose="020F0502020204030204" pitchFamily="34" charset="0"/>
                      </a:endParaRPr>
                    </a:p>
                  </a:txBody>
                  <a:tcPr marL="42414" marR="42414" marT="8961" marB="0"/>
                </a:tc>
                <a:tc>
                  <a:txBody>
                    <a:bodyPr/>
                    <a:lstStyle/>
                    <a:p>
                      <a:pPr marL="0" marR="0" indent="0">
                        <a:spcBef>
                          <a:spcPts val="0"/>
                        </a:spcBef>
                        <a:spcAft>
                          <a:spcPts val="0"/>
                        </a:spcAft>
                      </a:pPr>
                      <a:r>
                        <a:rPr lang="en-US" sz="1300">
                          <a:effectLst/>
                        </a:rPr>
                        <a:t>Facility, equipment and supplies (facility rental, teaching equipment and supplies)</a:t>
                      </a:r>
                      <a:endParaRPr lang="en-US" sz="1300">
                        <a:effectLst/>
                        <a:latin typeface="Times New Roman" panose="02020603050405020304" pitchFamily="18" charset="0"/>
                        <a:ea typeface="Calibri" panose="020F0502020204030204" pitchFamily="34" charset="0"/>
                      </a:endParaRPr>
                    </a:p>
                  </a:txBody>
                  <a:tcPr marL="42414" marR="42414" marT="8961" marB="0"/>
                </a:tc>
                <a:tc>
                  <a:txBody>
                    <a:bodyPr/>
                    <a:lstStyle/>
                    <a:p>
                      <a:pPr marL="0" marR="0" indent="0">
                        <a:spcBef>
                          <a:spcPts val="0"/>
                        </a:spcBef>
                        <a:spcAft>
                          <a:spcPts val="0"/>
                        </a:spcAft>
                      </a:pPr>
                      <a:r>
                        <a:rPr lang="en-US" sz="1300">
                          <a:effectLst/>
                        </a:rPr>
                        <a:t>$3,800</a:t>
                      </a:r>
                      <a:endParaRPr lang="en-US" sz="1300">
                        <a:effectLst/>
                        <a:latin typeface="Times New Roman" panose="02020603050405020304" pitchFamily="18" charset="0"/>
                        <a:ea typeface="Calibri" panose="020F0502020204030204" pitchFamily="34" charset="0"/>
                      </a:endParaRPr>
                    </a:p>
                  </a:txBody>
                  <a:tcPr marL="42414" marR="42414" marT="8961" marB="0"/>
                </a:tc>
                <a:tc>
                  <a:txBody>
                    <a:bodyPr/>
                    <a:lstStyle/>
                    <a:p>
                      <a:pPr marL="0" marR="0" indent="0">
                        <a:spcBef>
                          <a:spcPts val="0"/>
                        </a:spcBef>
                        <a:spcAft>
                          <a:spcPts val="0"/>
                        </a:spcAft>
                      </a:pPr>
                      <a:r>
                        <a:rPr lang="en-US" sz="1300">
                          <a:effectLst/>
                        </a:rPr>
                        <a:t>$2,500</a:t>
                      </a:r>
                      <a:endParaRPr lang="en-US" sz="1300">
                        <a:effectLst/>
                        <a:latin typeface="Times New Roman" panose="02020603050405020304" pitchFamily="18" charset="0"/>
                        <a:ea typeface="Calibri" panose="020F0502020204030204" pitchFamily="34" charset="0"/>
                      </a:endParaRPr>
                    </a:p>
                  </a:txBody>
                  <a:tcPr marL="42414" marR="42414" marT="8961" marB="0"/>
                </a:tc>
                <a:tc>
                  <a:txBody>
                    <a:bodyPr/>
                    <a:lstStyle/>
                    <a:p>
                      <a:pPr marL="0" marR="0" indent="0">
                        <a:spcBef>
                          <a:spcPts val="0"/>
                        </a:spcBef>
                        <a:spcAft>
                          <a:spcPts val="0"/>
                        </a:spcAft>
                      </a:pPr>
                      <a:r>
                        <a:rPr lang="en-US" sz="1300">
                          <a:effectLst/>
                        </a:rPr>
                        <a:t>$6,300</a:t>
                      </a:r>
                      <a:endParaRPr lang="en-US" sz="1300">
                        <a:effectLst/>
                        <a:latin typeface="Times New Roman" panose="02020603050405020304" pitchFamily="18" charset="0"/>
                        <a:ea typeface="Calibri" panose="020F0502020204030204" pitchFamily="34" charset="0"/>
                      </a:endParaRPr>
                    </a:p>
                  </a:txBody>
                  <a:tcPr marL="42414" marR="42414" marT="8961" marB="0"/>
                </a:tc>
              </a:tr>
              <a:tr h="684722">
                <a:tc>
                  <a:txBody>
                    <a:bodyPr/>
                    <a:lstStyle/>
                    <a:p>
                      <a:pPr marL="0" marR="0" indent="0">
                        <a:spcBef>
                          <a:spcPts val="0"/>
                        </a:spcBef>
                        <a:spcAft>
                          <a:spcPts val="0"/>
                        </a:spcAft>
                      </a:pPr>
                      <a:r>
                        <a:rPr lang="en-US" sz="1300" dirty="0">
                          <a:effectLst/>
                        </a:rPr>
                        <a:t>3</a:t>
                      </a:r>
                      <a:endParaRPr lang="en-US" sz="1300" dirty="0">
                        <a:effectLst/>
                        <a:latin typeface="Times New Roman" panose="02020603050405020304" pitchFamily="18" charset="0"/>
                        <a:ea typeface="Calibri" panose="020F0502020204030204" pitchFamily="34" charset="0"/>
                      </a:endParaRPr>
                    </a:p>
                  </a:txBody>
                  <a:tcPr marL="42414" marR="42414" marT="8961" marB="0">
                    <a:solidFill>
                      <a:schemeClr val="accent4">
                        <a:lumMod val="20000"/>
                        <a:lumOff val="80000"/>
                      </a:schemeClr>
                    </a:solidFill>
                  </a:tcPr>
                </a:tc>
                <a:tc>
                  <a:txBody>
                    <a:bodyPr/>
                    <a:lstStyle/>
                    <a:p>
                      <a:pPr marL="0" marR="0" indent="0">
                        <a:spcBef>
                          <a:spcPts val="0"/>
                        </a:spcBef>
                        <a:spcAft>
                          <a:spcPts val="0"/>
                        </a:spcAft>
                      </a:pPr>
                      <a:r>
                        <a:rPr lang="en-US" sz="1300">
                          <a:effectLst/>
                        </a:rPr>
                        <a:t>Events and initiatives (mentorship and networking series, graduation ceremony)</a:t>
                      </a:r>
                      <a:endParaRPr lang="en-US" sz="1300">
                        <a:effectLst/>
                        <a:latin typeface="Times New Roman" panose="02020603050405020304" pitchFamily="18" charset="0"/>
                        <a:ea typeface="Calibri" panose="020F0502020204030204" pitchFamily="34" charset="0"/>
                      </a:endParaRPr>
                    </a:p>
                  </a:txBody>
                  <a:tcPr marL="42414" marR="42414" marT="8961" marB="0">
                    <a:solidFill>
                      <a:schemeClr val="accent4">
                        <a:lumMod val="20000"/>
                        <a:lumOff val="80000"/>
                      </a:schemeClr>
                    </a:solidFill>
                  </a:tcPr>
                </a:tc>
                <a:tc>
                  <a:txBody>
                    <a:bodyPr/>
                    <a:lstStyle/>
                    <a:p>
                      <a:pPr marL="0" marR="0" indent="0">
                        <a:spcBef>
                          <a:spcPts val="0"/>
                        </a:spcBef>
                        <a:spcAft>
                          <a:spcPts val="0"/>
                        </a:spcAft>
                      </a:pPr>
                      <a:r>
                        <a:rPr lang="en-US" sz="1300">
                          <a:effectLst/>
                        </a:rPr>
                        <a:t>$500</a:t>
                      </a:r>
                      <a:endParaRPr lang="en-US" sz="1300">
                        <a:effectLst/>
                        <a:latin typeface="Times New Roman" panose="02020603050405020304" pitchFamily="18" charset="0"/>
                        <a:ea typeface="Calibri" panose="020F0502020204030204" pitchFamily="34" charset="0"/>
                      </a:endParaRPr>
                    </a:p>
                  </a:txBody>
                  <a:tcPr marL="42414" marR="42414" marT="8961" marB="0">
                    <a:solidFill>
                      <a:schemeClr val="accent4">
                        <a:lumMod val="20000"/>
                        <a:lumOff val="80000"/>
                      </a:schemeClr>
                    </a:solidFill>
                  </a:tcPr>
                </a:tc>
                <a:tc>
                  <a:txBody>
                    <a:bodyPr/>
                    <a:lstStyle/>
                    <a:p>
                      <a:pPr marL="0" marR="0" indent="0">
                        <a:spcBef>
                          <a:spcPts val="0"/>
                        </a:spcBef>
                        <a:spcAft>
                          <a:spcPts val="0"/>
                        </a:spcAft>
                      </a:pPr>
                      <a:r>
                        <a:rPr lang="en-US" sz="1300">
                          <a:effectLst/>
                        </a:rPr>
                        <a:t>$600</a:t>
                      </a:r>
                      <a:endParaRPr lang="en-US" sz="1300">
                        <a:effectLst/>
                        <a:latin typeface="Times New Roman" panose="02020603050405020304" pitchFamily="18" charset="0"/>
                        <a:ea typeface="Calibri" panose="020F0502020204030204" pitchFamily="34" charset="0"/>
                      </a:endParaRPr>
                    </a:p>
                  </a:txBody>
                  <a:tcPr marL="42414" marR="42414" marT="8961" marB="0">
                    <a:solidFill>
                      <a:schemeClr val="accent4">
                        <a:lumMod val="20000"/>
                        <a:lumOff val="80000"/>
                      </a:schemeClr>
                    </a:solidFill>
                  </a:tcPr>
                </a:tc>
                <a:tc>
                  <a:txBody>
                    <a:bodyPr/>
                    <a:lstStyle/>
                    <a:p>
                      <a:pPr marL="0" marR="0" indent="0">
                        <a:spcBef>
                          <a:spcPts val="0"/>
                        </a:spcBef>
                        <a:spcAft>
                          <a:spcPts val="0"/>
                        </a:spcAft>
                      </a:pPr>
                      <a:r>
                        <a:rPr lang="en-US" sz="1300" dirty="0">
                          <a:effectLst/>
                        </a:rPr>
                        <a:t>$1,100</a:t>
                      </a:r>
                      <a:endParaRPr lang="en-US" sz="1300" dirty="0">
                        <a:effectLst/>
                        <a:latin typeface="Times New Roman" panose="02020603050405020304" pitchFamily="18" charset="0"/>
                        <a:ea typeface="Calibri" panose="020F0502020204030204" pitchFamily="34" charset="0"/>
                      </a:endParaRPr>
                    </a:p>
                  </a:txBody>
                  <a:tcPr marL="42414" marR="42414" marT="8961" marB="0">
                    <a:solidFill>
                      <a:schemeClr val="accent4">
                        <a:lumMod val="20000"/>
                        <a:lumOff val="80000"/>
                      </a:schemeClr>
                    </a:solidFill>
                  </a:tcPr>
                </a:tc>
              </a:tr>
              <a:tr h="684722">
                <a:tc>
                  <a:txBody>
                    <a:bodyPr/>
                    <a:lstStyle/>
                    <a:p>
                      <a:pPr marL="0" marR="0" indent="0">
                        <a:spcBef>
                          <a:spcPts val="0"/>
                        </a:spcBef>
                        <a:spcAft>
                          <a:spcPts val="0"/>
                        </a:spcAft>
                      </a:pPr>
                      <a:r>
                        <a:rPr lang="en-US" sz="1300">
                          <a:effectLst/>
                        </a:rPr>
                        <a:t>4</a:t>
                      </a:r>
                      <a:endParaRPr lang="en-US" sz="1300">
                        <a:effectLst/>
                        <a:latin typeface="Times New Roman" panose="02020603050405020304" pitchFamily="18" charset="0"/>
                        <a:ea typeface="Calibri" panose="020F0502020204030204" pitchFamily="34" charset="0"/>
                      </a:endParaRPr>
                    </a:p>
                  </a:txBody>
                  <a:tcPr marL="42414" marR="42414" marT="8961" marB="0"/>
                </a:tc>
                <a:tc>
                  <a:txBody>
                    <a:bodyPr/>
                    <a:lstStyle/>
                    <a:p>
                      <a:pPr marL="0" marR="0" indent="0">
                        <a:spcBef>
                          <a:spcPts val="0"/>
                        </a:spcBef>
                        <a:spcAft>
                          <a:spcPts val="0"/>
                        </a:spcAft>
                      </a:pPr>
                      <a:r>
                        <a:rPr lang="en-US" sz="1300">
                          <a:effectLst/>
                        </a:rPr>
                        <a:t>Supervisory (Rwanda Country Director [allocation]) and other (printing, communications)</a:t>
                      </a:r>
                      <a:endParaRPr lang="en-US" sz="1300">
                        <a:effectLst/>
                        <a:latin typeface="Times New Roman" panose="02020603050405020304" pitchFamily="18" charset="0"/>
                        <a:ea typeface="Calibri" panose="020F0502020204030204" pitchFamily="34" charset="0"/>
                      </a:endParaRPr>
                    </a:p>
                  </a:txBody>
                  <a:tcPr marL="42414" marR="42414" marT="8961" marB="0"/>
                </a:tc>
                <a:tc>
                  <a:txBody>
                    <a:bodyPr/>
                    <a:lstStyle/>
                    <a:p>
                      <a:pPr marL="0" marR="0" indent="0">
                        <a:spcBef>
                          <a:spcPts val="0"/>
                        </a:spcBef>
                        <a:spcAft>
                          <a:spcPts val="0"/>
                        </a:spcAft>
                      </a:pPr>
                      <a:r>
                        <a:rPr lang="en-US" sz="1300">
                          <a:effectLst/>
                        </a:rPr>
                        <a:t>$1,950</a:t>
                      </a:r>
                      <a:endParaRPr lang="en-US" sz="1300">
                        <a:effectLst/>
                        <a:latin typeface="Times New Roman" panose="02020603050405020304" pitchFamily="18" charset="0"/>
                        <a:ea typeface="Calibri" panose="020F0502020204030204" pitchFamily="34" charset="0"/>
                      </a:endParaRPr>
                    </a:p>
                  </a:txBody>
                  <a:tcPr marL="42414" marR="42414" marT="8961" marB="0"/>
                </a:tc>
                <a:tc>
                  <a:txBody>
                    <a:bodyPr/>
                    <a:lstStyle/>
                    <a:p>
                      <a:pPr marL="0" marR="0" indent="0">
                        <a:spcBef>
                          <a:spcPts val="0"/>
                        </a:spcBef>
                        <a:spcAft>
                          <a:spcPts val="0"/>
                        </a:spcAft>
                      </a:pPr>
                      <a:r>
                        <a:rPr lang="en-US" sz="1300">
                          <a:effectLst/>
                        </a:rPr>
                        <a:t>$1,700</a:t>
                      </a:r>
                      <a:endParaRPr lang="en-US" sz="1300">
                        <a:effectLst/>
                        <a:latin typeface="Times New Roman" panose="02020603050405020304" pitchFamily="18" charset="0"/>
                        <a:ea typeface="Calibri" panose="020F0502020204030204" pitchFamily="34" charset="0"/>
                      </a:endParaRPr>
                    </a:p>
                  </a:txBody>
                  <a:tcPr marL="42414" marR="42414" marT="8961" marB="0"/>
                </a:tc>
                <a:tc>
                  <a:txBody>
                    <a:bodyPr/>
                    <a:lstStyle/>
                    <a:p>
                      <a:pPr marL="0" marR="0" indent="0">
                        <a:spcBef>
                          <a:spcPts val="0"/>
                        </a:spcBef>
                        <a:spcAft>
                          <a:spcPts val="0"/>
                        </a:spcAft>
                      </a:pPr>
                      <a:r>
                        <a:rPr lang="en-US" sz="1300">
                          <a:effectLst/>
                        </a:rPr>
                        <a:t>$3,650</a:t>
                      </a:r>
                      <a:endParaRPr lang="en-US" sz="1300">
                        <a:effectLst/>
                        <a:latin typeface="Times New Roman" panose="02020603050405020304" pitchFamily="18" charset="0"/>
                        <a:ea typeface="Calibri" panose="020F0502020204030204" pitchFamily="34" charset="0"/>
                      </a:endParaRPr>
                    </a:p>
                  </a:txBody>
                  <a:tcPr marL="42414" marR="42414" marT="8961" marB="0"/>
                </a:tc>
              </a:tr>
              <a:tr h="608419">
                <a:tc>
                  <a:txBody>
                    <a:bodyPr/>
                    <a:lstStyle/>
                    <a:p>
                      <a:pPr marL="0" marR="0" indent="0">
                        <a:spcBef>
                          <a:spcPts val="0"/>
                        </a:spcBef>
                        <a:spcAft>
                          <a:spcPts val="0"/>
                        </a:spcAft>
                      </a:pPr>
                      <a:r>
                        <a:rPr lang="en-US" sz="1300">
                          <a:effectLst/>
                        </a:rPr>
                        <a:t>5</a:t>
                      </a:r>
                      <a:endParaRPr lang="en-US" sz="1300">
                        <a:effectLst/>
                        <a:latin typeface="Times New Roman" panose="02020603050405020304" pitchFamily="18" charset="0"/>
                        <a:ea typeface="Calibri" panose="020F0502020204030204" pitchFamily="34" charset="0"/>
                      </a:endParaRPr>
                    </a:p>
                  </a:txBody>
                  <a:tcPr marL="42414" marR="42414" marT="8961" marB="0">
                    <a:solidFill>
                      <a:schemeClr val="accent4">
                        <a:lumMod val="20000"/>
                        <a:lumOff val="80000"/>
                      </a:schemeClr>
                    </a:solidFill>
                  </a:tcPr>
                </a:tc>
                <a:tc>
                  <a:txBody>
                    <a:bodyPr/>
                    <a:lstStyle/>
                    <a:p>
                      <a:pPr marL="0" marR="0" indent="0">
                        <a:spcBef>
                          <a:spcPts val="0"/>
                        </a:spcBef>
                        <a:spcAft>
                          <a:spcPts val="0"/>
                        </a:spcAft>
                      </a:pPr>
                      <a:r>
                        <a:rPr lang="en-US" sz="1300" b="1" dirty="0">
                          <a:effectLst/>
                        </a:rPr>
                        <a:t>Total costs</a:t>
                      </a:r>
                      <a:endParaRPr lang="en-US" sz="1300" b="1" dirty="0">
                        <a:effectLst/>
                        <a:latin typeface="Times New Roman" panose="02020603050405020304" pitchFamily="18" charset="0"/>
                        <a:ea typeface="Calibri" panose="020F0502020204030204" pitchFamily="34" charset="0"/>
                      </a:endParaRPr>
                    </a:p>
                  </a:txBody>
                  <a:tcPr marL="42414" marR="42414" marT="8961" marB="0">
                    <a:solidFill>
                      <a:schemeClr val="accent4">
                        <a:lumMod val="20000"/>
                        <a:lumOff val="80000"/>
                      </a:schemeClr>
                    </a:solidFill>
                  </a:tcPr>
                </a:tc>
                <a:tc>
                  <a:txBody>
                    <a:bodyPr/>
                    <a:lstStyle/>
                    <a:p>
                      <a:pPr marL="0" marR="0" indent="0">
                        <a:spcBef>
                          <a:spcPts val="0"/>
                        </a:spcBef>
                        <a:spcAft>
                          <a:spcPts val="0"/>
                        </a:spcAft>
                      </a:pPr>
                      <a:r>
                        <a:rPr lang="en-US" sz="1300" b="1" dirty="0">
                          <a:effectLst/>
                        </a:rPr>
                        <a:t>$27,000</a:t>
                      </a:r>
                      <a:endParaRPr lang="en-US" sz="1300" b="1" dirty="0">
                        <a:effectLst/>
                        <a:latin typeface="Times New Roman" panose="02020603050405020304" pitchFamily="18" charset="0"/>
                        <a:ea typeface="Calibri" panose="020F0502020204030204" pitchFamily="34" charset="0"/>
                      </a:endParaRPr>
                    </a:p>
                  </a:txBody>
                  <a:tcPr marL="42414" marR="42414" marT="8961" marB="0">
                    <a:solidFill>
                      <a:schemeClr val="accent4">
                        <a:lumMod val="20000"/>
                        <a:lumOff val="80000"/>
                      </a:schemeClr>
                    </a:solidFill>
                  </a:tcPr>
                </a:tc>
                <a:tc>
                  <a:txBody>
                    <a:bodyPr/>
                    <a:lstStyle/>
                    <a:p>
                      <a:pPr marL="0" marR="0" indent="0">
                        <a:spcBef>
                          <a:spcPts val="0"/>
                        </a:spcBef>
                        <a:spcAft>
                          <a:spcPts val="0"/>
                        </a:spcAft>
                      </a:pPr>
                      <a:r>
                        <a:rPr lang="en-US" sz="1300" b="1" dirty="0">
                          <a:effectLst/>
                        </a:rPr>
                        <a:t>$27,800</a:t>
                      </a:r>
                      <a:endParaRPr lang="en-US" sz="1300" b="1" dirty="0">
                        <a:effectLst/>
                        <a:latin typeface="Times New Roman" panose="02020603050405020304" pitchFamily="18" charset="0"/>
                        <a:ea typeface="Calibri" panose="020F0502020204030204" pitchFamily="34" charset="0"/>
                      </a:endParaRPr>
                    </a:p>
                  </a:txBody>
                  <a:tcPr marL="42414" marR="42414" marT="8961" marB="0">
                    <a:solidFill>
                      <a:schemeClr val="accent4">
                        <a:lumMod val="20000"/>
                        <a:lumOff val="80000"/>
                      </a:schemeClr>
                    </a:solidFill>
                  </a:tcPr>
                </a:tc>
                <a:tc>
                  <a:txBody>
                    <a:bodyPr/>
                    <a:lstStyle/>
                    <a:p>
                      <a:pPr marL="0" marR="0" indent="0">
                        <a:spcBef>
                          <a:spcPts val="0"/>
                        </a:spcBef>
                        <a:spcAft>
                          <a:spcPts val="0"/>
                        </a:spcAft>
                      </a:pPr>
                      <a:r>
                        <a:rPr lang="en-US" sz="1300" b="1" dirty="0">
                          <a:effectLst/>
                        </a:rPr>
                        <a:t>$54,800</a:t>
                      </a:r>
                      <a:endParaRPr lang="en-US" sz="1300" b="1" dirty="0">
                        <a:effectLst/>
                        <a:latin typeface="Times New Roman" panose="02020603050405020304" pitchFamily="18" charset="0"/>
                        <a:ea typeface="Calibri" panose="020F0502020204030204" pitchFamily="34" charset="0"/>
                      </a:endParaRPr>
                    </a:p>
                  </a:txBody>
                  <a:tcPr marL="42414" marR="42414" marT="8961" marB="0">
                    <a:solidFill>
                      <a:schemeClr val="accent4">
                        <a:lumMod val="20000"/>
                        <a:lumOff val="80000"/>
                      </a:schemeClr>
                    </a:solidFill>
                  </a:tcPr>
                </a:tc>
              </a:tr>
              <a:tr h="608419">
                <a:tc>
                  <a:txBody>
                    <a:bodyPr/>
                    <a:lstStyle/>
                    <a:p>
                      <a:pPr marL="0" marR="0" indent="0">
                        <a:spcBef>
                          <a:spcPts val="0"/>
                        </a:spcBef>
                        <a:spcAft>
                          <a:spcPts val="0"/>
                        </a:spcAft>
                      </a:pPr>
                      <a:r>
                        <a:rPr lang="en-US" sz="1300">
                          <a:effectLst/>
                        </a:rPr>
                        <a:t>8</a:t>
                      </a:r>
                      <a:endParaRPr lang="en-US" sz="1300">
                        <a:effectLst/>
                        <a:latin typeface="Times New Roman" panose="02020603050405020304" pitchFamily="18" charset="0"/>
                        <a:ea typeface="Calibri" panose="020F0502020204030204" pitchFamily="34" charset="0"/>
                      </a:endParaRPr>
                    </a:p>
                  </a:txBody>
                  <a:tcPr marL="42414" marR="42414" marT="8961" marB="0"/>
                </a:tc>
                <a:tc>
                  <a:txBody>
                    <a:bodyPr/>
                    <a:lstStyle/>
                    <a:p>
                      <a:pPr marL="0" marR="0" indent="0">
                        <a:spcBef>
                          <a:spcPts val="0"/>
                        </a:spcBef>
                        <a:spcAft>
                          <a:spcPts val="0"/>
                        </a:spcAft>
                      </a:pPr>
                      <a:r>
                        <a:rPr lang="en-US" sz="1300">
                          <a:effectLst/>
                        </a:rPr>
                        <a:t>Dining for Women Grant</a:t>
                      </a:r>
                      <a:endParaRPr lang="en-US" sz="1300">
                        <a:effectLst/>
                        <a:latin typeface="Times New Roman" panose="02020603050405020304" pitchFamily="18" charset="0"/>
                        <a:ea typeface="Calibri" panose="020F0502020204030204" pitchFamily="34" charset="0"/>
                      </a:endParaRPr>
                    </a:p>
                  </a:txBody>
                  <a:tcPr marL="42414" marR="42414" marT="8961" marB="0"/>
                </a:tc>
                <a:tc>
                  <a:txBody>
                    <a:bodyPr/>
                    <a:lstStyle/>
                    <a:p>
                      <a:pPr marL="0" marR="0" indent="0">
                        <a:spcBef>
                          <a:spcPts val="0"/>
                        </a:spcBef>
                        <a:spcAft>
                          <a:spcPts val="0"/>
                        </a:spcAft>
                      </a:pPr>
                      <a:r>
                        <a:rPr lang="en-US" sz="1300">
                          <a:effectLst/>
                        </a:rPr>
                        <a:t>$20,000</a:t>
                      </a:r>
                      <a:endParaRPr lang="en-US" sz="1300">
                        <a:effectLst/>
                        <a:latin typeface="Times New Roman" panose="02020603050405020304" pitchFamily="18" charset="0"/>
                        <a:ea typeface="Calibri" panose="020F0502020204030204" pitchFamily="34" charset="0"/>
                      </a:endParaRPr>
                    </a:p>
                  </a:txBody>
                  <a:tcPr marL="42414" marR="42414" marT="8961" marB="0"/>
                </a:tc>
                <a:tc>
                  <a:txBody>
                    <a:bodyPr/>
                    <a:lstStyle/>
                    <a:p>
                      <a:pPr marL="0" marR="0" indent="0">
                        <a:spcBef>
                          <a:spcPts val="0"/>
                        </a:spcBef>
                        <a:spcAft>
                          <a:spcPts val="0"/>
                        </a:spcAft>
                      </a:pPr>
                      <a:r>
                        <a:rPr lang="en-US" sz="1300">
                          <a:effectLst/>
                        </a:rPr>
                        <a:t>$20,000</a:t>
                      </a:r>
                      <a:endParaRPr lang="en-US" sz="1300">
                        <a:effectLst/>
                        <a:latin typeface="Times New Roman" panose="02020603050405020304" pitchFamily="18" charset="0"/>
                        <a:ea typeface="Calibri" panose="020F0502020204030204" pitchFamily="34" charset="0"/>
                      </a:endParaRPr>
                    </a:p>
                  </a:txBody>
                  <a:tcPr marL="42414" marR="42414" marT="8961" marB="0"/>
                </a:tc>
                <a:tc>
                  <a:txBody>
                    <a:bodyPr/>
                    <a:lstStyle/>
                    <a:p>
                      <a:pPr marL="0" marR="0" indent="0">
                        <a:spcBef>
                          <a:spcPts val="0"/>
                        </a:spcBef>
                        <a:spcAft>
                          <a:spcPts val="0"/>
                        </a:spcAft>
                      </a:pPr>
                      <a:r>
                        <a:rPr lang="en-US" sz="1300">
                          <a:effectLst/>
                        </a:rPr>
                        <a:t>$40,000</a:t>
                      </a:r>
                      <a:endParaRPr lang="en-US" sz="1300">
                        <a:effectLst/>
                        <a:latin typeface="Times New Roman" panose="02020603050405020304" pitchFamily="18" charset="0"/>
                        <a:ea typeface="Calibri" panose="020F0502020204030204" pitchFamily="34" charset="0"/>
                      </a:endParaRPr>
                    </a:p>
                  </a:txBody>
                  <a:tcPr marL="42414" marR="42414" marT="8961" marB="0"/>
                </a:tc>
              </a:tr>
              <a:tr h="459828">
                <a:tc>
                  <a:txBody>
                    <a:bodyPr/>
                    <a:lstStyle/>
                    <a:p>
                      <a:pPr marL="0" marR="0" indent="0">
                        <a:spcBef>
                          <a:spcPts val="0"/>
                        </a:spcBef>
                        <a:spcAft>
                          <a:spcPts val="0"/>
                        </a:spcAft>
                      </a:pPr>
                      <a:r>
                        <a:rPr lang="en-US" sz="1300" dirty="0">
                          <a:effectLst/>
                        </a:rPr>
                        <a:t>9</a:t>
                      </a:r>
                      <a:endParaRPr lang="en-US" sz="1300" dirty="0">
                        <a:effectLst/>
                        <a:latin typeface="Times New Roman" panose="02020603050405020304" pitchFamily="18" charset="0"/>
                        <a:ea typeface="Calibri" panose="020F0502020204030204" pitchFamily="34" charset="0"/>
                      </a:endParaRPr>
                    </a:p>
                  </a:txBody>
                  <a:tcPr marL="42414" marR="42414" marT="8961" marB="0">
                    <a:solidFill>
                      <a:schemeClr val="accent4">
                        <a:lumMod val="20000"/>
                        <a:lumOff val="80000"/>
                      </a:schemeClr>
                    </a:solidFill>
                  </a:tcPr>
                </a:tc>
                <a:tc>
                  <a:txBody>
                    <a:bodyPr/>
                    <a:lstStyle/>
                    <a:p>
                      <a:pPr marL="0" marR="0" indent="0">
                        <a:spcBef>
                          <a:spcPts val="0"/>
                        </a:spcBef>
                        <a:spcAft>
                          <a:spcPts val="0"/>
                        </a:spcAft>
                      </a:pPr>
                      <a:r>
                        <a:rPr lang="en-US" sz="1300">
                          <a:effectLst/>
                        </a:rPr>
                        <a:t>Total donations secured and self-funded</a:t>
                      </a:r>
                      <a:endParaRPr lang="en-US" sz="1300">
                        <a:effectLst/>
                        <a:latin typeface="Times New Roman" panose="02020603050405020304" pitchFamily="18" charset="0"/>
                        <a:ea typeface="Calibri" panose="020F0502020204030204" pitchFamily="34" charset="0"/>
                      </a:endParaRPr>
                    </a:p>
                  </a:txBody>
                  <a:tcPr marL="42414" marR="42414" marT="8961" marB="0">
                    <a:solidFill>
                      <a:schemeClr val="accent4">
                        <a:lumMod val="20000"/>
                        <a:lumOff val="80000"/>
                      </a:schemeClr>
                    </a:solidFill>
                  </a:tcPr>
                </a:tc>
                <a:tc>
                  <a:txBody>
                    <a:bodyPr/>
                    <a:lstStyle/>
                    <a:p>
                      <a:pPr marL="0" marR="0" indent="0">
                        <a:spcBef>
                          <a:spcPts val="0"/>
                        </a:spcBef>
                        <a:spcAft>
                          <a:spcPts val="0"/>
                        </a:spcAft>
                      </a:pPr>
                      <a:r>
                        <a:rPr lang="en-US" sz="1300">
                          <a:effectLst/>
                        </a:rPr>
                        <a:t>$7,000</a:t>
                      </a:r>
                      <a:endParaRPr lang="en-US" sz="1300">
                        <a:effectLst/>
                        <a:latin typeface="Times New Roman" panose="02020603050405020304" pitchFamily="18" charset="0"/>
                        <a:ea typeface="Calibri" panose="020F0502020204030204" pitchFamily="34" charset="0"/>
                      </a:endParaRPr>
                    </a:p>
                  </a:txBody>
                  <a:tcPr marL="42414" marR="42414" marT="8961" marB="0">
                    <a:solidFill>
                      <a:schemeClr val="accent4">
                        <a:lumMod val="20000"/>
                        <a:lumOff val="80000"/>
                      </a:schemeClr>
                    </a:solidFill>
                  </a:tcPr>
                </a:tc>
                <a:tc>
                  <a:txBody>
                    <a:bodyPr/>
                    <a:lstStyle/>
                    <a:p>
                      <a:pPr marL="0" marR="0" indent="0">
                        <a:spcBef>
                          <a:spcPts val="0"/>
                        </a:spcBef>
                        <a:spcAft>
                          <a:spcPts val="0"/>
                        </a:spcAft>
                      </a:pPr>
                      <a:r>
                        <a:rPr lang="en-US" sz="1300">
                          <a:effectLst/>
                        </a:rPr>
                        <a:t>$7,800</a:t>
                      </a:r>
                      <a:endParaRPr lang="en-US" sz="1300">
                        <a:effectLst/>
                        <a:latin typeface="Times New Roman" panose="02020603050405020304" pitchFamily="18" charset="0"/>
                        <a:ea typeface="Calibri" panose="020F0502020204030204" pitchFamily="34" charset="0"/>
                      </a:endParaRPr>
                    </a:p>
                  </a:txBody>
                  <a:tcPr marL="42414" marR="42414" marT="8961" marB="0">
                    <a:solidFill>
                      <a:schemeClr val="accent4">
                        <a:lumMod val="20000"/>
                        <a:lumOff val="80000"/>
                      </a:schemeClr>
                    </a:solidFill>
                  </a:tcPr>
                </a:tc>
                <a:tc>
                  <a:txBody>
                    <a:bodyPr/>
                    <a:lstStyle/>
                    <a:p>
                      <a:pPr marL="0" marR="0" indent="0">
                        <a:spcBef>
                          <a:spcPts val="0"/>
                        </a:spcBef>
                        <a:spcAft>
                          <a:spcPts val="0"/>
                        </a:spcAft>
                      </a:pPr>
                      <a:r>
                        <a:rPr lang="en-US" sz="1300" dirty="0">
                          <a:effectLst/>
                        </a:rPr>
                        <a:t>$14,800</a:t>
                      </a:r>
                      <a:endParaRPr lang="en-US" sz="1300" dirty="0">
                        <a:effectLst/>
                        <a:latin typeface="Times New Roman" panose="02020603050405020304" pitchFamily="18" charset="0"/>
                        <a:ea typeface="Calibri" panose="020F0502020204030204" pitchFamily="34" charset="0"/>
                      </a:endParaRPr>
                    </a:p>
                  </a:txBody>
                  <a:tcPr marL="42414" marR="42414" marT="8961" marB="0">
                    <a:solidFill>
                      <a:schemeClr val="accent4">
                        <a:lumMod val="20000"/>
                        <a:lumOff val="80000"/>
                      </a:schemeClr>
                    </a:solidFill>
                  </a:tcPr>
                </a:tc>
              </a:tr>
            </a:tbl>
          </a:graphicData>
        </a:graphic>
      </p:graphicFrame>
    </p:spTree>
    <p:extLst>
      <p:ext uri="{BB962C8B-B14F-4D97-AF65-F5344CB8AC3E}">
        <p14:creationId xmlns:p14="http://schemas.microsoft.com/office/powerpoint/2010/main" val="2972657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300" y="9842"/>
            <a:ext cx="8686800" cy="1055478"/>
          </a:xfrm>
        </p:spPr>
        <p:txBody>
          <a:bodyPr>
            <a:normAutofit/>
          </a:bodyPr>
          <a:lstStyle/>
          <a:p>
            <a:pPr algn="l"/>
            <a:r>
              <a:rPr lang="en-US" sz="3600" b="1" dirty="0" smtClean="0">
                <a:solidFill>
                  <a:srgbClr val="794400"/>
                </a:solidFill>
                <a:effectLst>
                  <a:outerShdw blurRad="38100" dist="38100" dir="2700000" algn="tl">
                    <a:srgbClr val="000000">
                      <a:alpha val="43137"/>
                    </a:srgbClr>
                  </a:outerShdw>
                </a:effectLst>
                <a:latin typeface="Franklin Gothic Medium" panose="020B0603020102020204" pitchFamily="34" charset="0"/>
              </a:rPr>
              <a:t>About the Organization</a:t>
            </a:r>
            <a:endPar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endParaRPr>
          </a:p>
        </p:txBody>
      </p:sp>
      <p:sp>
        <p:nvSpPr>
          <p:cNvPr id="4" name="Date Placeholder 3"/>
          <p:cNvSpPr>
            <a:spLocks noGrp="1"/>
          </p:cNvSpPr>
          <p:nvPr>
            <p:ph type="dt" sz="half" idx="10"/>
          </p:nvPr>
        </p:nvSpPr>
        <p:spPr>
          <a:xfrm>
            <a:off x="345989" y="6356351"/>
            <a:ext cx="3851140" cy="365125"/>
          </a:xfrm>
        </p:spPr>
        <p:txBody>
          <a:bodyPr/>
          <a:lstStyle/>
          <a:p>
            <a:r>
              <a:rPr lang="en-US" dirty="0" smtClean="0"/>
              <a:t>May 2015</a:t>
            </a:r>
            <a:endParaRPr lang="en-US" dirty="0"/>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26638" y="636952"/>
            <a:ext cx="3752496" cy="2501664"/>
          </a:xfrm>
          <a:prstGeom prst="rect">
            <a:avLst/>
          </a:prstGeom>
        </p:spPr>
      </p:pic>
      <p:sp>
        <p:nvSpPr>
          <p:cNvPr id="12" name="Content Placeholder 2"/>
          <p:cNvSpPr txBox="1">
            <a:spLocks/>
          </p:cNvSpPr>
          <p:nvPr/>
        </p:nvSpPr>
        <p:spPr>
          <a:xfrm>
            <a:off x="416354" y="3335724"/>
            <a:ext cx="8336691" cy="33857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600"/>
              </a:spcAft>
              <a:buNone/>
            </a:pPr>
            <a:r>
              <a:rPr lang="en-US" sz="2000" dirty="0" err="1">
                <a:solidFill>
                  <a:srgbClr val="794400"/>
                </a:solidFill>
              </a:rPr>
              <a:t>Indego</a:t>
            </a:r>
            <a:r>
              <a:rPr lang="en-US" sz="2000" dirty="0">
                <a:solidFill>
                  <a:srgbClr val="794400"/>
                </a:solidFill>
              </a:rPr>
              <a:t> </a:t>
            </a:r>
            <a:r>
              <a:rPr lang="en-US" sz="2000" dirty="0" smtClean="0">
                <a:solidFill>
                  <a:srgbClr val="794400"/>
                </a:solidFill>
              </a:rPr>
              <a:t>Africa </a:t>
            </a:r>
            <a:r>
              <a:rPr lang="en-US" sz="2000" dirty="0">
                <a:solidFill>
                  <a:srgbClr val="794400"/>
                </a:solidFill>
              </a:rPr>
              <a:t>was incorporated in Oct. 2006 by Matthew </a:t>
            </a:r>
            <a:r>
              <a:rPr lang="en-US" sz="2000" dirty="0" err="1">
                <a:solidFill>
                  <a:srgbClr val="794400"/>
                </a:solidFill>
              </a:rPr>
              <a:t>Mitro</a:t>
            </a:r>
            <a:r>
              <a:rPr lang="en-US" sz="2000" dirty="0">
                <a:solidFill>
                  <a:srgbClr val="794400"/>
                </a:solidFill>
              </a:rPr>
              <a:t> </a:t>
            </a:r>
            <a:r>
              <a:rPr lang="en-US" sz="2000" dirty="0" smtClean="0">
                <a:solidFill>
                  <a:srgbClr val="794400"/>
                </a:solidFill>
              </a:rPr>
              <a:t>and </a:t>
            </a:r>
            <a:r>
              <a:rPr lang="en-US" sz="2000" dirty="0">
                <a:solidFill>
                  <a:srgbClr val="794400"/>
                </a:solidFill>
              </a:rPr>
              <a:t>his father, Tom </a:t>
            </a:r>
            <a:r>
              <a:rPr lang="en-US" sz="2000" dirty="0" err="1" smtClean="0">
                <a:solidFill>
                  <a:srgbClr val="794400"/>
                </a:solidFill>
              </a:rPr>
              <a:t>Mitro</a:t>
            </a:r>
            <a:r>
              <a:rPr lang="en-US" sz="2000" dirty="0" smtClean="0">
                <a:solidFill>
                  <a:srgbClr val="794400"/>
                </a:solidFill>
              </a:rPr>
              <a:t>. Tom </a:t>
            </a:r>
            <a:r>
              <a:rPr lang="en-US" sz="2000" dirty="0">
                <a:solidFill>
                  <a:srgbClr val="794400"/>
                </a:solidFill>
              </a:rPr>
              <a:t>worked for Chevron in Africa during the mid 1970s-1990s, and Matt grew up living with his family in Nigeria and Angola. The </a:t>
            </a:r>
            <a:r>
              <a:rPr lang="en-US" sz="2000" dirty="0" err="1">
                <a:solidFill>
                  <a:srgbClr val="794400"/>
                </a:solidFill>
              </a:rPr>
              <a:t>Mitro</a:t>
            </a:r>
            <a:r>
              <a:rPr lang="en-US" sz="2000" dirty="0">
                <a:solidFill>
                  <a:srgbClr val="794400"/>
                </a:solidFill>
              </a:rPr>
              <a:t> family observed the entrepreneurial spirit of African female artisans. They also observed the women’s difficulties in scratching together a living without access to markets to sell their goods or educational opportunities to help them run their businesses more efficiently. Matt left his career as an attorney and founded </a:t>
            </a:r>
            <a:r>
              <a:rPr lang="en-US" sz="2000" dirty="0" err="1" smtClean="0">
                <a:solidFill>
                  <a:srgbClr val="794400"/>
                </a:solidFill>
              </a:rPr>
              <a:t>Indego</a:t>
            </a:r>
            <a:r>
              <a:rPr lang="en-US" sz="2000" dirty="0" smtClean="0">
                <a:solidFill>
                  <a:srgbClr val="794400"/>
                </a:solidFill>
              </a:rPr>
              <a:t> Africa </a:t>
            </a:r>
            <a:r>
              <a:rPr lang="en-US" sz="2000" dirty="0">
                <a:solidFill>
                  <a:srgbClr val="794400"/>
                </a:solidFill>
              </a:rPr>
              <a:t>in order to address these issues of access and opportunity. </a:t>
            </a:r>
            <a:r>
              <a:rPr lang="en-US" sz="2000" dirty="0" err="1" smtClean="0">
                <a:solidFill>
                  <a:srgbClr val="794400"/>
                </a:solidFill>
              </a:rPr>
              <a:t>Indego</a:t>
            </a:r>
            <a:r>
              <a:rPr lang="en-US" sz="2000" dirty="0" smtClean="0">
                <a:solidFill>
                  <a:srgbClr val="794400"/>
                </a:solidFill>
              </a:rPr>
              <a:t> Africa </a:t>
            </a:r>
            <a:r>
              <a:rPr lang="en-US" sz="2000" dirty="0">
                <a:solidFill>
                  <a:srgbClr val="794400"/>
                </a:solidFill>
              </a:rPr>
              <a:t>pools </a:t>
            </a:r>
            <a:r>
              <a:rPr lang="en-US" sz="2000" dirty="0" smtClean="0">
                <a:solidFill>
                  <a:srgbClr val="794400"/>
                </a:solidFill>
              </a:rPr>
              <a:t>100 percent </a:t>
            </a:r>
            <a:r>
              <a:rPr lang="en-US" sz="2000" dirty="0">
                <a:solidFill>
                  <a:srgbClr val="794400"/>
                </a:solidFill>
              </a:rPr>
              <a:t>of its profits from product sales with grants and donations to fund job skills training programs for its artisan partners in business management, technology, </a:t>
            </a:r>
            <a:r>
              <a:rPr lang="en-US" sz="2000" dirty="0" smtClean="0">
                <a:solidFill>
                  <a:srgbClr val="794400"/>
                </a:solidFill>
              </a:rPr>
              <a:t>entrepreneurship </a:t>
            </a:r>
            <a:r>
              <a:rPr lang="en-US" sz="2000" dirty="0">
                <a:solidFill>
                  <a:srgbClr val="794400"/>
                </a:solidFill>
              </a:rPr>
              <a:t>and </a:t>
            </a:r>
            <a:r>
              <a:rPr lang="en-US" sz="2000" dirty="0" smtClean="0">
                <a:solidFill>
                  <a:srgbClr val="794400"/>
                </a:solidFill>
              </a:rPr>
              <a:t>literacy.</a:t>
            </a:r>
            <a:endParaRPr lang="en-US" sz="2000" dirty="0">
              <a:solidFill>
                <a:srgbClr val="794400"/>
              </a:solidFill>
            </a:endParaRPr>
          </a:p>
          <a:p>
            <a:pPr marL="0" indent="0">
              <a:spcAft>
                <a:spcPts val="600"/>
              </a:spcAft>
              <a:buNone/>
            </a:pPr>
            <a:endParaRPr lang="en-US" sz="2000" b="1"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448670" y="1098297"/>
            <a:ext cx="3429000" cy="1143000"/>
          </a:xfrm>
          <a:prstGeom prst="rect">
            <a:avLst/>
          </a:prstGeom>
        </p:spPr>
      </p:pic>
      <p:sp>
        <p:nvSpPr>
          <p:cNvPr id="2" name="Title 1"/>
          <p:cNvSpPr>
            <a:spLocks noGrp="1"/>
          </p:cNvSpPr>
          <p:nvPr>
            <p:ph type="title"/>
          </p:nvPr>
        </p:nvSpPr>
        <p:spPr>
          <a:xfrm>
            <a:off x="241300" y="111442"/>
            <a:ext cx="8686800" cy="1002212"/>
          </a:xfrm>
        </p:spPr>
        <p:txBody>
          <a:bodyPr>
            <a:normAutofit/>
          </a:bodyPr>
          <a:lstStyle/>
          <a:p>
            <a:pPr algn="l"/>
            <a:r>
              <a:rPr lang="en-US" sz="3600" b="1" dirty="0" smtClean="0">
                <a:solidFill>
                  <a:srgbClr val="794400"/>
                </a:solidFill>
                <a:effectLst>
                  <a:outerShdw blurRad="38100" dist="38100" dir="2700000" algn="tl">
                    <a:srgbClr val="000000">
                      <a:alpha val="43137"/>
                    </a:srgbClr>
                  </a:outerShdw>
                </a:effectLst>
                <a:latin typeface="Franklin Gothic Medium" panose="020B0603020102020204" pitchFamily="34" charset="0"/>
              </a:rPr>
              <a:t>Share Your Thoughts</a:t>
            </a:r>
            <a:endParaRPr lang="en-US" sz="3600" b="1" dirty="0">
              <a:solidFill>
                <a:srgbClr val="794400"/>
              </a:solidFill>
              <a:effectLst>
                <a:outerShdw blurRad="38100" dist="38100" dir="2700000" algn="tl">
                  <a:srgbClr val="000000">
                    <a:alpha val="43137"/>
                  </a:srgbClr>
                </a:outerShdw>
              </a:effectLst>
              <a:latin typeface="Franklin Gothic Medium" panose="020B0603020102020204" pitchFamily="34" charset="0"/>
            </a:endParaRPr>
          </a:p>
        </p:txBody>
      </p:sp>
      <p:sp>
        <p:nvSpPr>
          <p:cNvPr id="3" name="Content Placeholder 2"/>
          <p:cNvSpPr>
            <a:spLocks noGrp="1"/>
          </p:cNvSpPr>
          <p:nvPr>
            <p:ph idx="1"/>
          </p:nvPr>
        </p:nvSpPr>
        <p:spPr>
          <a:xfrm>
            <a:off x="238590" y="2540000"/>
            <a:ext cx="8639080" cy="3124199"/>
          </a:xfrm>
        </p:spPr>
        <p:txBody>
          <a:bodyPr>
            <a:normAutofit/>
          </a:bodyPr>
          <a:lstStyle/>
          <a:p>
            <a:pPr lvl="0"/>
            <a:r>
              <a:rPr lang="en-US" sz="2000" dirty="0">
                <a:solidFill>
                  <a:srgbClr val="794400"/>
                </a:solidFill>
              </a:rPr>
              <a:t>How do you think graduates of The Leadership Academy can use their training to mentor others?</a:t>
            </a:r>
          </a:p>
          <a:p>
            <a:pPr lvl="0"/>
            <a:r>
              <a:rPr lang="en-US" sz="2000" dirty="0">
                <a:solidFill>
                  <a:srgbClr val="794400"/>
                </a:solidFill>
              </a:rPr>
              <a:t>How do you think the artisan cooperatives benefit women entrepreneurs, aside from the ability to sell their products?</a:t>
            </a:r>
          </a:p>
          <a:p>
            <a:pPr lvl="0"/>
            <a:r>
              <a:rPr lang="en-US" sz="2000" dirty="0">
                <a:solidFill>
                  <a:srgbClr val="794400"/>
                </a:solidFill>
              </a:rPr>
              <a:t>In the aftermath of genocide, how do you think women have been able to emerge as leaders in Rwanda?</a:t>
            </a:r>
          </a:p>
        </p:txBody>
      </p:sp>
      <p:sp>
        <p:nvSpPr>
          <p:cNvPr id="4" name="Date Placeholder 3"/>
          <p:cNvSpPr>
            <a:spLocks noGrp="1"/>
          </p:cNvSpPr>
          <p:nvPr>
            <p:ph type="dt" sz="half" idx="10"/>
          </p:nvPr>
        </p:nvSpPr>
        <p:spPr/>
        <p:txBody>
          <a:bodyPr/>
          <a:lstStyle/>
          <a:p>
            <a:r>
              <a:rPr lang="en-US" smtClean="0"/>
              <a:t>January 2015</a:t>
            </a:r>
            <a:endParaRPr lang="en-US" dirty="0"/>
          </a:p>
        </p:txBody>
      </p:sp>
      <p:pic>
        <p:nvPicPr>
          <p:cNvPr id="7" name="Picture 6" descr="TaglineAddress_2Color.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7993" y="6218855"/>
            <a:ext cx="6343924" cy="4969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52950</TotalTime>
  <Words>507</Words>
  <Application>Microsoft Office PowerPoint</Application>
  <PresentationFormat>On-screen Show (4:3)</PresentationFormat>
  <Paragraphs>85</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Cambria</vt:lpstr>
      <vt:lpstr>Franklin Gothic Medium</vt:lpstr>
      <vt:lpstr>Times New Roman</vt:lpstr>
      <vt:lpstr>Office Theme</vt:lpstr>
      <vt:lpstr>     Leadership Academy for women entrepreneurs </vt:lpstr>
      <vt:lpstr>Introducing Indego Africa</vt:lpstr>
      <vt:lpstr>Where in the world</vt:lpstr>
      <vt:lpstr>What are we supporting?</vt:lpstr>
      <vt:lpstr>Life Challenges of Rwandan Women</vt:lpstr>
      <vt:lpstr>The Budget</vt:lpstr>
      <vt:lpstr>About the Organization</vt:lpstr>
      <vt:lpstr>Share Your Thoughts</vt:lpstr>
    </vt:vector>
  </TitlesOfParts>
  <Manager/>
  <Company>Dining for Women</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Smiles on Wings:  New Beginnings</dc:title>
  <dc:subject/>
  <dc:creator>Janine Baumgartner</dc:creator>
  <cp:keywords/>
  <dc:description/>
  <cp:lastModifiedBy>Chris Worthy</cp:lastModifiedBy>
  <cp:revision>187</cp:revision>
  <cp:lastPrinted>2013-11-03T18:18:09Z</cp:lastPrinted>
  <dcterms:created xsi:type="dcterms:W3CDTF">2014-10-16T00:39:15Z</dcterms:created>
  <dcterms:modified xsi:type="dcterms:W3CDTF">2015-04-12T19:06:00Z</dcterms:modified>
  <cp:category/>
</cp:coreProperties>
</file>