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0" r:id="rId1"/>
  </p:sldMasterIdLst>
  <p:notesMasterIdLst>
    <p:notesMasterId r:id="rId14"/>
  </p:notesMasterIdLst>
  <p:handoutMasterIdLst>
    <p:handoutMasterId r:id="rId15"/>
  </p:handoutMasterIdLst>
  <p:sldIdLst>
    <p:sldId id="256" r:id="rId2"/>
    <p:sldId id="257" r:id="rId3"/>
    <p:sldId id="276" r:id="rId4"/>
    <p:sldId id="258" r:id="rId5"/>
    <p:sldId id="266" r:id="rId6"/>
    <p:sldId id="274" r:id="rId7"/>
    <p:sldId id="279" r:id="rId8"/>
    <p:sldId id="261" r:id="rId9"/>
    <p:sldId id="269" r:id="rId10"/>
    <p:sldId id="267" r:id="rId11"/>
    <p:sldId id="268"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000"/>
    <a:srgbClr val="AAC66C"/>
    <a:srgbClr val="794400"/>
    <a:srgbClr val="7A4502"/>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autoAdjust="0"/>
    <p:restoredTop sz="94246" autoAdjust="0"/>
  </p:normalViewPr>
  <p:slideViewPr>
    <p:cSldViewPr snapToGrid="0" snapToObjects="1">
      <p:cViewPr varScale="1">
        <p:scale>
          <a:sx n="110" d="100"/>
          <a:sy n="110" d="100"/>
        </p:scale>
        <p:origin x="16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2D232-83AF-A243-94A1-D71D8813F90A}" type="datetimeFigureOut">
              <a:rPr lang="en-US" smtClean="0"/>
              <a:pPr/>
              <a:t>2/3/2015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0704D-D69F-B345-AFD0-E6F8FD8E4CB0}" type="slidenum">
              <a:rPr lang="en-US" smtClean="0"/>
              <a:pPr/>
              <a:t>‹#›</a:t>
            </a:fld>
            <a:endParaRPr lang="en-US" dirty="0"/>
          </a:p>
        </p:txBody>
      </p:sp>
    </p:spTree>
    <p:extLst>
      <p:ext uri="{BB962C8B-B14F-4D97-AF65-F5344CB8AC3E}">
        <p14:creationId xmlns:p14="http://schemas.microsoft.com/office/powerpoint/2010/main" val="3684847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0265-EC90-AB49-8D5A-8DAC554CC593}" type="datetimeFigureOut">
              <a:rPr lang="en-US" smtClean="0"/>
              <a:pPr/>
              <a:t>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4A97A-CF60-CB43-9DF9-919A84919A5C}" type="slidenum">
              <a:rPr lang="en-US" smtClean="0"/>
              <a:pPr/>
              <a:t>‹#›</a:t>
            </a:fld>
            <a:endParaRPr lang="en-US" dirty="0"/>
          </a:p>
        </p:txBody>
      </p:sp>
    </p:spTree>
    <p:extLst>
      <p:ext uri="{BB962C8B-B14F-4D97-AF65-F5344CB8AC3E}">
        <p14:creationId xmlns:p14="http://schemas.microsoft.com/office/powerpoint/2010/main" val="13235966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4A97A-CF60-CB43-9DF9-919A84919A5C}" type="slidenum">
              <a:rPr lang="en-US" smtClean="0"/>
              <a:pPr/>
              <a:t>1</a:t>
            </a:fld>
            <a:endParaRPr lang="en-US" dirty="0"/>
          </a:p>
        </p:txBody>
      </p:sp>
    </p:spTree>
    <p:extLst>
      <p:ext uri="{BB962C8B-B14F-4D97-AF65-F5344CB8AC3E}">
        <p14:creationId xmlns:p14="http://schemas.microsoft.com/office/powerpoint/2010/main" val="116057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F4A97A-CF60-CB43-9DF9-919A84919A5C}" type="slidenum">
              <a:rPr lang="en-US" smtClean="0"/>
              <a:pPr/>
              <a:t>3</a:t>
            </a:fld>
            <a:endParaRPr lang="en-US" dirty="0"/>
          </a:p>
        </p:txBody>
      </p:sp>
    </p:spTree>
    <p:extLst>
      <p:ext uri="{BB962C8B-B14F-4D97-AF65-F5344CB8AC3E}">
        <p14:creationId xmlns:p14="http://schemas.microsoft.com/office/powerpoint/2010/main" val="26063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dirty="0" smtClean="0"/>
              <a:t>March 2015</a:t>
            </a:r>
            <a:endParaRPr lang="en-US" dirty="0"/>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March 2015</a:t>
            </a:r>
            <a:endParaRPr lang="en-US" dirty="0"/>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2015</a:t>
            </a:r>
            <a:endParaRPr lang="en-US" dirty="0"/>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r>
              <a:rPr lang="en-US" dirty="0" smtClean="0"/>
              <a:t>March 2015</a:t>
            </a:r>
            <a:endParaRPr lang="en-US" dirty="0"/>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DC744F1-E21E-9647-894E-1EC1FB821E8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r>
              <a:rPr lang="en-US" dirty="0" smtClean="0"/>
              <a:t>March 2015</a:t>
            </a:r>
            <a:endParaRPr lang="en-US" dirty="0"/>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2015</a:t>
            </a:r>
            <a:endParaRPr lang="en-US" dirty="0"/>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en-US" dirty="0" smtClean="0"/>
              <a:t>March 2015</a:t>
            </a:r>
            <a:endParaRPr lang="en-US" dirty="0"/>
          </a:p>
        </p:txBody>
      </p:sp>
      <p:sp>
        <p:nvSpPr>
          <p:cNvPr id="6" name="Slide Number Placeholder 5"/>
          <p:cNvSpPr>
            <a:spLocks noGrp="1"/>
          </p:cNvSpPr>
          <p:nvPr>
            <p:ph type="sldNum" sz="quarter" idx="4"/>
          </p:nvPr>
        </p:nvSpPr>
        <p:spPr>
          <a:xfrm>
            <a:off x="4001846" y="6250164"/>
            <a:ext cx="1161826" cy="365125"/>
          </a:xfrm>
          <a:prstGeom prst="rect">
            <a:avLst/>
          </a:prstGeom>
        </p:spPr>
        <p:txBody>
          <a:bodyPr vert="horz" lIns="91440" tIns="45720" rIns="91440" bIns="45720" rtlCol="0" anchor="ctr"/>
          <a:lstStyle>
            <a:lvl1pPr algn="ctr">
              <a:defRPr sz="1000">
                <a:solidFill>
                  <a:schemeClr val="tx2"/>
                </a:solidFill>
              </a:defRPr>
            </a:lvl1pPr>
          </a:lstStyle>
          <a:p>
            <a:fld id="{9360A2C4-E252-5E41-9BF8-6E404A6BE248}"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Date Placeholder 3"/>
          <p:cNvSpPr txBox="1">
            <a:spLocks/>
          </p:cNvSpPr>
          <p:nvPr userDrawn="1"/>
        </p:nvSpPr>
        <p:spPr>
          <a:xfrm>
            <a:off x="872067" y="6250164"/>
            <a:ext cx="3129779"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hf sldNum="0" hdr="0" ftr="0"/>
  <p:txStyles>
    <p:titleStyle>
      <a:lvl1pPr algn="ctr" defTabSz="914400" rtl="0" eaLnBrk="1" latinLnBrk="0" hangingPunct="1">
        <a:spcBef>
          <a:spcPct val="0"/>
        </a:spcBef>
        <a:buNone/>
        <a:defRPr sz="2000" b="1" kern="1200">
          <a:solidFill>
            <a:srgbClr val="FFFFFF"/>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Calibri"/>
          <a:ea typeface="+mn-ea"/>
          <a:cs typeface="Calibri"/>
        </a:defRPr>
      </a:lvl1pPr>
      <a:lvl2pPr marL="576263" indent="-27432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Calibri"/>
          <a:ea typeface="+mn-ea"/>
          <a:cs typeface="Calibri"/>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70852" y="3167579"/>
            <a:ext cx="2656252" cy="1770835"/>
          </a:xfrm>
          <a:prstGeom prst="rect">
            <a:avLst/>
          </a:prstGeom>
          <a:effectLst>
            <a:outerShdw blurRad="50800" dist="38100" dir="2700000" algn="tl" rotWithShape="0">
              <a:prstClr val="black">
                <a:alpha val="40000"/>
              </a:prstClr>
            </a:outerShdw>
            <a:softEdge rad="12700"/>
          </a:effectLst>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227104" y="549723"/>
            <a:ext cx="1828800" cy="1505712"/>
          </a:xfrm>
          <a:prstGeom prst="rect">
            <a:avLst/>
          </a:prstGeom>
          <a:effectLst>
            <a:outerShdw blurRad="50800" dist="38100" dir="2700000" algn="tl" rotWithShape="0">
              <a:prstClr val="black">
                <a:alpha val="40000"/>
              </a:prstClr>
            </a:outerShdw>
            <a:softEdge rad="12700"/>
          </a:effectLst>
        </p:spPr>
      </p:pic>
      <p:sp>
        <p:nvSpPr>
          <p:cNvPr id="2" name="Title 1"/>
          <p:cNvSpPr>
            <a:spLocks noGrp="1"/>
          </p:cNvSpPr>
          <p:nvPr>
            <p:ph type="ctrTitle"/>
          </p:nvPr>
        </p:nvSpPr>
        <p:spPr>
          <a:xfrm>
            <a:off x="3227104" y="4158179"/>
            <a:ext cx="5675596" cy="1213260"/>
          </a:xfrm>
        </p:spPr>
        <p:txBody>
          <a:bodyPr>
            <a:noAutofit/>
          </a:bodyPr>
          <a:lstStyle/>
          <a:p>
            <a:r>
              <a:rPr lang="en-US" sz="3600" dirty="0" smtClean="0">
                <a:solidFill>
                  <a:srgbClr val="800000"/>
                </a:solidFill>
                <a:effectLst>
                  <a:outerShdw blurRad="38100" dist="38100" dir="2700000" algn="tl">
                    <a:srgbClr val="000000">
                      <a:alpha val="43137"/>
                    </a:srgbClr>
                  </a:outerShdw>
                </a:effectLst>
                <a:latin typeface="Calibri" panose="020F0502020204030204" pitchFamily="34" charset="0"/>
              </a:rPr>
              <a:t>Grandmother </a:t>
            </a:r>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Project</a:t>
            </a:r>
            <a:r>
              <a:rPr lang="en-US" sz="4000" b="1" dirty="0" smtClean="0">
                <a:solidFill>
                  <a:srgbClr val="800000"/>
                </a:solidFill>
                <a:effectLst>
                  <a:outerShdw blurRad="38100" dist="38100" dir="2700000" algn="tl">
                    <a:srgbClr val="000000">
                      <a:alpha val="43137"/>
                    </a:srgbClr>
                  </a:outerShdw>
                </a:effectLst>
                <a:latin typeface="Calibri" panose="020F0502020204030204" pitchFamily="34" charset="0"/>
              </a:rPr>
              <a:t/>
            </a:r>
            <a:br>
              <a:rPr lang="en-US" sz="4000" b="1" dirty="0" smtClean="0">
                <a:solidFill>
                  <a:srgbClr val="800000"/>
                </a:solidFill>
                <a:effectLst>
                  <a:outerShdw blurRad="38100" dist="38100" dir="2700000" algn="tl">
                    <a:srgbClr val="000000">
                      <a:alpha val="43137"/>
                    </a:srgbClr>
                  </a:outerShdw>
                </a:effectLst>
                <a:latin typeface="Calibri" panose="020F0502020204030204" pitchFamily="34" charset="0"/>
              </a:rPr>
            </a:br>
            <a:r>
              <a:rPr lang="en-US" sz="3000" b="1" dirty="0" smtClean="0">
                <a:solidFill>
                  <a:srgbClr val="800000"/>
                </a:solidFill>
                <a:effectLst>
                  <a:outerShdw blurRad="38100" dist="38100" dir="2700000" algn="tl">
                    <a:srgbClr val="000000">
                      <a:alpha val="43137"/>
                    </a:srgbClr>
                  </a:outerShdw>
                </a:effectLst>
                <a:latin typeface="Calibri" panose="020F0502020204030204" pitchFamily="34" charset="0"/>
              </a:rPr>
              <a:t>Grandmother Leaders: a resource to improve the lives of adolescent girls</a:t>
            </a:r>
            <a:endParaRPr lang="en-US" sz="3000" b="1" dirty="0">
              <a:solidFill>
                <a:srgbClr val="800000"/>
              </a:solidFill>
              <a:effectLst>
                <a:outerShdw blurRad="38100" dist="38100" dir="2700000" algn="tl">
                  <a:srgbClr val="000000">
                    <a:alpha val="43137"/>
                  </a:srgbClr>
                </a:outerShdw>
              </a:effectLst>
              <a:latin typeface="Calibri" panose="020F0502020204030204" pitchFamily="34" charset="0"/>
            </a:endParaRPr>
          </a:p>
        </p:txBody>
      </p:sp>
      <p:pic>
        <p:nvPicPr>
          <p:cNvPr id="10" name="Picture 9" descr="Tagline with Spoon_Brown.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587253" y="6289022"/>
            <a:ext cx="4489579" cy="299306"/>
          </a:xfrm>
          <a:prstGeom prst="rect">
            <a:avLst/>
          </a:prstGeom>
        </p:spPr>
      </p:pic>
      <p:sp>
        <p:nvSpPr>
          <p:cNvPr id="13" name="TextBox 12"/>
          <p:cNvSpPr txBox="1"/>
          <p:nvPr/>
        </p:nvSpPr>
        <p:spPr>
          <a:xfrm>
            <a:off x="3937652" y="2626935"/>
            <a:ext cx="425450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smtClean="0">
                <a:solidFill>
                  <a:srgbClr val="0070C0"/>
                </a:solidFill>
                <a:cs typeface="Cambria"/>
              </a:rPr>
              <a:t>Featured program for March 2015</a:t>
            </a:r>
            <a:endParaRPr lang="en-US" b="1" dirty="0">
              <a:solidFill>
                <a:srgbClr val="0070C0"/>
              </a:solidFill>
              <a:cs typeface="Cambria"/>
            </a:endParaRPr>
          </a:p>
        </p:txBody>
      </p:sp>
      <p:pic>
        <p:nvPicPr>
          <p:cNvPr id="14" name="Picture 13"/>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89991" y="5640229"/>
            <a:ext cx="3429000" cy="1143000"/>
          </a:xfrm>
          <a:prstGeom prst="rect">
            <a:avLst/>
          </a:prstGeom>
        </p:spPr>
      </p:pic>
      <p:pic>
        <p:nvPicPr>
          <p:cNvPr id="6" name="Picture 5"/>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70852" y="549723"/>
            <a:ext cx="1373819" cy="2060729"/>
          </a:xfrm>
          <a:prstGeom prst="rect">
            <a:avLst/>
          </a:prstGeom>
          <a:effectLst>
            <a:outerShdw blurRad="50800" dist="38100" dir="2700000" algn="tl" rotWithShape="0">
              <a:prstClr val="black">
                <a:alpha val="40000"/>
              </a:prstClr>
            </a:outerShdw>
            <a:softEdge rad="12700"/>
          </a:effectLst>
        </p:spPr>
      </p:pic>
      <p:pic>
        <p:nvPicPr>
          <p:cNvPr id="20" name="Picture 19"/>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815714" y="1613779"/>
            <a:ext cx="1984159" cy="1993345"/>
          </a:xfrm>
          <a:prstGeom prst="rect">
            <a:avLst/>
          </a:prstGeom>
          <a:effectLst>
            <a:outerShdw blurRad="50800" dist="38100" dir="2700000" algn="tl" rotWithShape="0">
              <a:prstClr val="black">
                <a:alpha val="40000"/>
              </a:prstClr>
            </a:outerShdw>
            <a:softEdge rad="127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616" y="889892"/>
            <a:ext cx="8741746" cy="1100664"/>
          </a:xfrm>
        </p:spPr>
        <p:txBody>
          <a:bodyPr>
            <a:noAutofit/>
          </a:bodyPr>
          <a:lstStyle/>
          <a:p>
            <a:pPr marL="0" indent="0">
              <a:spcAft>
                <a:spcPts val="600"/>
              </a:spcAft>
              <a:buNone/>
            </a:pPr>
            <a:r>
              <a:rPr lang="en-US" sz="2400" b="1" dirty="0" smtClean="0"/>
              <a:t>GMP is a learning organization that continually build its knowledge base related to community interventions using grandmothers as key players.</a:t>
            </a:r>
          </a:p>
        </p:txBody>
      </p:sp>
      <p:sp>
        <p:nvSpPr>
          <p:cNvPr id="4" name="Date Placeholder 3"/>
          <p:cNvSpPr>
            <a:spLocks noGrp="1"/>
          </p:cNvSpPr>
          <p:nvPr>
            <p:ph type="dt" sz="half" idx="10"/>
          </p:nvPr>
        </p:nvSpPr>
        <p:spPr>
          <a:xfrm>
            <a:off x="5163672" y="6273903"/>
            <a:ext cx="3786690" cy="365125"/>
          </a:xfrm>
        </p:spPr>
        <p:txBody>
          <a:bodyPr/>
          <a:lstStyle/>
          <a:p>
            <a:r>
              <a:rPr lang="en-US" dirty="0" smtClean="0"/>
              <a:t>March 2015</a:t>
            </a:r>
            <a:endParaRPr lang="en-US" dirty="0"/>
          </a:p>
        </p:txBody>
      </p:sp>
      <p:sp>
        <p:nvSpPr>
          <p:cNvPr id="2" name="Title 1"/>
          <p:cNvSpPr>
            <a:spLocks noGrp="1"/>
          </p:cNvSpPr>
          <p:nvPr>
            <p:ph type="title"/>
          </p:nvPr>
        </p:nvSpPr>
        <p:spPr>
          <a:xfrm>
            <a:off x="241300" y="9842"/>
            <a:ext cx="8686800" cy="1055478"/>
          </a:xfrm>
        </p:spPr>
        <p:txBody>
          <a:bodyPr>
            <a:normAutofit/>
          </a:bodyPr>
          <a:lstStyle/>
          <a:p>
            <a:pPr algn="l"/>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About the Organization</a:t>
            </a:r>
            <a:endParaRPr lang="en-US" sz="3600" b="1" dirty="0">
              <a:solidFill>
                <a:srgbClr val="800000"/>
              </a:solidFill>
              <a:effectLst>
                <a:outerShdw blurRad="38100" dist="38100" dir="2700000" algn="tl">
                  <a:srgbClr val="000000">
                    <a:alpha val="43137"/>
                  </a:srgbClr>
                </a:outerShdw>
              </a:effectLst>
              <a:latin typeface="Calibri" panose="020F0502020204030204" pitchFamily="34" charset="0"/>
            </a:endParaRPr>
          </a:p>
        </p:txBody>
      </p:sp>
      <p:sp>
        <p:nvSpPr>
          <p:cNvPr id="10" name="TextBox 9"/>
          <p:cNvSpPr txBox="1"/>
          <p:nvPr/>
        </p:nvSpPr>
        <p:spPr>
          <a:xfrm>
            <a:off x="2429690" y="2009654"/>
            <a:ext cx="5477693" cy="1938992"/>
          </a:xfrm>
          <a:prstGeom prst="rect">
            <a:avLst/>
          </a:prstGeom>
          <a:noFill/>
        </p:spPr>
        <p:txBody>
          <a:bodyPr wrap="square" rtlCol="0">
            <a:spAutoFit/>
          </a:bodyPr>
          <a:lstStyle/>
          <a:p>
            <a:r>
              <a:rPr lang="en-US" sz="2400" dirty="0" smtClean="0">
                <a:latin typeface="Calibri" panose="020F0502020204030204" pitchFamily="34" charset="0"/>
              </a:rPr>
              <a:t>Judi Aubel – anthropologist, adult educator, health educator – founded the Grandmother Project in 2005 with Australian journalist Elizabeth Mealy. </a:t>
            </a:r>
            <a:endParaRPr lang="en-US" sz="2400" dirty="0" smtClean="0">
              <a:latin typeface="Calibri" panose="020F0502020204030204" pitchFamily="34" charset="0"/>
            </a:endParaRPr>
          </a:p>
          <a:p>
            <a:endParaRPr lang="en-US" sz="2400" dirty="0">
              <a:latin typeface="Calibri" panose="020F0502020204030204" pitchFamily="34" charset="0"/>
            </a:endParaRPr>
          </a:p>
        </p:txBody>
      </p:sp>
      <p:sp>
        <p:nvSpPr>
          <p:cNvPr id="11" name="TextBox 10"/>
          <p:cNvSpPr txBox="1"/>
          <p:nvPr/>
        </p:nvSpPr>
        <p:spPr>
          <a:xfrm>
            <a:off x="208615" y="3653485"/>
            <a:ext cx="8719485"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Calibri" panose="020F0502020204030204" pitchFamily="34" charset="0"/>
              </a:rPr>
              <a:t>A process of continuous and participatory learning</a:t>
            </a:r>
          </a:p>
          <a:p>
            <a:pPr marL="342900" indent="-342900">
              <a:buFont typeface="Arial" panose="020B0604020202020204" pitchFamily="34" charset="0"/>
              <a:buChar char="•"/>
            </a:pPr>
            <a:r>
              <a:rPr lang="en-US" sz="2400" dirty="0" smtClean="0">
                <a:latin typeface="Calibri" panose="020F0502020204030204" pitchFamily="34" charset="0"/>
              </a:rPr>
              <a:t>Inclusive of all relevant players - development workers, community leaders and groups, adolescents and grandmothers</a:t>
            </a:r>
          </a:p>
          <a:p>
            <a:pPr marL="342900" indent="-342900">
              <a:buFont typeface="Arial" panose="020B0604020202020204" pitchFamily="34" charset="0"/>
              <a:buChar char="•"/>
            </a:pPr>
            <a:endParaRPr lang="en-US" sz="2400" dirty="0">
              <a:latin typeface="Calibri" panose="020F0502020204030204" pitchFamily="34" charset="0"/>
            </a:endParaRPr>
          </a:p>
        </p:txBody>
      </p:sp>
      <p:sp>
        <p:nvSpPr>
          <p:cNvPr id="14" name="Content Placeholder 2"/>
          <p:cNvSpPr txBox="1">
            <a:spLocks/>
          </p:cNvSpPr>
          <p:nvPr/>
        </p:nvSpPr>
        <p:spPr>
          <a:xfrm>
            <a:off x="241300" y="5223220"/>
            <a:ext cx="8741746" cy="110066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Calibri"/>
                <a:ea typeface="+mn-ea"/>
                <a:cs typeface="Calibri"/>
              </a:defRPr>
            </a:lvl1pPr>
            <a:lvl2pPr marL="576263" indent="-27432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Calibri"/>
                <a:ea typeface="+mn-ea"/>
                <a:cs typeface="Calibri"/>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spcAft>
                <a:spcPts val="600"/>
              </a:spcAft>
              <a:buFont typeface="Symbol" pitchFamily="18" charset="2"/>
              <a:buNone/>
            </a:pPr>
            <a:r>
              <a:rPr lang="en-US" sz="2000" b="1" dirty="0" smtClean="0"/>
              <a:t>In all past projects, GMP found that involving grandmothers contributed to positive change and better results.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53" y="2248492"/>
            <a:ext cx="1905000" cy="13144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163672" y="6269504"/>
            <a:ext cx="3786690" cy="365125"/>
          </a:xfrm>
        </p:spPr>
        <p:txBody>
          <a:bodyPr/>
          <a:lstStyle/>
          <a:p>
            <a:r>
              <a:rPr lang="en-US" dirty="0" smtClean="0"/>
              <a:t>March 2015</a:t>
            </a:r>
            <a:endParaRPr lang="en-US" dirty="0"/>
          </a:p>
        </p:txBody>
      </p:sp>
      <p:sp>
        <p:nvSpPr>
          <p:cNvPr id="6" name="Content Placeholder 2"/>
          <p:cNvSpPr txBox="1">
            <a:spLocks/>
          </p:cNvSpPr>
          <p:nvPr/>
        </p:nvSpPr>
        <p:spPr>
          <a:xfrm>
            <a:off x="294633" y="916956"/>
            <a:ext cx="8655729" cy="987301"/>
          </a:xfrm>
          <a:prstGeom prst="rect">
            <a:avLst/>
          </a:prstGeom>
        </p:spPr>
        <p:txBody>
          <a:bodyPr vert="horz" lIns="91440" tIns="45720" rIns="91440" bIns="45720" rtlCol="0">
            <a:normAutofit/>
          </a:bodyPr>
          <a:lstStyle/>
          <a:p>
            <a:pPr lvl="0" defTabSz="914400">
              <a:spcBef>
                <a:spcPct val="20000"/>
              </a:spcBef>
              <a:buClr>
                <a:schemeClr val="accent1"/>
              </a:buClr>
              <a:buSzPct val="100000"/>
              <a:defRPr/>
            </a:pPr>
            <a:r>
              <a:rPr lang="en-US" sz="2400" b="1" dirty="0" smtClean="0">
                <a:solidFill>
                  <a:schemeClr val="tx2"/>
                </a:solidFill>
                <a:latin typeface="Calibri"/>
                <a:cs typeface="Calibri"/>
              </a:rPr>
              <a:t>Senegal is a poverty-stricken but democratic nation in West Africa</a:t>
            </a:r>
            <a:r>
              <a:rPr lang="en-US" sz="2800" b="1" dirty="0" smtClean="0">
                <a:solidFill>
                  <a:schemeClr val="tx2"/>
                </a:solidFill>
                <a:latin typeface="Calibri"/>
                <a:cs typeface="Calibri"/>
              </a:rPr>
              <a:t>.  </a:t>
            </a:r>
            <a:endParaRPr kumimoji="0" lang="en-US" sz="2800" b="1" i="0" u="none" strike="noStrike" kern="1200" cap="none" spc="0" normalizeH="0" baseline="0" noProof="0" dirty="0">
              <a:ln>
                <a:noFill/>
              </a:ln>
              <a:solidFill>
                <a:schemeClr val="tx2"/>
              </a:solidFill>
              <a:effectLst/>
              <a:uLnTx/>
              <a:uFillTx/>
              <a:latin typeface="Calibri"/>
              <a:cs typeface="Calibri"/>
            </a:endParaRPr>
          </a:p>
        </p:txBody>
      </p:sp>
      <p:sp>
        <p:nvSpPr>
          <p:cNvPr id="8" name="Title 1"/>
          <p:cNvSpPr>
            <a:spLocks noGrp="1"/>
          </p:cNvSpPr>
          <p:nvPr>
            <p:ph type="title"/>
          </p:nvPr>
        </p:nvSpPr>
        <p:spPr>
          <a:xfrm>
            <a:off x="241300" y="9842"/>
            <a:ext cx="8686800" cy="1028845"/>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Where they Work</a:t>
            </a:r>
            <a:r>
              <a:rPr lang="en-US" sz="3600" dirty="0" smtClean="0">
                <a:solidFill>
                  <a:schemeClr val="tx2"/>
                </a:solidFill>
              </a:rPr>
              <a:t>.</a:t>
            </a:r>
            <a:endParaRPr lang="en-US" sz="3600" b="1"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12" name="Content Placeholder 2"/>
          <p:cNvSpPr txBox="1">
            <a:spLocks/>
          </p:cNvSpPr>
          <p:nvPr/>
        </p:nvSpPr>
        <p:spPr>
          <a:xfrm>
            <a:off x="205733" y="1932496"/>
            <a:ext cx="2486667" cy="3795204"/>
          </a:xfrm>
          <a:prstGeom prst="rect">
            <a:avLst/>
          </a:prstGeom>
        </p:spPr>
        <p:txBody>
          <a:bodyPr vert="horz" lIns="91440" tIns="45720" rIns="91440" bIns="45720" rtlCol="0">
            <a:normAutofit/>
          </a:bodyPr>
          <a:lstStyle/>
          <a:p>
            <a:pPr marL="284163" marR="0" lvl="1" indent="-173038" algn="l" defTabSz="457200" rtl="0" eaLnBrk="1" fontAlgn="auto" latinLnBrk="0" hangingPunct="1">
              <a:lnSpc>
                <a:spcPct val="100000"/>
              </a:lnSpc>
              <a:spcBef>
                <a:spcPts val="1032"/>
              </a:spcBef>
              <a:spcAft>
                <a:spcPts val="600"/>
              </a:spcAft>
              <a:buClr>
                <a:srgbClr val="0070C0"/>
              </a:buClr>
              <a:buSzTx/>
              <a:tabLst/>
              <a:defRPr/>
            </a:pPr>
            <a:endParaRPr lang="en-US" dirty="0" smtClean="0">
              <a:latin typeface="Calibri" panose="020F0502020204030204" pitchFamily="34" charset="0"/>
            </a:endParaRPr>
          </a:p>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endParaRPr lang="en-US" dirty="0" smtClean="0">
              <a:latin typeface="Calibri" panose="020F0502020204030204" pitchFamily="34" charset="0"/>
            </a:endParaRPr>
          </a:p>
          <a:p>
            <a:pPr marL="284163" lvl="1" indent="-173038">
              <a:spcBef>
                <a:spcPts val="1032"/>
              </a:spcBef>
              <a:spcAft>
                <a:spcPts val="600"/>
              </a:spcAft>
              <a:buClr>
                <a:srgbClr val="0070C0"/>
              </a:buClr>
              <a:buFont typeface="Arial"/>
              <a:buChar char="•"/>
              <a:defRPr/>
            </a:pPr>
            <a:endParaRPr lang="en-US" dirty="0" smtClean="0">
              <a:latin typeface="Calibri" panose="020F0502020204030204" pitchFamily="34" charset="0"/>
            </a:endParaRPr>
          </a:p>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endParaRPr lang="en-US" dirty="0" smtClean="0">
              <a:latin typeface="Calibri" panose="020F0502020204030204" pitchFamily="34" charset="0"/>
            </a:endParaRPr>
          </a:p>
        </p:txBody>
      </p:sp>
      <p:grpSp>
        <p:nvGrpSpPr>
          <p:cNvPr id="9" name="Group 8"/>
          <p:cNvGrpSpPr/>
          <p:nvPr/>
        </p:nvGrpSpPr>
        <p:grpSpPr>
          <a:xfrm>
            <a:off x="342900" y="1878857"/>
            <a:ext cx="5808359" cy="4365247"/>
            <a:chOff x="241300" y="1582075"/>
            <a:chExt cx="6036959" cy="4687429"/>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1300" y="1582075"/>
              <a:ext cx="4203058" cy="4329602"/>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144534" y="2907179"/>
              <a:ext cx="3133725" cy="3362325"/>
            </a:xfrm>
            <a:prstGeom prst="rect">
              <a:avLst/>
            </a:prstGeom>
          </p:spPr>
        </p:pic>
        <p:cxnSp>
          <p:nvCxnSpPr>
            <p:cNvPr id="7" name="Straight Arrow Connector 6"/>
            <p:cNvCxnSpPr/>
            <p:nvPr/>
          </p:nvCxnSpPr>
          <p:spPr>
            <a:xfrm>
              <a:off x="635339" y="2992904"/>
              <a:ext cx="3987158" cy="2112496"/>
            </a:xfrm>
            <a:prstGeom prst="straightConnector1">
              <a:avLst/>
            </a:prstGeom>
            <a:ln w="19050">
              <a:solidFill>
                <a:srgbClr val="6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4386802" y="1721775"/>
            <a:ext cx="4452059" cy="132343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2000" dirty="0" smtClean="0">
                <a:latin typeface="Calibri" panose="020F0502020204030204" pitchFamily="34" charset="0"/>
              </a:rPr>
              <a:t>One of Africa’s model democracies</a:t>
            </a:r>
          </a:p>
          <a:p>
            <a:pPr marL="285750" indent="-285750">
              <a:spcBef>
                <a:spcPts val="600"/>
              </a:spcBef>
              <a:spcAft>
                <a:spcPts val="600"/>
              </a:spcAft>
              <a:buFont typeface="Arial" panose="020B0604020202020204" pitchFamily="34" charset="0"/>
              <a:buChar char="•"/>
            </a:pPr>
            <a:r>
              <a:rPr lang="en-US" sz="2000" dirty="0" smtClean="0">
                <a:latin typeface="Calibri" panose="020F0502020204030204" pitchFamily="34" charset="0"/>
              </a:rPr>
              <a:t>Stable economy</a:t>
            </a:r>
          </a:p>
          <a:p>
            <a:pPr marL="285750" indent="-285750">
              <a:spcBef>
                <a:spcPts val="600"/>
              </a:spcBef>
              <a:spcAft>
                <a:spcPts val="600"/>
              </a:spcAft>
              <a:buFont typeface="Arial" panose="020B0604020202020204" pitchFamily="34" charset="0"/>
              <a:buChar char="•"/>
            </a:pPr>
            <a:r>
              <a:rPr lang="en-US" sz="2000" dirty="0" smtClean="0">
                <a:latin typeface="Calibri" panose="020F0502020204030204" pitchFamily="34" charset="0"/>
              </a:rPr>
              <a:t>Established multi-party system</a:t>
            </a:r>
            <a:endParaRPr lang="en-US" sz="2000" dirty="0">
              <a:latin typeface="Calibri" panose="020F0502020204030204" pitchFamily="34" charset="0"/>
            </a:endParaRPr>
          </a:p>
        </p:txBody>
      </p:sp>
      <p:sp>
        <p:nvSpPr>
          <p:cNvPr id="16" name="TextBox 15"/>
          <p:cNvSpPr txBox="1"/>
          <p:nvPr/>
        </p:nvSpPr>
        <p:spPr>
          <a:xfrm>
            <a:off x="6151259" y="3060482"/>
            <a:ext cx="2799103"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Calibri" panose="020F0502020204030204" pitchFamily="34" charset="0"/>
              </a:rPr>
              <a:t>Tradition of civilian rule</a:t>
            </a:r>
          </a:p>
          <a:p>
            <a:pPr marL="285750" indent="-285750">
              <a:buFont typeface="Arial" panose="020B0604020202020204" pitchFamily="34" charset="0"/>
              <a:buChar char="•"/>
            </a:pPr>
            <a:r>
              <a:rPr lang="en-US" sz="2000" dirty="0" smtClean="0">
                <a:latin typeface="Calibri" panose="020F0502020204030204" pitchFamily="34" charset="0"/>
              </a:rPr>
              <a:t>History of active government participation even as a colony</a:t>
            </a:r>
            <a:endParaRPr lang="en-US" sz="200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48670" y="1098297"/>
            <a:ext cx="3429000" cy="1143000"/>
          </a:xfrm>
          <a:prstGeom prst="rect">
            <a:avLst/>
          </a:prstGeom>
        </p:spPr>
      </p:pic>
      <p:sp>
        <p:nvSpPr>
          <p:cNvPr id="3" name="Content Placeholder 2"/>
          <p:cNvSpPr>
            <a:spLocks noGrp="1"/>
          </p:cNvSpPr>
          <p:nvPr>
            <p:ph idx="1"/>
          </p:nvPr>
        </p:nvSpPr>
        <p:spPr>
          <a:xfrm>
            <a:off x="238590" y="2527300"/>
            <a:ext cx="8639080" cy="3124199"/>
          </a:xfrm>
        </p:spPr>
        <p:txBody>
          <a:bodyPr>
            <a:normAutofit/>
          </a:bodyPr>
          <a:lstStyle/>
          <a:p>
            <a:pPr marL="342900" lvl="0" indent="-342900">
              <a:spcAft>
                <a:spcPts val="800"/>
              </a:spcAft>
              <a:buClr>
                <a:schemeClr val="tx2"/>
              </a:buClr>
              <a:buFont typeface="+mj-lt"/>
              <a:buAutoNum type="arabicPeriod"/>
            </a:pPr>
            <a:endParaRPr lang="en-US" sz="2000" dirty="0" smtClean="0">
              <a:solidFill>
                <a:srgbClr val="000000"/>
              </a:solidFill>
            </a:endParaRPr>
          </a:p>
          <a:p>
            <a:pPr marL="457200" lvl="0" indent="-457200">
              <a:buFont typeface="+mj-lt"/>
              <a:buAutoNum type="arabicPeriod"/>
            </a:pPr>
            <a:r>
              <a:rPr lang="en-US" sz="2000" dirty="0"/>
              <a:t>What are some of the benefits of using grandmothers as change agents?</a:t>
            </a:r>
          </a:p>
          <a:p>
            <a:pPr marL="457200" lvl="0" indent="-457200">
              <a:buFont typeface="+mj-lt"/>
              <a:buAutoNum type="arabicPeriod"/>
            </a:pPr>
            <a:r>
              <a:rPr lang="en-US" sz="2000" dirty="0"/>
              <a:t>How does the project take advantage of local culture and customs while at the same time challenging them?</a:t>
            </a:r>
          </a:p>
          <a:p>
            <a:pPr marL="457200" lvl="0" indent="-457200">
              <a:buFont typeface="+mj-lt"/>
              <a:buAutoNum type="arabicPeriod"/>
            </a:pPr>
            <a:r>
              <a:rPr lang="en-US" sz="2000" dirty="0"/>
              <a:t>How important do you think it is to involve village elders and other influential men in the community in discussions about harmful practices targeted at adolescent girls?</a:t>
            </a:r>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2" name="Title 1"/>
          <p:cNvSpPr>
            <a:spLocks noGrp="1"/>
          </p:cNvSpPr>
          <p:nvPr>
            <p:ph type="title"/>
          </p:nvPr>
        </p:nvSpPr>
        <p:spPr>
          <a:xfrm>
            <a:off x="241300" y="111442"/>
            <a:ext cx="8686800" cy="1002212"/>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rPr>
              <a:t>Share Your Thoughts</a:t>
            </a:r>
            <a:endParaRPr lang="en-US" sz="3600" b="1" dirty="0">
              <a:solidFill>
                <a:srgbClr val="6F0000"/>
              </a:solidFill>
              <a:effectLst>
                <a:outerShdw blurRad="38100" dist="38100" dir="2700000" algn="tl">
                  <a:srgbClr val="000000">
                    <a:alpha val="43137"/>
                  </a:srgbClr>
                </a:outerShdw>
              </a:effectLst>
            </a:endParaRPr>
          </a:p>
        </p:txBody>
      </p:sp>
      <p:pic>
        <p:nvPicPr>
          <p:cNvPr id="7" name="Picture 6" descr="TaglineAddress_2Color.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7993" y="6218855"/>
            <a:ext cx="6343924" cy="496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8" y="802172"/>
            <a:ext cx="8692909" cy="1623528"/>
          </a:xfrm>
        </p:spPr>
        <p:txBody>
          <a:bodyPr>
            <a:noAutofit/>
          </a:bodyPr>
          <a:lstStyle/>
          <a:p>
            <a:pPr marL="0" indent="0">
              <a:buNone/>
            </a:pPr>
            <a:r>
              <a:rPr lang="en-US" sz="2000" b="1" dirty="0" smtClean="0"/>
              <a:t>In rural Senegal, young and adolescent girls face constraints related to female genital mutilation (FGM), early or forced marriage (EFM) and teen pregnancy that hinder their opportunities for formal education and possibilities for more equality. In this project, the women who have conducted these practices become change agents to stop them.</a:t>
            </a:r>
          </a:p>
          <a:p>
            <a:pPr marL="0" indent="0">
              <a:buNone/>
            </a:pPr>
            <a:endParaRPr lang="en-US" sz="2000" b="1" dirty="0" smtClean="0">
              <a:latin typeface="Calibri" panose="020F0502020204030204" pitchFamily="34" charset="0"/>
            </a:endParaRPr>
          </a:p>
        </p:txBody>
      </p:sp>
      <p:sp>
        <p:nvSpPr>
          <p:cNvPr id="2" name="Title 1"/>
          <p:cNvSpPr>
            <a:spLocks noGrp="1"/>
          </p:cNvSpPr>
          <p:nvPr>
            <p:ph type="title"/>
          </p:nvPr>
        </p:nvSpPr>
        <p:spPr>
          <a:xfrm>
            <a:off x="254000" y="9842"/>
            <a:ext cx="8682378" cy="1011090"/>
          </a:xfrm>
        </p:spPr>
        <p:txBody>
          <a:bodyPr>
            <a:normAutofit/>
          </a:bodyPr>
          <a:lstStyle/>
          <a:p>
            <a:pPr algn="l"/>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Introducing the Grandmother Project</a:t>
            </a:r>
            <a:endParaRPr lang="en-US" sz="3600" b="1" dirty="0">
              <a:solidFill>
                <a:srgbClr val="800000"/>
              </a:solidFill>
              <a:effectLst>
                <a:outerShdw blurRad="38100" dist="38100" dir="2700000" algn="tl">
                  <a:srgbClr val="000000">
                    <a:alpha val="43137"/>
                  </a:srgbClr>
                </a:outerShdw>
              </a:effectLst>
              <a:latin typeface="Calibri" panose="020F0502020204030204" pitchFamily="34" charset="0"/>
            </a:endParaRPr>
          </a:p>
        </p:txBody>
      </p:sp>
      <p:sp>
        <p:nvSpPr>
          <p:cNvPr id="13" name="TextBox 12"/>
          <p:cNvSpPr txBox="1"/>
          <p:nvPr/>
        </p:nvSpPr>
        <p:spPr>
          <a:xfrm>
            <a:off x="257453" y="6224476"/>
            <a:ext cx="8692909" cy="338554"/>
          </a:xfrm>
          <a:prstGeom prst="rect">
            <a:avLst/>
          </a:prstGeom>
          <a:noFill/>
        </p:spPr>
        <p:txBody>
          <a:bodyPr wrap="square" rtlCol="0">
            <a:spAutoFit/>
          </a:bodyPr>
          <a:lstStyle/>
          <a:p>
            <a:pPr algn="ctr"/>
            <a:r>
              <a:rPr lang="en-US" sz="1600" i="1" dirty="0" smtClean="0"/>
              <a:t>”In Africa, when an elder dies, it is a library burning down.”  - </a:t>
            </a:r>
            <a:r>
              <a:rPr lang="en-US" sz="1600" i="1" dirty="0" err="1" smtClean="0"/>
              <a:t>Amadou</a:t>
            </a:r>
            <a:r>
              <a:rPr lang="en-US" sz="1600" i="1" dirty="0" smtClean="0"/>
              <a:t> </a:t>
            </a:r>
            <a:r>
              <a:rPr lang="en-US" sz="1600" i="1" dirty="0" err="1" smtClean="0"/>
              <a:t>Hampati</a:t>
            </a:r>
            <a:r>
              <a:rPr lang="en-US" sz="1600" i="1" dirty="0" smtClean="0"/>
              <a:t> </a:t>
            </a:r>
            <a:r>
              <a:rPr lang="en-US" sz="1600" i="1" dirty="0" err="1" smtClean="0"/>
              <a:t>Ba</a:t>
            </a:r>
            <a:endParaRPr lang="en-US" sz="1600"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10" name="Date Placeholder 9"/>
          <p:cNvSpPr>
            <a:spLocks noGrp="1"/>
          </p:cNvSpPr>
          <p:nvPr>
            <p:ph type="dt" sz="half" idx="10"/>
          </p:nvPr>
        </p:nvSpPr>
        <p:spPr/>
        <p:txBody>
          <a:bodyPr/>
          <a:lstStyle/>
          <a:p>
            <a:r>
              <a:rPr lang="en-US" smtClean="0"/>
              <a:t>March 2015</a:t>
            </a:r>
            <a:endParaRPr lang="en-US" dirty="0"/>
          </a:p>
        </p:txBody>
      </p:sp>
      <p:pic>
        <p:nvPicPr>
          <p:cNvPr id="9" name="Picture 8" descr="three_gm_w_gs_950_480-644x3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18" y="2422702"/>
            <a:ext cx="7213600" cy="35843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1300" y="5170803"/>
            <a:ext cx="8902700" cy="1051570"/>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US" dirty="0" smtClean="0">
                <a:latin typeface="Calibri" panose="020F0502020204030204" pitchFamily="34" charset="0"/>
              </a:rPr>
              <a:t>Documentation and evaluation of the effectiveness of the training program</a:t>
            </a:r>
          </a:p>
          <a:p>
            <a:pPr marL="342900" indent="-342900">
              <a:spcAft>
                <a:spcPts val="1000"/>
              </a:spcAft>
              <a:buFont typeface="Arial" panose="020B0604020202020204" pitchFamily="34" charset="0"/>
              <a:buChar char="•"/>
            </a:pPr>
            <a:r>
              <a:rPr lang="en-US" dirty="0" smtClean="0">
                <a:latin typeface="Calibri" panose="020F0502020204030204" pitchFamily="34" charset="0"/>
              </a:rPr>
              <a:t>A “lessons learned” report delivered at a general meeting to village elders, grandmother leaders, and other interested local participants</a:t>
            </a:r>
          </a:p>
        </p:txBody>
      </p:sp>
      <p:sp>
        <p:nvSpPr>
          <p:cNvPr id="3" name="Content Placeholder 2"/>
          <p:cNvSpPr>
            <a:spLocks noGrp="1"/>
          </p:cNvSpPr>
          <p:nvPr>
            <p:ph idx="1"/>
          </p:nvPr>
        </p:nvSpPr>
        <p:spPr>
          <a:xfrm>
            <a:off x="192718" y="802172"/>
            <a:ext cx="8692909" cy="1102828"/>
          </a:xfrm>
        </p:spPr>
        <p:txBody>
          <a:bodyPr>
            <a:noAutofit/>
          </a:bodyPr>
          <a:lstStyle/>
          <a:p>
            <a:pPr marL="114300" indent="-114300"/>
            <a:r>
              <a:rPr lang="en-US" sz="2000" b="1" dirty="0" smtClean="0">
                <a:solidFill>
                  <a:srgbClr val="000090"/>
                </a:solidFill>
              </a:rPr>
              <a:t>The one year DFW grant of $45,000 will be used to prepare grandmothers to facilitate change and promote improved adolescent girls’ health and well-being</a:t>
            </a:r>
            <a:endParaRPr lang="en-US" sz="2000" b="1" dirty="0" smtClean="0">
              <a:solidFill>
                <a:srgbClr val="000090"/>
              </a:solidFill>
              <a:latin typeface="Calibri"/>
              <a:cs typeface="Calibri"/>
            </a:endParaRPr>
          </a:p>
          <a:p>
            <a:pPr marL="0" indent="0">
              <a:buNone/>
            </a:pPr>
            <a:endParaRPr lang="en-US" sz="1800" b="1" i="1" dirty="0" smtClean="0">
              <a:solidFill>
                <a:schemeClr val="tx1"/>
              </a:solidFill>
              <a:latin typeface="Calibri" panose="020F0502020204030204" pitchFamily="34" charset="0"/>
            </a:endParaRPr>
          </a:p>
        </p:txBody>
      </p:sp>
      <p:sp>
        <p:nvSpPr>
          <p:cNvPr id="2" name="Title 1"/>
          <p:cNvSpPr>
            <a:spLocks noGrp="1"/>
          </p:cNvSpPr>
          <p:nvPr>
            <p:ph type="title"/>
          </p:nvPr>
        </p:nvSpPr>
        <p:spPr>
          <a:xfrm>
            <a:off x="241300" y="0"/>
            <a:ext cx="8682378" cy="1011090"/>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What are we supporting?</a:t>
            </a:r>
            <a:endParaRPr lang="en-US" sz="3600" b="1"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9" name="Rectangle 8"/>
          <p:cNvSpPr/>
          <p:nvPr/>
        </p:nvSpPr>
        <p:spPr>
          <a:xfrm>
            <a:off x="241300" y="6251533"/>
            <a:ext cx="8709062" cy="369332"/>
          </a:xfrm>
          <a:prstGeom prst="rect">
            <a:avLst/>
          </a:prstGeom>
        </p:spPr>
        <p:txBody>
          <a:bodyPr wrap="square">
            <a:spAutoFit/>
          </a:bodyPr>
          <a:lstStyle/>
          <a:p>
            <a:pPr algn="ctr"/>
            <a:r>
              <a:rPr lang="en-US" b="1" dirty="0" smtClean="0"/>
              <a:t>DFW’s grant will pay for 88 percent of the program and personnel costs of the project</a:t>
            </a:r>
            <a:r>
              <a:rPr lang="en-US" dirty="0" smtClean="0"/>
              <a:t>.</a:t>
            </a:r>
            <a:endParaRPr lang="en-US" dirty="0"/>
          </a:p>
        </p:txBody>
      </p:sp>
      <p:sp>
        <p:nvSpPr>
          <p:cNvPr id="6" name="TextBox 5"/>
          <p:cNvSpPr txBox="1"/>
          <p:nvPr/>
        </p:nvSpPr>
        <p:spPr>
          <a:xfrm>
            <a:off x="4000500" y="1803400"/>
            <a:ext cx="4949862" cy="3395802"/>
          </a:xfrm>
          <a:prstGeom prst="rect">
            <a:avLst/>
          </a:prstGeom>
          <a:noFill/>
        </p:spPr>
        <p:txBody>
          <a:bodyPr wrap="square" rtlCol="0">
            <a:spAutoFit/>
          </a:bodyPr>
          <a:lstStyle/>
          <a:p>
            <a:pPr marL="285750" indent="-285750">
              <a:spcAft>
                <a:spcPts val="1000"/>
              </a:spcAft>
              <a:buFont typeface="Arial" panose="020B0604020202020204" pitchFamily="34" charset="0"/>
              <a:buChar char="•"/>
            </a:pPr>
            <a:r>
              <a:rPr lang="en-US" dirty="0" smtClean="0">
                <a:latin typeface="Calibri" panose="020F0502020204030204" pitchFamily="34" charset="0"/>
              </a:rPr>
              <a:t>Develop new training material for grandmother leadership on girls health &amp; well-being</a:t>
            </a:r>
          </a:p>
          <a:p>
            <a:pPr marL="285750" indent="-285750">
              <a:spcAft>
                <a:spcPts val="1000"/>
              </a:spcAft>
              <a:buFont typeface="Arial" panose="020B0604020202020204" pitchFamily="34" charset="0"/>
              <a:buChar char="•"/>
            </a:pPr>
            <a:r>
              <a:rPr lang="en-US" dirty="0" smtClean="0">
                <a:latin typeface="Calibri" panose="020F0502020204030204" pitchFamily="34" charset="0"/>
              </a:rPr>
              <a:t>Eight-day train-the-trainer session led by experts to teach leadership training skills to five village “</a:t>
            </a:r>
            <a:r>
              <a:rPr lang="en-US" dirty="0" err="1" smtClean="0">
                <a:latin typeface="Calibri" panose="020F0502020204030204" pitchFamily="34" charset="0"/>
              </a:rPr>
              <a:t>animatrices</a:t>
            </a:r>
            <a:r>
              <a:rPr lang="en-US" dirty="0" smtClean="0">
                <a:latin typeface="Calibri" panose="020F0502020204030204" pitchFamily="34" charset="0"/>
              </a:rPr>
              <a:t>” (grandmother leaders) and two teacher representatives</a:t>
            </a:r>
            <a:endParaRPr lang="en-US" dirty="0">
              <a:latin typeface="Calibri" panose="020F0502020204030204" pitchFamily="34" charset="0"/>
            </a:endParaRPr>
          </a:p>
          <a:p>
            <a:pPr marL="342900" indent="-342900">
              <a:spcAft>
                <a:spcPts val="1000"/>
              </a:spcAft>
              <a:buFont typeface="Arial" panose="020B0604020202020204" pitchFamily="34" charset="0"/>
              <a:buChar char="•"/>
            </a:pPr>
            <a:r>
              <a:rPr lang="en-US" dirty="0" smtClean="0">
                <a:latin typeface="Calibri" panose="020F0502020204030204" pitchFamily="34" charset="0"/>
              </a:rPr>
              <a:t>“Under the tree” sessions with grandmother leaders in 30 villages (300 women) to teach them to be effective leaders in and champions for adolescent girls’ health and well-being issues</a:t>
            </a:r>
            <a:endParaRPr lang="en-US" sz="2000" dirty="0" smtClean="0">
              <a:latin typeface="Calibri" panose="020F0502020204030204" pitchFamily="34" charset="0"/>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2076" y="1673866"/>
            <a:ext cx="3589067" cy="2609672"/>
          </a:xfrm>
          <a:prstGeom prst="rect">
            <a:avLst/>
          </a:prstGeom>
        </p:spPr>
      </p:pic>
      <p:sp>
        <p:nvSpPr>
          <p:cNvPr id="4" name="TextBox 3"/>
          <p:cNvSpPr txBox="1"/>
          <p:nvPr/>
        </p:nvSpPr>
        <p:spPr>
          <a:xfrm>
            <a:off x="423294" y="4180501"/>
            <a:ext cx="3346630" cy="738664"/>
          </a:xfrm>
          <a:prstGeom prst="rect">
            <a:avLst/>
          </a:prstGeom>
          <a:noFill/>
        </p:spPr>
        <p:txBody>
          <a:bodyPr wrap="square" rtlCol="0">
            <a:spAutoFit/>
          </a:bodyPr>
          <a:lstStyle/>
          <a:p>
            <a:r>
              <a:rPr lang="en-US" sz="1400" dirty="0"/>
              <a:t>A small plant can only develop when it is under </a:t>
            </a:r>
            <a:r>
              <a:rPr lang="en-US" sz="1400" dirty="0" smtClean="0"/>
              <a:t>the </a:t>
            </a:r>
            <a:r>
              <a:rPr lang="en-US" sz="1400" dirty="0"/>
              <a:t>shade of a large tree</a:t>
            </a:r>
            <a:r>
              <a:rPr lang="en-US" sz="1400" dirty="0" smtClean="0"/>
              <a:t>.</a:t>
            </a:r>
          </a:p>
          <a:p>
            <a:r>
              <a:rPr lang="en-US" sz="1400" dirty="0"/>
              <a:t>	</a:t>
            </a:r>
            <a:r>
              <a:rPr lang="en-US" sz="1400" dirty="0" smtClean="0"/>
              <a:t>			-- Local proverb</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42" y="841949"/>
            <a:ext cx="8821470" cy="986656"/>
          </a:xfrm>
        </p:spPr>
        <p:txBody>
          <a:bodyPr>
            <a:normAutofit fontScale="92500" lnSpcReduction="10000"/>
          </a:bodyPr>
          <a:lstStyle/>
          <a:p>
            <a:pPr marL="0" indent="0">
              <a:spcAft>
                <a:spcPts val="600"/>
              </a:spcAft>
              <a:buNone/>
            </a:pPr>
            <a:r>
              <a:rPr lang="en-US" sz="2000" dirty="0" smtClean="0">
                <a:solidFill>
                  <a:srgbClr val="000090"/>
                </a:solidFill>
                <a:latin typeface="Calibri" panose="020F0502020204030204" pitchFamily="34" charset="0"/>
              </a:rPr>
              <a:t>Although banned, FGM and EFM are practiced in many rural areas of Senegal, and schooling in French and western influences through media create serious problems for village life and the lives of young girls.</a:t>
            </a:r>
            <a:endParaRPr lang="en-US" sz="1800" dirty="0" smtClean="0">
              <a:solidFill>
                <a:srgbClr val="000000"/>
              </a:solidFill>
              <a:latin typeface="Calibri" panose="020F0502020204030204" pitchFamily="34" charset="0"/>
            </a:endParaRPr>
          </a:p>
          <a:p>
            <a:pPr marL="230188" indent="-230188">
              <a:buFont typeface="Arial"/>
              <a:buChar char="•"/>
            </a:pPr>
            <a:endParaRPr lang="en-US" sz="2000" dirty="0" smtClean="0">
              <a:solidFill>
                <a:srgbClr val="000000"/>
              </a:solidFill>
            </a:endParaRPr>
          </a:p>
          <a:p>
            <a:pPr marL="230188" indent="-230188">
              <a:buFont typeface="Arial"/>
              <a:buChar char="•"/>
            </a:pPr>
            <a:endParaRPr lang="en-US" sz="2000" dirty="0" smtClean="0">
              <a:solidFill>
                <a:srgbClr val="000000"/>
              </a:solidFill>
            </a:endParaRPr>
          </a:p>
          <a:p>
            <a:pPr marL="0" indent="0"/>
            <a:endParaRPr lang="en-US" sz="2400" dirty="0"/>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2" name="Title 1"/>
          <p:cNvSpPr>
            <a:spLocks noGrp="1"/>
          </p:cNvSpPr>
          <p:nvPr>
            <p:ph type="title"/>
          </p:nvPr>
        </p:nvSpPr>
        <p:spPr>
          <a:xfrm>
            <a:off x="228600" y="9842"/>
            <a:ext cx="8686800" cy="1028845"/>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Life Challenges of Women and Girls</a:t>
            </a:r>
            <a:endParaRPr lang="en-US" sz="3600" b="1"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10" name="Slide Number Placeholder 4"/>
          <p:cNvSpPr txBox="1">
            <a:spLocks/>
          </p:cNvSpPr>
          <p:nvPr/>
        </p:nvSpPr>
        <p:spPr>
          <a:xfrm>
            <a:off x="3991088" y="6250163"/>
            <a:ext cx="1161826" cy="365125"/>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DC744F1-E21E-9647-894E-1EC1FB821E89}" type="slidenum">
              <a:rPr lang="en-US" smtClean="0"/>
              <a:pPr/>
              <a:t>4</a:t>
            </a:fld>
            <a:endParaRPr lang="en-US" dirty="0"/>
          </a:p>
        </p:txBody>
      </p:sp>
      <p:sp>
        <p:nvSpPr>
          <p:cNvPr id="24" name="TextBox 23"/>
          <p:cNvSpPr txBox="1"/>
          <p:nvPr/>
        </p:nvSpPr>
        <p:spPr>
          <a:xfrm>
            <a:off x="4278489" y="2088252"/>
            <a:ext cx="4636911" cy="3847208"/>
          </a:xfrm>
          <a:prstGeom prst="rect">
            <a:avLst/>
          </a:prstGeom>
          <a:noFill/>
        </p:spPr>
        <p:txBody>
          <a:bodyPr wrap="square" rtlCol="0">
            <a:spAutoFit/>
          </a:bodyPr>
          <a:lstStyle/>
          <a:p>
            <a:pPr>
              <a:spcAft>
                <a:spcPts val="1200"/>
              </a:spcAft>
              <a:buClr>
                <a:srgbClr val="800000"/>
              </a:buClr>
            </a:pPr>
            <a:r>
              <a:rPr lang="en-US" dirty="0" smtClean="0"/>
              <a:t>“The changing economy, new roads and television brought new ideas to remote villages. Revealing clothing, Rasta hairdos and postures copied from Mexican telenovelas started competing with traditional dress and decorum. Thousands of new classrooms, where lessons are taught in French, widened the gap between generations.  By going off to school – instead of working and marrying young – teenage girls became more exposed to the dangers of flirtation and pregnancy out of wedlock.”  </a:t>
            </a:r>
          </a:p>
          <a:p>
            <a:pPr>
              <a:spcAft>
                <a:spcPts val="1200"/>
              </a:spcAft>
              <a:buClr>
                <a:srgbClr val="800000"/>
              </a:buClr>
            </a:pPr>
            <a:r>
              <a:rPr lang="en-US" dirty="0" smtClean="0"/>
              <a:t>Flore de </a:t>
            </a:r>
            <a:r>
              <a:rPr lang="en-US" dirty="0" err="1" smtClean="0"/>
              <a:t>Preneuf</a:t>
            </a:r>
            <a:endParaRPr lang="en-US" sz="2000"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601" y="2353528"/>
            <a:ext cx="4079102" cy="202688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9" y="819101"/>
            <a:ext cx="8655729" cy="743000"/>
          </a:xfrm>
        </p:spPr>
        <p:txBody>
          <a:bodyPr>
            <a:noAutofit/>
          </a:bodyPr>
          <a:lstStyle/>
          <a:p>
            <a:pPr marL="0" indent="0">
              <a:buNone/>
            </a:pPr>
            <a:r>
              <a:rPr lang="en-US" sz="2000" b="1" dirty="0" smtClean="0">
                <a:solidFill>
                  <a:srgbClr val="000090"/>
                </a:solidFill>
                <a:latin typeface="Calibri" panose="020F0502020204030204" pitchFamily="34" charset="0"/>
              </a:rPr>
              <a:t>The Grandmother as Leaders program consists of five main activities:</a:t>
            </a:r>
            <a:endParaRPr lang="en-US" sz="2000" b="1" dirty="0">
              <a:solidFill>
                <a:srgbClr val="000090"/>
              </a:solidFill>
              <a:latin typeface="Calibri" panose="020F0502020204030204" pitchFamily="34" charset="0"/>
            </a:endParaRPr>
          </a:p>
        </p:txBody>
      </p:sp>
      <p:sp>
        <p:nvSpPr>
          <p:cNvPr id="2" name="Title 1"/>
          <p:cNvSpPr>
            <a:spLocks noGrp="1"/>
          </p:cNvSpPr>
          <p:nvPr>
            <p:ph type="title"/>
          </p:nvPr>
        </p:nvSpPr>
        <p:spPr>
          <a:xfrm>
            <a:off x="199748" y="9842"/>
            <a:ext cx="8686800" cy="966702"/>
          </a:xfrm>
        </p:spPr>
        <p:txBody>
          <a:bodyPr>
            <a:normAutofit/>
          </a:bodyPr>
          <a:lstStyle/>
          <a:p>
            <a:pPr algn="l"/>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The Program</a:t>
            </a:r>
            <a:endParaRPr lang="en-US" sz="3600" b="1" dirty="0">
              <a:solidFill>
                <a:srgbClr val="800000"/>
              </a:solidFill>
              <a:effectLst>
                <a:outerShdw blurRad="38100" dist="38100" dir="2700000" algn="tl">
                  <a:srgbClr val="000000">
                    <a:alpha val="43137"/>
                  </a:srgbClr>
                </a:outerShdw>
              </a:effectLst>
              <a:latin typeface="Calibri" panose="020F0502020204030204" pitchFamily="34" charset="0"/>
            </a:endParaRPr>
          </a:p>
        </p:txBody>
      </p:sp>
      <p:sp>
        <p:nvSpPr>
          <p:cNvPr id="11" name="Content Placeholder 2"/>
          <p:cNvSpPr txBox="1">
            <a:spLocks/>
          </p:cNvSpPr>
          <p:nvPr/>
        </p:nvSpPr>
        <p:spPr>
          <a:xfrm>
            <a:off x="230819" y="4864100"/>
            <a:ext cx="8655729" cy="1473200"/>
          </a:xfrm>
          <a:prstGeom prst="rect">
            <a:avLst/>
          </a:prstGeom>
        </p:spPr>
        <p:txBody>
          <a:bodyPr vert="horz" lIns="91440" tIns="45720" rIns="91440" bIns="45720" rtlCol="0">
            <a:normAutofit/>
          </a:bodyPr>
          <a:lstStyle/>
          <a:p>
            <a:pPr marL="285750" indent="-285750">
              <a:spcBef>
                <a:spcPct val="20000"/>
              </a:spcBef>
              <a:buClr>
                <a:srgbClr val="0070C0"/>
              </a:buCl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kumimoji="0" lang="en-US" sz="1600" b="0" i="0" u="none" strike="noStrike" kern="1200" cap="none" spc="0" normalizeH="0" baseline="0" noProof="0" dirty="0" smtClean="0">
              <a:ln>
                <a:noFill/>
              </a:ln>
              <a:solidFill>
                <a:srgbClr val="000000"/>
              </a:solidFill>
              <a:effectLst/>
              <a:uLnTx/>
              <a:uFillTx/>
              <a:latin typeface="Calibri" panose="020F0502020204030204" pitchFamily="34" charset="0"/>
            </a:endParaRPr>
          </a:p>
          <a:p>
            <a:pPr marL="228600" indent="-228600">
              <a:spcBef>
                <a:spcPct val="20000"/>
              </a:spcBef>
              <a:buClr>
                <a:schemeClr val="accent6"/>
              </a:buClr>
              <a:buFont typeface="Arial"/>
              <a:buChar char="•"/>
            </a:pPr>
            <a:endParaRPr kumimoji="0" lang="en-US" sz="1600" b="0" i="0" u="none" strike="noStrike" kern="1200" cap="none" spc="0" normalizeH="0" noProof="0" dirty="0" smtClean="0">
              <a:ln>
                <a:noFill/>
              </a:ln>
              <a:solidFill>
                <a:srgbClr val="000000"/>
              </a:solidFill>
              <a:effectLst/>
              <a:uLnTx/>
              <a:uFillTx/>
              <a:latin typeface="+mn-lt"/>
              <a:ea typeface="+mn-ea"/>
              <a:cs typeface="+mn-cs"/>
            </a:endParaRPr>
          </a:p>
          <a:p>
            <a:pPr marL="685800" lvl="1" indent="-228600">
              <a:spcBef>
                <a:spcPct val="20000"/>
              </a:spcBef>
              <a:buClr>
                <a:schemeClr val="accent6"/>
              </a:buCl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p:txBody>
      </p:sp>
      <p:sp>
        <p:nvSpPr>
          <p:cNvPr id="5" name="TextBox 4"/>
          <p:cNvSpPr txBox="1"/>
          <p:nvPr/>
        </p:nvSpPr>
        <p:spPr>
          <a:xfrm>
            <a:off x="199748" y="5829300"/>
            <a:ext cx="8944252" cy="646331"/>
          </a:xfrm>
          <a:prstGeom prst="rect">
            <a:avLst/>
          </a:prstGeom>
          <a:noFill/>
        </p:spPr>
        <p:txBody>
          <a:bodyPr wrap="square" rtlCol="0">
            <a:spAutoFit/>
          </a:bodyPr>
          <a:lstStyle/>
          <a:p>
            <a:r>
              <a:rPr lang="en-US" b="1" dirty="0" smtClean="0">
                <a:solidFill>
                  <a:schemeClr val="accent2"/>
                </a:solidFill>
              </a:rPr>
              <a:t>Rather than give the message that traditional practices are harmful, GMP  uses problem-solving and consensus-building to help communities find their own solutions </a:t>
            </a:r>
            <a:endParaRPr lang="en-US" b="1" dirty="0">
              <a:solidFill>
                <a:schemeClr val="accent2"/>
              </a:solidFill>
            </a:endParaRPr>
          </a:p>
        </p:txBody>
      </p:sp>
      <p:sp>
        <p:nvSpPr>
          <p:cNvPr id="7" name="TextBox 6"/>
          <p:cNvSpPr txBox="1"/>
          <p:nvPr/>
        </p:nvSpPr>
        <p:spPr>
          <a:xfrm>
            <a:off x="199748" y="1371601"/>
            <a:ext cx="8686800" cy="4524316"/>
          </a:xfrm>
          <a:prstGeom prst="rect">
            <a:avLst/>
          </a:prstGeom>
          <a:noFill/>
        </p:spPr>
        <p:txBody>
          <a:bodyPr wrap="square" rtlCol="0">
            <a:spAutoFit/>
          </a:bodyPr>
          <a:lstStyle/>
          <a:p>
            <a:r>
              <a:rPr lang="en-US" b="1" dirty="0" smtClean="0"/>
              <a:t>Activity 1:  </a:t>
            </a:r>
            <a:r>
              <a:rPr lang="en-US" dirty="0" smtClean="0"/>
              <a:t>Design </a:t>
            </a:r>
            <a:r>
              <a:rPr lang="en-US" dirty="0"/>
              <a:t>and develop leadership </a:t>
            </a:r>
            <a:r>
              <a:rPr lang="en-US" dirty="0" smtClean="0"/>
              <a:t>exercises and materials </a:t>
            </a:r>
            <a:r>
              <a:rPr lang="en-US" dirty="0"/>
              <a:t>to train </a:t>
            </a:r>
            <a:r>
              <a:rPr lang="en-US" dirty="0" smtClean="0"/>
              <a:t>experienced grandmother leaders (</a:t>
            </a:r>
            <a:r>
              <a:rPr lang="en-US" dirty="0" err="1" smtClean="0"/>
              <a:t>animatrices</a:t>
            </a:r>
            <a:r>
              <a:rPr lang="en-US" dirty="0" smtClean="0"/>
              <a:t>) with limited literacy </a:t>
            </a:r>
            <a:r>
              <a:rPr lang="en-US" dirty="0"/>
              <a:t>to </a:t>
            </a:r>
            <a:r>
              <a:rPr lang="en-US" dirty="0" smtClean="0"/>
              <a:t>conduct leadership sessions</a:t>
            </a:r>
          </a:p>
          <a:p>
            <a:endParaRPr lang="en-US" dirty="0"/>
          </a:p>
          <a:p>
            <a:r>
              <a:rPr lang="en-US" b="1" dirty="0" smtClean="0"/>
              <a:t>Activity 2</a:t>
            </a:r>
            <a:r>
              <a:rPr lang="en-US" dirty="0" smtClean="0"/>
              <a:t>:   Train experienced </a:t>
            </a:r>
            <a:r>
              <a:rPr lang="en-US" dirty="0" err="1" smtClean="0"/>
              <a:t>animatrices</a:t>
            </a:r>
            <a:r>
              <a:rPr lang="en-US" dirty="0" smtClean="0"/>
              <a:t> </a:t>
            </a:r>
            <a:r>
              <a:rPr lang="en-US" dirty="0"/>
              <a:t>to lead groups and teach other grandmothers to be leaders and advocates for adolescent girl health and safety issues </a:t>
            </a:r>
            <a:r>
              <a:rPr lang="en-US" dirty="0" smtClean="0"/>
              <a:t>in an 8-day workshop</a:t>
            </a:r>
          </a:p>
          <a:p>
            <a:endParaRPr lang="en-US" dirty="0"/>
          </a:p>
          <a:p>
            <a:r>
              <a:rPr lang="en-US" b="1" dirty="0" smtClean="0"/>
              <a:t>Activity 3</a:t>
            </a:r>
            <a:r>
              <a:rPr lang="en-US" dirty="0" smtClean="0"/>
              <a:t>:  </a:t>
            </a:r>
            <a:r>
              <a:rPr lang="en-US" dirty="0" err="1" smtClean="0"/>
              <a:t>Animatrices</a:t>
            </a:r>
            <a:r>
              <a:rPr lang="en-US" dirty="0" smtClean="0"/>
              <a:t> conduct “</a:t>
            </a:r>
            <a:r>
              <a:rPr lang="en-US" dirty="0"/>
              <a:t>Under the tree” leadership </a:t>
            </a:r>
            <a:r>
              <a:rPr lang="en-US" dirty="0" smtClean="0"/>
              <a:t>sessions for </a:t>
            </a:r>
            <a:r>
              <a:rPr lang="en-US" dirty="0"/>
              <a:t>grandmother leaders </a:t>
            </a:r>
            <a:r>
              <a:rPr lang="en-US" dirty="0" smtClean="0"/>
              <a:t>in </a:t>
            </a:r>
            <a:r>
              <a:rPr lang="en-US" dirty="0"/>
              <a:t>30 villages in the </a:t>
            </a:r>
            <a:r>
              <a:rPr lang="en-US" dirty="0" smtClean="0"/>
              <a:t>region over 6 months.  Participants are assessed prior to training. </a:t>
            </a:r>
          </a:p>
          <a:p>
            <a:endParaRPr lang="en-US" dirty="0"/>
          </a:p>
          <a:p>
            <a:r>
              <a:rPr lang="en-US" b="1" dirty="0" smtClean="0"/>
              <a:t>Activity 4</a:t>
            </a:r>
            <a:r>
              <a:rPr lang="en-US" dirty="0" smtClean="0"/>
              <a:t>:  Document and evaluate the trainings and their effect in a report.</a:t>
            </a:r>
          </a:p>
          <a:p>
            <a:endParaRPr lang="en-US" dirty="0"/>
          </a:p>
          <a:p>
            <a:r>
              <a:rPr lang="en-US" b="1" dirty="0" smtClean="0"/>
              <a:t>Activity 5:  </a:t>
            </a:r>
            <a:r>
              <a:rPr lang="en-US" dirty="0" smtClean="0"/>
              <a:t>Share the results and lessons learned with local officials and organizations in a 1-day workshop.</a:t>
            </a:r>
            <a:endParaRPr lang="en-US" dirty="0"/>
          </a:p>
          <a:p>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42"/>
            <a:ext cx="8686800" cy="1019968"/>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Program</a:t>
            </a:r>
            <a:r>
              <a:rPr lang="en-US" sz="3600" b="1" dirty="0" smtClean="0">
                <a:solidFill>
                  <a:srgbClr val="6F0000"/>
                </a:solidFill>
                <a:latin typeface="Calibri" panose="020F0502020204030204" pitchFamily="34" charset="0"/>
              </a:rPr>
              <a:t> </a:t>
            </a:r>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Budget</a:t>
            </a:r>
            <a:endParaRPr lang="en-US" sz="3600" b="1"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8" name="TextBox 7"/>
          <p:cNvSpPr txBox="1"/>
          <p:nvPr/>
        </p:nvSpPr>
        <p:spPr>
          <a:xfrm>
            <a:off x="265411" y="829755"/>
            <a:ext cx="8646851" cy="677108"/>
          </a:xfrm>
          <a:prstGeom prst="rect">
            <a:avLst/>
          </a:prstGeom>
          <a:noFill/>
        </p:spPr>
        <p:txBody>
          <a:bodyPr wrap="square" rtlCol="0">
            <a:spAutoFit/>
          </a:bodyPr>
          <a:lstStyle/>
          <a:p>
            <a:r>
              <a:rPr lang="en-US" sz="2000" b="1" dirty="0" smtClean="0">
                <a:solidFill>
                  <a:srgbClr val="000090"/>
                </a:solidFill>
                <a:latin typeface="Calibri" panose="020F0502020204030204" pitchFamily="34" charset="0"/>
              </a:rPr>
              <a:t>DFW’s</a:t>
            </a:r>
            <a:r>
              <a:rPr lang="en-US" b="1" dirty="0" smtClean="0">
                <a:solidFill>
                  <a:srgbClr val="000090"/>
                </a:solidFill>
                <a:latin typeface="Calibri" panose="020F0502020204030204" pitchFamily="34" charset="0"/>
              </a:rPr>
              <a:t> grant to GMP is $44,500. It covers development, implementation and evaluation of leadership training programs for grandmother leaders in 30 villages</a:t>
            </a:r>
            <a:endParaRPr lang="en-US" b="1" dirty="0">
              <a:solidFill>
                <a:srgbClr val="000090"/>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64345388"/>
              </p:ext>
            </p:extLst>
          </p:nvPr>
        </p:nvGraphicFramePr>
        <p:xfrm>
          <a:off x="265411" y="1758508"/>
          <a:ext cx="8535688" cy="4547792"/>
        </p:xfrm>
        <a:graphic>
          <a:graphicData uri="http://schemas.openxmlformats.org/drawingml/2006/table">
            <a:tbl>
              <a:tblPr/>
              <a:tblGrid>
                <a:gridCol w="390434"/>
                <a:gridCol w="6395034"/>
                <a:gridCol w="875110"/>
                <a:gridCol w="875110"/>
              </a:tblGrid>
              <a:tr h="451580">
                <a:tc gridSpan="4">
                  <a:txBody>
                    <a:bodyPr/>
                    <a:lstStyle/>
                    <a:p>
                      <a:pPr algn="ctr" fontAlgn="b"/>
                      <a:r>
                        <a:rPr lang="en-US" sz="2000" b="0" i="0" u="none" strike="noStrike" dirty="0">
                          <a:solidFill>
                            <a:srgbClr val="000000"/>
                          </a:solidFill>
                          <a:effectLst/>
                          <a:latin typeface="Calibri"/>
                        </a:rPr>
                        <a:t>Grandmother Project Budget</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68798">
                <a:tc gridSpan="2">
                  <a:txBody>
                    <a:bodyPr/>
                    <a:lstStyle/>
                    <a:p>
                      <a:pPr algn="l" fontAlgn="b"/>
                      <a:r>
                        <a:rPr lang="en-US" sz="1200" b="1" i="0" u="none" strike="noStrike" dirty="0">
                          <a:solidFill>
                            <a:srgbClr val="000000"/>
                          </a:solidFill>
                          <a:effectLst/>
                          <a:latin typeface="Calibri"/>
                        </a:rPr>
                        <a:t>Activity</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hMerge="1">
                  <a:txBody>
                    <a:bodyPr/>
                    <a:lstStyle/>
                    <a:p>
                      <a:endParaRPr lang="en-US"/>
                    </a:p>
                  </a:txBody>
                  <a:tcPr/>
                </a:tc>
                <a:tc>
                  <a:txBody>
                    <a:bodyPr/>
                    <a:lstStyle/>
                    <a:p>
                      <a:pPr algn="ctr" fontAlgn="b"/>
                      <a:r>
                        <a:rPr lang="en-US" sz="1200" b="1" i="0" u="none" strike="noStrike">
                          <a:solidFill>
                            <a:srgbClr val="000000"/>
                          </a:solidFill>
                          <a:effectLst/>
                          <a:latin typeface="Calibri"/>
                        </a:rPr>
                        <a:t>Total</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200" b="1" i="0" u="none" strike="noStrike">
                          <a:solidFill>
                            <a:srgbClr val="000000"/>
                          </a:solidFill>
                          <a:effectLst/>
                          <a:latin typeface="Calibri"/>
                        </a:rPr>
                        <a:t>DFW</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r>
              <a:tr h="236542">
                <a:tc gridSpan="2">
                  <a:txBody>
                    <a:bodyPr/>
                    <a:lstStyle/>
                    <a:p>
                      <a:pPr algn="l" fontAlgn="ctr"/>
                      <a:r>
                        <a:rPr lang="en-US" sz="1200" b="1" i="0" u="none" strike="noStrike">
                          <a:solidFill>
                            <a:srgbClr val="000000"/>
                          </a:solidFill>
                          <a:effectLst/>
                          <a:latin typeface="Calibri"/>
                        </a:rPr>
                        <a:t>Activity 1:  Under the Tree exercise development</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$6,350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a:txBody>
                    <a:bodyPr/>
                    <a:lstStyle/>
                    <a:p>
                      <a:pPr algn="r" fontAlgn="ctr"/>
                      <a:r>
                        <a:rPr lang="en-US" sz="1200" b="1" i="0" u="none" strike="noStrike">
                          <a:solidFill>
                            <a:srgbClr val="000000"/>
                          </a:solidFill>
                          <a:effectLst/>
                          <a:latin typeface="Calibri"/>
                        </a:rPr>
                        <a:t>$5,350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r>
              <a:tr h="323123">
                <a:tc>
                  <a:txBody>
                    <a:bodyPr/>
                    <a:lstStyle/>
                    <a:p>
                      <a:pPr algn="l" fontAlgn="b"/>
                      <a:r>
                        <a:rPr lang="en-US" sz="8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Professional fees for methodology expert, researcher, gender &amp; leadership expert, and artist; printing &amp; binding exercises</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542">
                <a:tc gridSpan="2">
                  <a:txBody>
                    <a:bodyPr/>
                    <a:lstStyle/>
                    <a:p>
                      <a:pPr algn="l" fontAlgn="ctr"/>
                      <a:r>
                        <a:rPr lang="en-US" sz="1200" b="1" i="0" u="none" strike="noStrike" dirty="0">
                          <a:solidFill>
                            <a:srgbClr val="000000"/>
                          </a:solidFill>
                          <a:effectLst/>
                          <a:latin typeface="Calibri"/>
                        </a:rPr>
                        <a:t>Activity 2:  Training the trainers workshop</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$10,400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US" sz="1200" b="1" i="0" u="none" strike="noStrike">
                          <a:solidFill>
                            <a:srgbClr val="000000"/>
                          </a:solidFill>
                          <a:effectLst/>
                          <a:latin typeface="Calibri"/>
                        </a:rPr>
                        <a:t>$10,400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479309">
                <a:tc>
                  <a:txBody>
                    <a:bodyPr/>
                    <a:lstStyle/>
                    <a:p>
                      <a:pPr algn="l" fontAlgn="b"/>
                      <a:r>
                        <a:rPr lang="en-US" sz="8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Training room rental, food &amp; lodging, travel, transportation, catering, fees and salaries for methodology expert, experienced facilitator, local coordinator; per diem for 5 </a:t>
                      </a:r>
                      <a:r>
                        <a:rPr lang="en-US" sz="1200" b="0" i="0" u="none" strike="noStrike" dirty="0" err="1">
                          <a:solidFill>
                            <a:srgbClr val="000000"/>
                          </a:solidFill>
                          <a:effectLst/>
                          <a:latin typeface="Calibri"/>
                        </a:rPr>
                        <a:t>animatrices</a:t>
                      </a:r>
                      <a:r>
                        <a:rPr lang="en-US" sz="1200" b="0" i="0" u="none" strike="noStrike" dirty="0">
                          <a:solidFill>
                            <a:srgbClr val="000000"/>
                          </a:solidFill>
                          <a:effectLst/>
                          <a:latin typeface="Calibri"/>
                        </a:rPr>
                        <a:t>, 2 female teachers</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542">
                <a:tc gridSpan="2">
                  <a:txBody>
                    <a:bodyPr/>
                    <a:lstStyle/>
                    <a:p>
                      <a:pPr algn="l" fontAlgn="ctr"/>
                      <a:r>
                        <a:rPr lang="en-US" sz="1200" b="1" i="0" u="none" strike="noStrike" dirty="0">
                          <a:solidFill>
                            <a:srgbClr val="000000"/>
                          </a:solidFill>
                          <a:effectLst/>
                          <a:latin typeface="Calibri"/>
                        </a:rPr>
                        <a:t>Activity 3:  Under the Tree sessions in 30 villages</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$21,640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US" sz="1200" b="1" i="0" u="none" strike="noStrike">
                          <a:solidFill>
                            <a:srgbClr val="000000"/>
                          </a:solidFill>
                          <a:effectLst/>
                          <a:latin typeface="Calibri"/>
                        </a:rPr>
                        <a:t>$21,640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323123">
                <a:tc>
                  <a:txBody>
                    <a:bodyPr/>
                    <a:lstStyle/>
                    <a:p>
                      <a:pPr algn="l" fontAlgn="b"/>
                      <a:r>
                        <a:rPr lang="en-US" sz="8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Professional fees for experienced facilitator, travel, food &amp; lodging; per diem for 5 </a:t>
                      </a:r>
                      <a:r>
                        <a:rPr lang="en-US" sz="1200" b="0" i="0" u="none" strike="noStrike" dirty="0" err="1">
                          <a:solidFill>
                            <a:srgbClr val="000000"/>
                          </a:solidFill>
                          <a:effectLst/>
                          <a:latin typeface="Calibri"/>
                        </a:rPr>
                        <a:t>animatrices</a:t>
                      </a:r>
                      <a:r>
                        <a:rPr lang="en-US" sz="1200" b="0" i="0" u="none" strike="noStrike" dirty="0">
                          <a:solidFill>
                            <a:srgbClr val="000000"/>
                          </a:solidFill>
                          <a:effectLst/>
                          <a:latin typeface="Calibri"/>
                        </a:rPr>
                        <a:t> plus food &amp; lodging; transport; snacks; </a:t>
                      </a:r>
                      <a:r>
                        <a:rPr lang="en-US" sz="1200" b="0" i="0" u="none" strike="noStrike" dirty="0" err="1">
                          <a:solidFill>
                            <a:srgbClr val="000000"/>
                          </a:solidFill>
                          <a:effectLst/>
                          <a:latin typeface="Calibri"/>
                        </a:rPr>
                        <a:t>offfice</a:t>
                      </a:r>
                      <a:r>
                        <a:rPr lang="en-US" sz="1200" b="0" i="0" u="none" strike="noStrike" dirty="0">
                          <a:solidFill>
                            <a:srgbClr val="000000"/>
                          </a:solidFill>
                          <a:effectLst/>
                          <a:latin typeface="Calibri"/>
                        </a:rPr>
                        <a:t> supplies and phone expenses</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542">
                <a:tc gridSpan="2">
                  <a:txBody>
                    <a:bodyPr/>
                    <a:lstStyle/>
                    <a:p>
                      <a:pPr algn="l" fontAlgn="ctr"/>
                      <a:r>
                        <a:rPr lang="en-US" sz="1200" b="1" i="0" u="none" strike="noStrike" dirty="0">
                          <a:solidFill>
                            <a:srgbClr val="000000"/>
                          </a:solidFill>
                          <a:effectLst/>
                          <a:latin typeface="Calibri"/>
                        </a:rPr>
                        <a:t>Activity 4:  Documentation &amp; evaluation</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$8,560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US" sz="1200" b="1" i="0" u="none" strike="noStrike">
                          <a:solidFill>
                            <a:srgbClr val="000000"/>
                          </a:solidFill>
                          <a:effectLst/>
                          <a:latin typeface="Calibri"/>
                        </a:rPr>
                        <a:t>$5,560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419325">
                <a:tc>
                  <a:txBody>
                    <a:bodyPr/>
                    <a:lstStyle/>
                    <a:p>
                      <a:pPr algn="l" fontAlgn="b"/>
                      <a:r>
                        <a:rPr lang="en-US" sz="8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Professional fees for community expert and methodology expert; travel, food &amp; lodging; documentation assistant, translations</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542">
                <a:tc gridSpan="2">
                  <a:txBody>
                    <a:bodyPr/>
                    <a:lstStyle/>
                    <a:p>
                      <a:pPr algn="l" fontAlgn="ctr"/>
                      <a:r>
                        <a:rPr lang="en-US" sz="1200" b="1" i="0" u="none" strike="noStrike">
                          <a:solidFill>
                            <a:srgbClr val="000000"/>
                          </a:solidFill>
                          <a:effectLst/>
                          <a:latin typeface="Calibri"/>
                        </a:rPr>
                        <a:t>Actiity 5:  Meeting to Report results</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$1,550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US" sz="1200" b="1" i="0" u="none" strike="noStrike">
                          <a:solidFill>
                            <a:srgbClr val="000000"/>
                          </a:solidFill>
                          <a:effectLst/>
                          <a:latin typeface="Calibri"/>
                        </a:rPr>
                        <a:t>$1,550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354814">
                <a:tc>
                  <a:txBody>
                    <a:bodyPr/>
                    <a:lstStyle/>
                    <a:p>
                      <a:pPr algn="l" fontAlgn="b"/>
                      <a:r>
                        <a:rPr lang="en-US" sz="8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Graphic design &amp; printing; meeting room, catering, local </a:t>
                      </a:r>
                      <a:r>
                        <a:rPr lang="en-US" sz="1200" b="0" i="0" u="none" strike="noStrike" dirty="0" err="1">
                          <a:solidFill>
                            <a:srgbClr val="000000"/>
                          </a:solidFill>
                          <a:effectLst/>
                          <a:latin typeface="Calibri"/>
                        </a:rPr>
                        <a:t>transporation</a:t>
                      </a:r>
                      <a:r>
                        <a:rPr lang="en-US" sz="1200" b="0" i="0" u="none" strike="noStrike" dirty="0">
                          <a:solidFill>
                            <a:srgbClr val="000000"/>
                          </a:solidFill>
                          <a:effectLst/>
                          <a:latin typeface="Calibri"/>
                        </a:rPr>
                        <a:t>; journalist fee, radio coverage, and website update</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542">
                <a:tc gridSpan="2">
                  <a:txBody>
                    <a:bodyPr/>
                    <a:lstStyle/>
                    <a:p>
                      <a:pPr algn="l" fontAlgn="ctr"/>
                      <a:r>
                        <a:rPr lang="en-US" sz="1200" b="1" i="0" u="none" strike="noStrike" dirty="0">
                          <a:solidFill>
                            <a:srgbClr val="000000"/>
                          </a:solidFill>
                          <a:effectLst/>
                          <a:latin typeface="Calibri"/>
                        </a:rPr>
                        <a:t>General Expenses and Supplies</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hMerge="1">
                  <a:txBody>
                    <a:bodyPr/>
                    <a:lstStyle/>
                    <a:p>
                      <a:endParaRPr lang="en-US"/>
                    </a:p>
                  </a:txBody>
                  <a:tcPr/>
                </a:tc>
                <a:tc>
                  <a:txBody>
                    <a:bodyPr/>
                    <a:lstStyle/>
                    <a:p>
                      <a:pPr algn="r" fontAlgn="ctr"/>
                      <a:r>
                        <a:rPr lang="en-US" sz="1200" b="1" i="0" u="none" strike="noStrike">
                          <a:solidFill>
                            <a:srgbClr val="000000"/>
                          </a:solidFill>
                          <a:effectLst/>
                          <a:latin typeface="Calibri"/>
                        </a:rPr>
                        <a:t>$2,080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a:rPr>
                        <a:t>$0</a:t>
                      </a:r>
                    </a:p>
                  </a:txBody>
                  <a:tcPr marL="8393" marR="8393" marT="8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069">
                <a:tc>
                  <a:txBody>
                    <a:bodyPr/>
                    <a:lstStyle/>
                    <a:p>
                      <a:pPr algn="l" fontAlgn="b"/>
                      <a:r>
                        <a:rPr lang="en-US" sz="1200" b="0" i="0" u="none" strike="noStrike" dirty="0">
                          <a:solidFill>
                            <a:srgbClr val="000000"/>
                          </a:solidFill>
                          <a:effectLst/>
                          <a:latin typeface="Calibri"/>
                        </a:rPr>
                        <a:t> </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a:rPr>
                        <a:t>Total Cost</a:t>
                      </a:r>
                    </a:p>
                  </a:txBody>
                  <a:tcPr marL="8393" marR="8393" marT="8393"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a:rPr>
                        <a:t>$50,580</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a:rPr>
                        <a:t>$44,500</a:t>
                      </a:r>
                    </a:p>
                  </a:txBody>
                  <a:tcPr marL="8393" marR="8393" marT="8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March 2015</a:t>
            </a:r>
            <a:endParaRPr lang="en-US" dirty="0"/>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854731" y="1981201"/>
            <a:ext cx="5482726" cy="4268964"/>
          </a:xfrm>
        </p:spPr>
      </p:pic>
      <p:sp>
        <p:nvSpPr>
          <p:cNvPr id="8" name="Title 1"/>
          <p:cNvSpPr txBox="1">
            <a:spLocks/>
          </p:cNvSpPr>
          <p:nvPr/>
        </p:nvSpPr>
        <p:spPr>
          <a:xfrm>
            <a:off x="457200" y="9842"/>
            <a:ext cx="8686800" cy="1019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rgbClr val="FFFFFF"/>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dirty="0" smtClean="0">
                <a:solidFill>
                  <a:srgbClr val="6F0000"/>
                </a:solidFill>
                <a:effectLst>
                  <a:outerShdw blurRad="38100" dist="38100" dir="2700000" algn="tl">
                    <a:srgbClr val="000000">
                      <a:alpha val="43137"/>
                    </a:srgbClr>
                  </a:outerShdw>
                </a:effectLst>
                <a:latin typeface="Calibri" panose="020F0502020204030204" pitchFamily="34" charset="0"/>
              </a:rPr>
              <a:t>Under the Tree (“L’arbe de palbre”)</a:t>
            </a:r>
            <a:endParaRPr lang="en-US" sz="3600"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9" name="Content Placeholder 2"/>
          <p:cNvSpPr txBox="1">
            <a:spLocks/>
          </p:cNvSpPr>
          <p:nvPr/>
        </p:nvSpPr>
        <p:spPr>
          <a:xfrm>
            <a:off x="150797" y="786249"/>
            <a:ext cx="8710665" cy="143766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Calibri"/>
                <a:ea typeface="+mn-ea"/>
                <a:cs typeface="Calibri"/>
              </a:defRPr>
            </a:lvl1pPr>
            <a:lvl2pPr marL="576263" indent="-27432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Calibri"/>
                <a:ea typeface="+mn-ea"/>
                <a:cs typeface="Calibri"/>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114300" indent="-114300"/>
            <a:r>
              <a:rPr lang="en-US" sz="2400" b="1" dirty="0" smtClean="0"/>
              <a:t>“The Palaver Tree is a place in a village where you go to start long and intense discussions, but also tell a story, organize a city or even talk about lighter things.”</a:t>
            </a:r>
          </a:p>
          <a:p>
            <a:pPr marL="0" indent="0">
              <a:spcAft>
                <a:spcPts val="600"/>
              </a:spcAft>
              <a:buFont typeface="Symbol" pitchFamily="18" charset="2"/>
              <a:buNone/>
            </a:pPr>
            <a:endParaRPr lang="en-US" sz="1900" b="1" dirty="0" smtClean="0">
              <a:solidFill>
                <a:schemeClr val="tx1"/>
              </a:solidFill>
              <a:latin typeface="Calibri" panose="020F0502020204030204" pitchFamily="34" charset="0"/>
            </a:endParaRPr>
          </a:p>
        </p:txBody>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449" y="1981201"/>
            <a:ext cx="8591290" cy="4268964"/>
          </a:xfrm>
          <a:prstGeom prst="rect">
            <a:avLst/>
          </a:prstGeom>
        </p:spPr>
      </p:pic>
    </p:spTree>
    <p:extLst>
      <p:ext uri="{BB962C8B-B14F-4D97-AF65-F5344CB8AC3E}">
        <p14:creationId xmlns:p14="http://schemas.microsoft.com/office/powerpoint/2010/main" val="320624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797" y="786249"/>
            <a:ext cx="8710665" cy="1437662"/>
          </a:xfrm>
        </p:spPr>
        <p:txBody>
          <a:bodyPr>
            <a:normAutofit fontScale="92500"/>
          </a:bodyPr>
          <a:lstStyle/>
          <a:p>
            <a:pPr marL="114300" indent="-114300"/>
            <a:r>
              <a:rPr lang="en-US" sz="2400" b="1" dirty="0" smtClean="0"/>
              <a:t>We love grandmothers as agents of change. We love the opportunity to empower these elder women to connect three generations to discuss and find indigenous solutions to cultural based challenges faced by young girls and adolescents in the community.</a:t>
            </a:r>
          </a:p>
          <a:p>
            <a:pPr marL="0" indent="0">
              <a:spcAft>
                <a:spcPts val="600"/>
              </a:spcAft>
              <a:buNone/>
            </a:pPr>
            <a:endParaRPr lang="en-US" sz="1900" b="1" dirty="0" smtClean="0">
              <a:solidFill>
                <a:schemeClr val="tx1"/>
              </a:solidFill>
              <a:latin typeface="Calibri" panose="020F0502020204030204" pitchFamily="34" charset="0"/>
            </a:endParaRPr>
          </a:p>
          <a:p>
            <a:pPr marL="460375" lvl="1" indent="0">
              <a:buNone/>
            </a:pPr>
            <a:endParaRPr lang="en-US" sz="1600" dirty="0" smtClean="0">
              <a:solidFill>
                <a:schemeClr val="tx1"/>
              </a:solidFill>
            </a:endParaRPr>
          </a:p>
        </p:txBody>
      </p:sp>
      <p:sp>
        <p:nvSpPr>
          <p:cNvPr id="4" name="Date Placeholder 3"/>
          <p:cNvSpPr>
            <a:spLocks noGrp="1"/>
          </p:cNvSpPr>
          <p:nvPr>
            <p:ph type="dt" sz="half" idx="10"/>
          </p:nvPr>
        </p:nvSpPr>
        <p:spPr>
          <a:xfrm>
            <a:off x="4570489" y="6250164"/>
            <a:ext cx="3786690" cy="365125"/>
          </a:xfrm>
        </p:spPr>
        <p:txBody>
          <a:bodyPr/>
          <a:lstStyle/>
          <a:p>
            <a:r>
              <a:rPr lang="en-US" dirty="0" smtClean="0"/>
              <a:t>March 2015</a:t>
            </a:r>
            <a:endParaRPr lang="en-US" dirty="0"/>
          </a:p>
        </p:txBody>
      </p:sp>
      <p:sp>
        <p:nvSpPr>
          <p:cNvPr id="2" name="Title 1"/>
          <p:cNvSpPr>
            <a:spLocks noGrp="1"/>
          </p:cNvSpPr>
          <p:nvPr>
            <p:ph type="title"/>
          </p:nvPr>
        </p:nvSpPr>
        <p:spPr>
          <a:xfrm>
            <a:off x="241300" y="964"/>
            <a:ext cx="8686800" cy="1055479"/>
          </a:xfrm>
        </p:spPr>
        <p:txBody>
          <a:bodyPr>
            <a:normAutofit/>
          </a:bodyPr>
          <a:lstStyle/>
          <a:p>
            <a:pPr algn="l"/>
            <a:r>
              <a:rPr lang="en-US" sz="3600" b="1" dirty="0" smtClean="0">
                <a:solidFill>
                  <a:srgbClr val="6F0000"/>
                </a:solidFill>
                <a:effectLst>
                  <a:outerShdw blurRad="38100" dist="38100" dir="2700000" algn="tl">
                    <a:srgbClr val="000000">
                      <a:alpha val="43137"/>
                    </a:srgbClr>
                  </a:outerShdw>
                </a:effectLst>
                <a:latin typeface="Calibri" panose="020F0502020204030204" pitchFamily="34" charset="0"/>
              </a:rPr>
              <a:t>Why we Love this Program</a:t>
            </a:r>
            <a:endParaRPr lang="en-US" sz="3600" b="1" dirty="0">
              <a:solidFill>
                <a:srgbClr val="6F0000"/>
              </a:solidFill>
              <a:effectLst>
                <a:outerShdw blurRad="38100" dist="38100" dir="2700000" algn="tl">
                  <a:srgbClr val="000000">
                    <a:alpha val="43137"/>
                  </a:srgbClr>
                </a:outerShdw>
              </a:effectLst>
              <a:latin typeface="Calibri" panose="020F0502020204030204" pitchFamily="34" charset="0"/>
            </a:endParaRPr>
          </a:p>
        </p:txBody>
      </p:sp>
      <p:sp>
        <p:nvSpPr>
          <p:cNvPr id="6" name="TextBox 5"/>
          <p:cNvSpPr txBox="1"/>
          <p:nvPr/>
        </p:nvSpPr>
        <p:spPr>
          <a:xfrm>
            <a:off x="239696" y="2043936"/>
            <a:ext cx="5257641" cy="1000274"/>
          </a:xfrm>
          <a:prstGeom prst="rect">
            <a:avLst/>
          </a:prstGeom>
          <a:noFill/>
        </p:spPr>
        <p:txBody>
          <a:bodyPr wrap="square" rtlCol="0">
            <a:spAutoFit/>
          </a:bodyPr>
          <a:lstStyle/>
          <a:p>
            <a:pPr marL="346075" indent="-342900">
              <a:spcAft>
                <a:spcPts val="600"/>
              </a:spcAft>
              <a:buClr>
                <a:srgbClr val="6F0000"/>
              </a:buClr>
              <a:buFont typeface="Arial"/>
              <a:buChar char="•"/>
            </a:pPr>
            <a:endParaRPr lang="en-US" dirty="0" smtClean="0">
              <a:latin typeface="Calibri" panose="020F0502020204030204" pitchFamily="34" charset="0"/>
            </a:endParaRPr>
          </a:p>
          <a:p>
            <a:pPr marL="803275" lvl="1" indent="-342900">
              <a:spcAft>
                <a:spcPts val="600"/>
              </a:spcAft>
              <a:buClr>
                <a:srgbClr val="0070C0"/>
              </a:buClr>
            </a:pPr>
            <a:r>
              <a:rPr lang="en-US" dirty="0" smtClean="0">
                <a:latin typeface="Calibri" panose="020F0502020204030204" pitchFamily="34" charset="0"/>
              </a:rPr>
              <a:t/>
            </a:r>
            <a:br>
              <a:rPr lang="en-US" dirty="0" smtClean="0">
                <a:latin typeface="Calibri" panose="020F0502020204030204" pitchFamily="34" charset="0"/>
              </a:rPr>
            </a:br>
            <a:endParaRPr lang="en-US" dirty="0">
              <a:latin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815" y="2410968"/>
            <a:ext cx="7765770" cy="38587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38328"/>
            <a:ext cx="8229600" cy="1252728"/>
          </a:xfrm>
        </p:spPr>
        <p:txBody>
          <a:bodyPr>
            <a:normAutofit/>
          </a:bodyPr>
          <a:lstStyle/>
          <a:p>
            <a:pPr algn="l"/>
            <a:r>
              <a:rPr lang="en-US" sz="3600" dirty="0" smtClean="0">
                <a:solidFill>
                  <a:srgbClr val="800000"/>
                </a:solidFill>
                <a:effectLst>
                  <a:outerShdw blurRad="38100" dist="38100" dir="2700000" algn="tl">
                    <a:srgbClr val="000000">
                      <a:alpha val="43137"/>
                    </a:srgbClr>
                  </a:outerShdw>
                </a:effectLst>
                <a:latin typeface="Calibri" panose="020F0502020204030204" pitchFamily="34" charset="0"/>
              </a:rPr>
              <a:t>Voices </a:t>
            </a:r>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of the Women</a:t>
            </a:r>
            <a:endParaRPr lang="en-US" sz="3600" b="1" dirty="0">
              <a:solidFill>
                <a:srgbClr val="800000"/>
              </a:solidFill>
              <a:effectLst>
                <a:outerShdw blurRad="38100" dist="38100" dir="2700000" algn="tl">
                  <a:srgbClr val="000000">
                    <a:alpha val="43137"/>
                  </a:srgbClr>
                </a:outerShdw>
              </a:effectLst>
              <a:latin typeface="Calibri" panose="020F0502020204030204" pitchFamily="34" charset="0"/>
            </a:endParaRPr>
          </a:p>
        </p:txBody>
      </p:sp>
      <p:sp>
        <p:nvSpPr>
          <p:cNvPr id="4" name="Date Placeholder 3"/>
          <p:cNvSpPr>
            <a:spLocks noGrp="1"/>
          </p:cNvSpPr>
          <p:nvPr>
            <p:ph type="dt" sz="half" idx="10"/>
          </p:nvPr>
        </p:nvSpPr>
        <p:spPr/>
        <p:txBody>
          <a:bodyPr/>
          <a:lstStyle/>
          <a:p>
            <a:r>
              <a:rPr lang="en-US" dirty="0" smtClean="0"/>
              <a:t>March 2015</a:t>
            </a:r>
            <a:endParaRPr lang="en-US" dirty="0"/>
          </a:p>
        </p:txBody>
      </p:sp>
      <p:sp>
        <p:nvSpPr>
          <p:cNvPr id="7" name="Content Placeholder 2"/>
          <p:cNvSpPr txBox="1">
            <a:spLocks/>
          </p:cNvSpPr>
          <p:nvPr/>
        </p:nvSpPr>
        <p:spPr>
          <a:xfrm>
            <a:off x="1542868" y="5004515"/>
            <a:ext cx="5848726" cy="1723986"/>
          </a:xfrm>
          <a:prstGeom prst="rect">
            <a:avLst/>
          </a:prstGeom>
        </p:spPr>
        <p:txBody>
          <a:bodyPr vert="horz" lIns="91440" tIns="45720" rIns="91440" bIns="45720" rtlCol="0">
            <a:normAutofit/>
          </a:bodyPr>
          <a:lstStyle/>
          <a:p>
            <a:r>
              <a:rPr lang="en-US" dirty="0" smtClean="0"/>
              <a:t>“A </a:t>
            </a:r>
            <a:r>
              <a:rPr lang="en-US" dirty="0"/>
              <a:t>young woman always needs advice from older women like </a:t>
            </a:r>
            <a:r>
              <a:rPr lang="en-US" dirty="0" smtClean="0"/>
              <a:t>ourselves. </a:t>
            </a:r>
            <a:r>
              <a:rPr lang="en-US" dirty="0"/>
              <a:t>Women still ask the advice of certain grandmothers, even if they’re not leaders, because of their experience. </a:t>
            </a:r>
            <a:r>
              <a:rPr lang="en-US" dirty="0" smtClean="0"/>
              <a:t>They </a:t>
            </a:r>
            <a:r>
              <a:rPr lang="en-US" dirty="0"/>
              <a:t>ask for advice about their health, and that of their children.</a:t>
            </a:r>
            <a:r>
              <a:rPr lang="en-US" dirty="0" smtClean="0"/>
              <a:t>”</a:t>
            </a:r>
            <a:endParaRPr lang="en-US" dirty="0" smtClean="0">
              <a:latin typeface="Calibri"/>
              <a:cs typeface="Calibri"/>
            </a:endParaRPr>
          </a:p>
          <a:p>
            <a:pPr marL="173038" indent="-230188">
              <a:spcBef>
                <a:spcPct val="20000"/>
              </a:spcBef>
              <a:spcAft>
                <a:spcPts val="600"/>
              </a:spcAft>
              <a:buClr>
                <a:srgbClr val="FF6600"/>
              </a:buClr>
              <a:defRPr/>
            </a:pPr>
            <a:endParaRPr kumimoji="0" lang="en-US" sz="1730" b="0" i="0" u="none" strike="noStrike" kern="1200" cap="none" spc="0" normalizeH="0" baseline="0" noProof="0" dirty="0" smtClean="0">
              <a:ln>
                <a:noFill/>
              </a:ln>
              <a:solidFill>
                <a:srgbClr val="000000"/>
              </a:solidFill>
              <a:effectLst/>
              <a:uLnTx/>
              <a:uFillTx/>
              <a:latin typeface="+mn-lt"/>
              <a:ea typeface="+mn-ea"/>
              <a:cs typeface="+mn-cs"/>
            </a:endParaRPr>
          </a:p>
          <a:p>
            <a:pPr marR="0" lvl="0" algn="l" defTabSz="457200" rtl="0" eaLnBrk="1" fontAlgn="auto" latinLnBrk="0" hangingPunct="1">
              <a:lnSpc>
                <a:spcPct val="100000"/>
              </a:lnSpc>
              <a:spcBef>
                <a:spcPct val="20000"/>
              </a:spcBef>
              <a:spcAft>
                <a:spcPts val="0"/>
              </a:spcAft>
              <a:buClr>
                <a:schemeClr val="accent6"/>
              </a:buClr>
              <a:buSzTx/>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R="0" lvl="0" algn="l" defTabSz="457200" rtl="0" eaLnBrk="1" fontAlgn="auto" latinLnBrk="0" hangingPunct="1">
              <a:lnSpc>
                <a:spcPct val="100000"/>
              </a:lnSpc>
              <a:spcBef>
                <a:spcPct val="20000"/>
              </a:spcBef>
              <a:spcAft>
                <a:spcPts val="0"/>
              </a:spcAft>
              <a:buClr>
                <a:schemeClr val="accent6"/>
              </a:buClr>
              <a:buSzTx/>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
                <a:schemeClr val="accent6"/>
              </a:buClr>
              <a:buSzTx/>
              <a:buFont typeface="Arial"/>
              <a:buNone/>
              <a:tabLst/>
              <a:defRPr/>
            </a:pPr>
            <a:endParaRPr kumimoji="0" lang="en-US" sz="2400" b="0" i="0" u="none" strike="noStrike" kern="1200" cap="none" spc="0" normalizeH="0" baseline="0" noProof="0" dirty="0" smtClean="0">
              <a:ln>
                <a:noFill/>
              </a:ln>
              <a:solidFill>
                <a:srgbClr val="834736"/>
              </a:solidFill>
              <a:effectLst/>
              <a:uLnTx/>
              <a:uFillTx/>
              <a:latin typeface="+mn-lt"/>
              <a:ea typeface="+mn-ea"/>
              <a:cs typeface="+mn-cs"/>
            </a:endParaRPr>
          </a:p>
        </p:txBody>
      </p:sp>
      <p:sp>
        <p:nvSpPr>
          <p:cNvPr id="10" name="Slide Number Placeholder 4"/>
          <p:cNvSpPr txBox="1">
            <a:spLocks/>
          </p:cNvSpPr>
          <p:nvPr/>
        </p:nvSpPr>
        <p:spPr>
          <a:xfrm>
            <a:off x="3991088" y="6250163"/>
            <a:ext cx="1161826" cy="365125"/>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DC744F1-E21E-9647-894E-1EC1FB821E89}" type="slidenum">
              <a:rPr lang="en-US" smtClean="0"/>
              <a:pPr/>
              <a:t>9</a:t>
            </a:fld>
            <a:endParaRPr lang="en-US" dirty="0"/>
          </a:p>
        </p:txBody>
      </p:sp>
      <p:sp>
        <p:nvSpPr>
          <p:cNvPr id="8" name="TextBox 7"/>
          <p:cNvSpPr txBox="1"/>
          <p:nvPr/>
        </p:nvSpPr>
        <p:spPr>
          <a:xfrm>
            <a:off x="3856757" y="2386264"/>
            <a:ext cx="5208866" cy="2308324"/>
          </a:xfrm>
          <a:prstGeom prst="rect">
            <a:avLst/>
          </a:prstGeom>
          <a:noFill/>
        </p:spPr>
        <p:txBody>
          <a:bodyPr wrap="square" rtlCol="0">
            <a:spAutoFit/>
          </a:bodyPr>
          <a:lstStyle/>
          <a:p>
            <a:r>
              <a:rPr lang="en-US" dirty="0" smtClean="0"/>
              <a:t>“ When you’re an older person, you are seen as the last resort if there’s a problem within the community. That’s why, sometimes, women ask us about problems understanding the restless behavior of a daughter, they ask us about arguments between neighbors and problems connected to the health of a pregnant woman and of children .”  </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4000" y="1481133"/>
            <a:ext cx="3355858" cy="33987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17352</TotalTime>
  <Words>1189</Words>
  <Application>Microsoft Office PowerPoint</Application>
  <PresentationFormat>On-screen Show (4:3)</PresentationFormat>
  <Paragraphs>127</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Candara</vt:lpstr>
      <vt:lpstr>Symbol</vt:lpstr>
      <vt:lpstr>Waveform</vt:lpstr>
      <vt:lpstr>Grandmother Project Grandmother Leaders: a resource to improve the lives of adolescent girls</vt:lpstr>
      <vt:lpstr>Introducing the Grandmother Project</vt:lpstr>
      <vt:lpstr>What are we supporting?</vt:lpstr>
      <vt:lpstr>Life Challenges of Women and Girls</vt:lpstr>
      <vt:lpstr>The Program</vt:lpstr>
      <vt:lpstr>Program Budget</vt:lpstr>
      <vt:lpstr>PowerPoint Presentation</vt:lpstr>
      <vt:lpstr>Why we Love this Program</vt:lpstr>
      <vt:lpstr>Voices of the Women</vt:lpstr>
      <vt:lpstr>About the Organization</vt:lpstr>
      <vt:lpstr>Where they Work.</vt:lpstr>
      <vt:lpstr>Share Your Thoughts</vt:lpstr>
    </vt:vector>
  </TitlesOfParts>
  <Manager/>
  <Company>Dining for Women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Janine Baumgartner</dc:creator>
  <cp:keywords/>
  <dc:description/>
  <cp:lastModifiedBy>Chris Worthy</cp:lastModifiedBy>
  <cp:revision>137</cp:revision>
  <cp:lastPrinted>2013-11-03T18:18:09Z</cp:lastPrinted>
  <dcterms:created xsi:type="dcterms:W3CDTF">2014-10-30T18:18:22Z</dcterms:created>
  <dcterms:modified xsi:type="dcterms:W3CDTF">2015-02-03T13:41:08Z</dcterms:modified>
  <cp:category/>
</cp:coreProperties>
</file>