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128" r:id="rId1"/>
  </p:sldMasterIdLst>
  <p:notesMasterIdLst>
    <p:notesMasterId r:id="rId11"/>
  </p:notesMasterIdLst>
  <p:handoutMasterIdLst>
    <p:handoutMasterId r:id="rId12"/>
  </p:handoutMasterIdLst>
  <p:sldIdLst>
    <p:sldId id="256" r:id="rId2"/>
    <p:sldId id="257" r:id="rId3"/>
    <p:sldId id="268" r:id="rId4"/>
    <p:sldId id="276" r:id="rId5"/>
    <p:sldId id="258" r:id="rId6"/>
    <p:sldId id="289" r:id="rId7"/>
    <p:sldId id="267" r:id="rId8"/>
    <p:sldId id="291" r:id="rId9"/>
    <p:sldId id="26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88BA"/>
    <a:srgbClr val="794400"/>
    <a:srgbClr val="7A4502"/>
    <a:srgbClr val="6F0000"/>
    <a:srgbClr val="AAC6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71" autoAdjust="0"/>
    <p:restoredTop sz="98789" autoAdjust="0"/>
  </p:normalViewPr>
  <p:slideViewPr>
    <p:cSldViewPr snapToGrid="0" snapToObjects="1">
      <p:cViewPr varScale="1">
        <p:scale>
          <a:sx n="115" d="100"/>
          <a:sy n="115" d="100"/>
        </p:scale>
        <p:origin x="154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62D232-83AF-A243-94A1-D71D8813F90A}" type="datetimeFigureOut">
              <a:rPr lang="en-US" smtClean="0"/>
              <a:pPr/>
              <a:t>2/22/2016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30704D-D69F-B345-AFD0-E6F8FD8E4CB0}" type="slidenum">
              <a:rPr lang="en-US" smtClean="0"/>
              <a:pPr/>
              <a:t>‹#›</a:t>
            </a:fld>
            <a:endParaRPr lang="en-US" dirty="0"/>
          </a:p>
        </p:txBody>
      </p:sp>
    </p:spTree>
    <p:extLst>
      <p:ext uri="{BB962C8B-B14F-4D97-AF65-F5344CB8AC3E}">
        <p14:creationId xmlns:p14="http://schemas.microsoft.com/office/powerpoint/2010/main" val="36848470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700265-EC90-AB49-8D5A-8DAC554CC593}" type="datetimeFigureOut">
              <a:rPr lang="en-US" smtClean="0"/>
              <a:pPr/>
              <a:t>2/22/2016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F4A97A-CF60-CB43-9DF9-919A84919A5C}" type="slidenum">
              <a:rPr lang="en-US" smtClean="0"/>
              <a:pPr/>
              <a:t>‹#›</a:t>
            </a:fld>
            <a:endParaRPr lang="en-US" dirty="0"/>
          </a:p>
        </p:txBody>
      </p:sp>
    </p:spTree>
    <p:extLst>
      <p:ext uri="{BB962C8B-B14F-4D97-AF65-F5344CB8AC3E}">
        <p14:creationId xmlns:p14="http://schemas.microsoft.com/office/powerpoint/2010/main" val="132359665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F4A97A-CF60-CB43-9DF9-919A84919A5C}" type="slidenum">
              <a:rPr lang="en-US" smtClean="0"/>
              <a:pPr/>
              <a:t>1</a:t>
            </a:fld>
            <a:endParaRPr lang="en-US" dirty="0"/>
          </a:p>
        </p:txBody>
      </p:sp>
    </p:spTree>
    <p:extLst>
      <p:ext uri="{BB962C8B-B14F-4D97-AF65-F5344CB8AC3E}">
        <p14:creationId xmlns:p14="http://schemas.microsoft.com/office/powerpoint/2010/main" val="1160572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dirty="0" smtClean="0"/>
              <a:t>January 2015</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C744F1-E21E-9647-894E-1EC1FB821E89}" type="slidenum">
              <a:rPr lang="en-US" smtClean="0"/>
              <a:pPr/>
              <a:t>‹#›</a:t>
            </a:fld>
            <a:endParaRPr lang="en-US" dirty="0"/>
          </a:p>
        </p:txBody>
      </p:sp>
    </p:spTree>
    <p:extLst>
      <p:ext uri="{BB962C8B-B14F-4D97-AF65-F5344CB8AC3E}">
        <p14:creationId xmlns:p14="http://schemas.microsoft.com/office/powerpoint/2010/main" val="2453328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dirty="0" smtClean="0"/>
              <a:t>January 2015</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C744F1-E21E-9647-894E-1EC1FB821E89}" type="slidenum">
              <a:rPr lang="en-US" smtClean="0"/>
              <a:pPr/>
              <a:t>‹#›</a:t>
            </a:fld>
            <a:endParaRPr lang="en-US" dirty="0"/>
          </a:p>
        </p:txBody>
      </p:sp>
    </p:spTree>
    <p:extLst>
      <p:ext uri="{BB962C8B-B14F-4D97-AF65-F5344CB8AC3E}">
        <p14:creationId xmlns:p14="http://schemas.microsoft.com/office/powerpoint/2010/main" val="9147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dirty="0" smtClean="0"/>
              <a:t>January 2015</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C744F1-E21E-9647-894E-1EC1FB821E89}" type="slidenum">
              <a:rPr lang="en-US" smtClean="0"/>
              <a:pPr/>
              <a:t>‹#›</a:t>
            </a:fld>
            <a:endParaRPr lang="en-US" dirty="0"/>
          </a:p>
        </p:txBody>
      </p:sp>
    </p:spTree>
    <p:extLst>
      <p:ext uri="{BB962C8B-B14F-4D97-AF65-F5344CB8AC3E}">
        <p14:creationId xmlns:p14="http://schemas.microsoft.com/office/powerpoint/2010/main" val="1602045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dirty="0" smtClean="0"/>
              <a:t>January 2015</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C744F1-E21E-9647-894E-1EC1FB821E89}" type="slidenum">
              <a:rPr lang="en-US" smtClean="0"/>
              <a:pPr/>
              <a:t>‹#›</a:t>
            </a:fld>
            <a:endParaRPr lang="en-US" dirty="0"/>
          </a:p>
        </p:txBody>
      </p:sp>
    </p:spTree>
    <p:extLst>
      <p:ext uri="{BB962C8B-B14F-4D97-AF65-F5344CB8AC3E}">
        <p14:creationId xmlns:p14="http://schemas.microsoft.com/office/powerpoint/2010/main" val="3973390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January 2015</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C744F1-E21E-9647-894E-1EC1FB821E89}" type="slidenum">
              <a:rPr lang="en-US" smtClean="0"/>
              <a:pPr/>
              <a:t>‹#›</a:t>
            </a:fld>
            <a:endParaRPr lang="en-US" dirty="0"/>
          </a:p>
        </p:txBody>
      </p:sp>
    </p:spTree>
    <p:extLst>
      <p:ext uri="{BB962C8B-B14F-4D97-AF65-F5344CB8AC3E}">
        <p14:creationId xmlns:p14="http://schemas.microsoft.com/office/powerpoint/2010/main" val="3766303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dirty="0" smtClean="0"/>
              <a:t>January 2015</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C744F1-E21E-9647-894E-1EC1FB821E89}" type="slidenum">
              <a:rPr lang="en-US" smtClean="0"/>
              <a:pPr/>
              <a:t>‹#›</a:t>
            </a:fld>
            <a:endParaRPr lang="en-US" dirty="0"/>
          </a:p>
        </p:txBody>
      </p:sp>
    </p:spTree>
    <p:extLst>
      <p:ext uri="{BB962C8B-B14F-4D97-AF65-F5344CB8AC3E}">
        <p14:creationId xmlns:p14="http://schemas.microsoft.com/office/powerpoint/2010/main" val="2063367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dirty="0" smtClean="0"/>
              <a:t>January 2015</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DC744F1-E21E-9647-894E-1EC1FB821E89}" type="slidenum">
              <a:rPr lang="en-US" smtClean="0"/>
              <a:pPr/>
              <a:t>‹#›</a:t>
            </a:fld>
            <a:endParaRPr lang="en-US" dirty="0"/>
          </a:p>
        </p:txBody>
      </p:sp>
    </p:spTree>
    <p:extLst>
      <p:ext uri="{BB962C8B-B14F-4D97-AF65-F5344CB8AC3E}">
        <p14:creationId xmlns:p14="http://schemas.microsoft.com/office/powerpoint/2010/main" val="4119099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dirty="0" smtClean="0"/>
              <a:t>January 2015</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DC744F1-E21E-9647-894E-1EC1FB821E89}" type="slidenum">
              <a:rPr lang="en-US" smtClean="0"/>
              <a:pPr/>
              <a:t>‹#›</a:t>
            </a:fld>
            <a:endParaRPr lang="en-US" dirty="0"/>
          </a:p>
        </p:txBody>
      </p:sp>
    </p:spTree>
    <p:extLst>
      <p:ext uri="{BB962C8B-B14F-4D97-AF65-F5344CB8AC3E}">
        <p14:creationId xmlns:p14="http://schemas.microsoft.com/office/powerpoint/2010/main" val="41024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January 2015</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DC744F1-E21E-9647-894E-1EC1FB821E89}" type="slidenum">
              <a:rPr lang="en-US" smtClean="0"/>
              <a:pPr/>
              <a:t>‹#›</a:t>
            </a:fld>
            <a:endParaRPr lang="en-US" dirty="0"/>
          </a:p>
        </p:txBody>
      </p:sp>
    </p:spTree>
    <p:extLst>
      <p:ext uri="{BB962C8B-B14F-4D97-AF65-F5344CB8AC3E}">
        <p14:creationId xmlns:p14="http://schemas.microsoft.com/office/powerpoint/2010/main" val="1486049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January 2015</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C744F1-E21E-9647-894E-1EC1FB821E89}" type="slidenum">
              <a:rPr lang="en-US" smtClean="0"/>
              <a:pPr/>
              <a:t>‹#›</a:t>
            </a:fld>
            <a:endParaRPr lang="en-US" dirty="0"/>
          </a:p>
        </p:txBody>
      </p:sp>
    </p:spTree>
    <p:extLst>
      <p:ext uri="{BB962C8B-B14F-4D97-AF65-F5344CB8AC3E}">
        <p14:creationId xmlns:p14="http://schemas.microsoft.com/office/powerpoint/2010/main" val="540678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January 2015</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C744F1-E21E-9647-894E-1EC1FB821E89}" type="slidenum">
              <a:rPr lang="en-US" smtClean="0"/>
              <a:pPr/>
              <a:t>‹#›</a:t>
            </a:fld>
            <a:endParaRPr lang="en-US" dirty="0"/>
          </a:p>
        </p:txBody>
      </p:sp>
    </p:spTree>
    <p:extLst>
      <p:ext uri="{BB962C8B-B14F-4D97-AF65-F5344CB8AC3E}">
        <p14:creationId xmlns:p14="http://schemas.microsoft.com/office/powerpoint/2010/main" val="224372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April 2015</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60A2C4-E252-5E41-9BF8-6E404A6BE248}" type="slidenum">
              <a:rPr lang="en-US" smtClean="0"/>
              <a:pPr/>
              <a:t>‹#›</a:t>
            </a:fld>
            <a:endParaRPr lang="en-US" dirty="0"/>
          </a:p>
        </p:txBody>
      </p:sp>
      <p:sp>
        <p:nvSpPr>
          <p:cNvPr id="7" name="Date Placeholder 3"/>
          <p:cNvSpPr txBox="1">
            <a:spLocks/>
          </p:cNvSpPr>
          <p:nvPr userDrawn="1"/>
        </p:nvSpPr>
        <p:spPr>
          <a:xfrm>
            <a:off x="872067" y="6250164"/>
            <a:ext cx="3129779" cy="365125"/>
          </a:xfrm>
          <a:prstGeom prst="rect">
            <a:avLst/>
          </a:prstGeom>
        </p:spPr>
        <p:txBody>
          <a:bodyPr vert="horz" lIns="91440" tIns="45720" rIns="91440" bIns="45720" rtlCol="0" anchor="ctr"/>
          <a:lstStyle>
            <a:lvl1pPr algn="r">
              <a:defRPr sz="1000">
                <a:solidFill>
                  <a:schemeClr val="tx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2"/>
              </a:solidFill>
              <a:effectLst/>
              <a:uLnTx/>
              <a:uFillTx/>
              <a:latin typeface="+mn-lt"/>
              <a:ea typeface="+mn-ea"/>
              <a:cs typeface="+mn-cs"/>
            </a:endParaRPr>
          </a:p>
        </p:txBody>
      </p:sp>
    </p:spTree>
    <p:extLst>
      <p:ext uri="{BB962C8B-B14F-4D97-AF65-F5344CB8AC3E}">
        <p14:creationId xmlns:p14="http://schemas.microsoft.com/office/powerpoint/2010/main" val="257575908"/>
      </p:ext>
    </p:extLst>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 name="Picture 1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46777" y="1227017"/>
            <a:ext cx="3102950" cy="3566160"/>
          </a:xfrm>
          <a:prstGeom prst="rect">
            <a:avLst/>
          </a:prstGeom>
        </p:spPr>
      </p:pic>
      <p:sp>
        <p:nvSpPr>
          <p:cNvPr id="11" name="Rectangle 10"/>
          <p:cNvSpPr/>
          <p:nvPr/>
        </p:nvSpPr>
        <p:spPr>
          <a:xfrm>
            <a:off x="126463" y="243509"/>
            <a:ext cx="8921579"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idx="4294967295"/>
          </p:nvPr>
        </p:nvSpPr>
        <p:spPr>
          <a:xfrm>
            <a:off x="3273471" y="4026114"/>
            <a:ext cx="5242130" cy="668380"/>
          </a:xfrm>
        </p:spPr>
        <p:txBody>
          <a:bodyPr>
            <a:noAutofit/>
          </a:bodyPr>
          <a:lstStyle/>
          <a:p>
            <a:pPr algn="r">
              <a:lnSpc>
                <a:spcPts val="2000"/>
              </a:lnSpc>
              <a:spcAft>
                <a:spcPts val="2400"/>
              </a:spcAft>
            </a:pPr>
            <a:r>
              <a:rPr lang="en-US" sz="3600" b="1" dirty="0" smtClean="0">
                <a:solidFill>
                  <a:srgbClr val="800000"/>
                </a:solidFill>
                <a:effectLst>
                  <a:outerShdw blurRad="38100" dist="38100" dir="2700000" algn="tl">
                    <a:srgbClr val="000000">
                      <a:alpha val="43137"/>
                    </a:srgbClr>
                  </a:outerShdw>
                </a:effectLst>
                <a:latin typeface="Calibri" panose="020F0502020204030204" pitchFamily="34" charset="0"/>
              </a:rPr>
              <a:t/>
            </a:r>
            <a:br>
              <a:rPr lang="en-US" sz="3600" b="1" dirty="0" smtClean="0">
                <a:solidFill>
                  <a:srgbClr val="800000"/>
                </a:solidFill>
                <a:effectLst>
                  <a:outerShdw blurRad="38100" dist="38100" dir="2700000" algn="tl">
                    <a:srgbClr val="000000">
                      <a:alpha val="43137"/>
                    </a:srgbClr>
                  </a:outerShdw>
                </a:effectLst>
                <a:latin typeface="Calibri" panose="020F0502020204030204" pitchFamily="34" charset="0"/>
              </a:rPr>
            </a:br>
            <a:r>
              <a:rPr lang="en-US" sz="3600" b="1" dirty="0" smtClean="0">
                <a:solidFill>
                  <a:srgbClr val="794400"/>
                </a:solidFill>
                <a:effectLst>
                  <a:outerShdw blurRad="38100" dist="38100" dir="2700000" algn="tl">
                    <a:srgbClr val="000000">
                      <a:alpha val="43137"/>
                    </a:srgbClr>
                  </a:outerShdw>
                </a:effectLst>
                <a:latin typeface="Franklin Gothic Heavy" panose="020B0903020102020204" pitchFamily="34" charset="0"/>
              </a:rPr>
              <a:t> </a:t>
            </a:r>
            <a:r>
              <a:rPr lang="en-US" sz="2400" dirty="0" smtClean="0">
                <a:solidFill>
                  <a:srgbClr val="3588BA"/>
                </a:solidFill>
                <a:latin typeface="Franklin Gothic Demi" panose="020B0703020102020204" pitchFamily="34" charset="0"/>
              </a:rPr>
              <a:t>Be Part of Her Dream</a:t>
            </a:r>
            <a:r>
              <a:rPr lang="en-US" sz="2400" dirty="0"/>
              <a:t/>
            </a:r>
            <a:br>
              <a:rPr lang="en-US" sz="2400" dirty="0"/>
            </a:br>
            <a:endParaRPr lang="en-US" sz="2400" b="1" dirty="0">
              <a:solidFill>
                <a:srgbClr val="3588BA"/>
              </a:solidFill>
              <a:latin typeface="Franklin Gothic Book" panose="020B0503020102020204" pitchFamily="34" charset="0"/>
            </a:endParaRPr>
          </a:p>
        </p:txBody>
      </p:sp>
      <p:pic>
        <p:nvPicPr>
          <p:cNvPr id="10" name="Picture 9" descr="Tagline with Spoon_Brown.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87253" y="6289022"/>
            <a:ext cx="4489579" cy="299306"/>
          </a:xfrm>
          <a:prstGeom prst="rect">
            <a:avLst/>
          </a:prstGeom>
        </p:spPr>
      </p:pic>
      <p:pic>
        <p:nvPicPr>
          <p:cNvPr id="14" name="Picture 1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89991" y="5640229"/>
            <a:ext cx="3429000" cy="1143000"/>
          </a:xfrm>
          <a:prstGeom prst="rect">
            <a:avLst/>
          </a:prstGeom>
        </p:spPr>
      </p:pic>
      <p:sp>
        <p:nvSpPr>
          <p:cNvPr id="3" name="TextBox 2"/>
          <p:cNvSpPr txBox="1"/>
          <p:nvPr/>
        </p:nvSpPr>
        <p:spPr>
          <a:xfrm>
            <a:off x="4188158" y="3207653"/>
            <a:ext cx="5772484" cy="646331"/>
          </a:xfrm>
          <a:prstGeom prst="rect">
            <a:avLst/>
          </a:prstGeom>
          <a:noFill/>
        </p:spPr>
        <p:txBody>
          <a:bodyPr wrap="square" rtlCol="0">
            <a:spAutoFit/>
          </a:bodyPr>
          <a:lstStyle/>
          <a:p>
            <a:pPr lvl="1"/>
            <a:r>
              <a:rPr lang="en-US" sz="3600" b="1" dirty="0" smtClean="0">
                <a:solidFill>
                  <a:srgbClr val="794400"/>
                </a:solidFill>
                <a:latin typeface="Franklin Gothic Heavy" panose="020B0903020102020204" pitchFamily="34" charset="0"/>
              </a:rPr>
              <a:t>Hands in Outreach</a:t>
            </a:r>
            <a:endParaRPr lang="en-US" sz="3600" dirty="0">
              <a:solidFill>
                <a:srgbClr val="794400"/>
              </a:solidFill>
              <a:effectLst/>
              <a:latin typeface="Franklin Gothic Heavy" panose="020B0903020102020204" pitchFamily="34" charset="0"/>
            </a:endParaRPr>
          </a:p>
        </p:txBody>
      </p:sp>
      <p:pic>
        <p:nvPicPr>
          <p:cNvPr id="7" name="Picture 6"/>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470243" y="4957083"/>
            <a:ext cx="2676525" cy="657225"/>
          </a:xfrm>
          <a:prstGeom prst="rect">
            <a:avLst/>
          </a:prstGeom>
        </p:spPr>
      </p:pic>
      <p:pic>
        <p:nvPicPr>
          <p:cNvPr id="16" name="Picture 15"/>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5823293" y="4957083"/>
            <a:ext cx="2676525" cy="657225"/>
          </a:xfrm>
          <a:prstGeom prst="rect">
            <a:avLst/>
          </a:prstGeom>
        </p:spPr>
      </p:pic>
      <p:pic>
        <p:nvPicPr>
          <p:cNvPr id="17" name="Picture 16"/>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3146768" y="4957083"/>
            <a:ext cx="2676525" cy="657225"/>
          </a:xfrm>
          <a:prstGeom prst="rect">
            <a:avLst/>
          </a:prstGeom>
        </p:spPr>
      </p:pic>
      <p:sp>
        <p:nvSpPr>
          <p:cNvPr id="24" name="AutoShape 2" descr="https://dl.dropboxusercontent.com/content_link/ZADP9IwpHQTFeFNE8boGsA0Mg9fDw3H06WwfWsyBvrjMYuHnna1oGUNS8vBwOaOW"/>
          <p:cNvSpPr>
            <a:spLocks noChangeAspect="1" noChangeArrowheads="1"/>
          </p:cNvSpPr>
          <p:nvPr/>
        </p:nvSpPr>
        <p:spPr bwMode="auto">
          <a:xfrm>
            <a:off x="56197" y="-243840"/>
            <a:ext cx="304799"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5" name="AutoShape 4" descr="https://dl.dropboxusercontent.com/content_link/ZADP9IwpHQTFeFNE8boGsA0Mg9fDw3H06WwfWsyBvrjMYuHnna1oGUNS8vBwOaOW"/>
          <p:cNvSpPr>
            <a:spLocks noChangeAspect="1" noChangeArrowheads="1"/>
          </p:cNvSpPr>
          <p:nvPr/>
        </p:nvSpPr>
        <p:spPr bwMode="auto">
          <a:xfrm>
            <a:off x="208597" y="-91440"/>
            <a:ext cx="304799"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6" name="AutoShape 2" descr="https://dl.dropboxusercontent.com/content_link/ZADP9IwpHQTFeFNE8boGsA0Mg9fDw3H06WwfWsyBvrjMYuHnna1oGUNS8vBwOaOW"/>
          <p:cNvSpPr>
            <a:spLocks noChangeAspect="1" noChangeArrowheads="1"/>
          </p:cNvSpPr>
          <p:nvPr/>
        </p:nvSpPr>
        <p:spPr bwMode="auto">
          <a:xfrm>
            <a:off x="208597" y="-91440"/>
            <a:ext cx="304799"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7" name="AutoShape 4" descr="https://dl.dropboxusercontent.com/content_link/ZADP9IwpHQTFeFNE8boGsA0Mg9fDw3H06WwfWsyBvrjMYuHnna1oGUNS8vBwOaOW"/>
          <p:cNvSpPr>
            <a:spLocks noChangeAspect="1" noChangeArrowheads="1"/>
          </p:cNvSpPr>
          <p:nvPr/>
        </p:nvSpPr>
        <p:spPr bwMode="auto">
          <a:xfrm>
            <a:off x="360997" y="60960"/>
            <a:ext cx="304799"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8" name="AutoShape 2" descr="https://dl.dropboxusercontent.com/content_link/ZADP9IwpHQTFeFNE8boGsA0Mg9fDw3H06WwfWsyBvrjMYuHnna1oGUNS8vBwOaOW"/>
          <p:cNvSpPr>
            <a:spLocks noChangeAspect="1" noChangeArrowheads="1"/>
          </p:cNvSpPr>
          <p:nvPr/>
        </p:nvSpPr>
        <p:spPr bwMode="auto">
          <a:xfrm>
            <a:off x="360997" y="60960"/>
            <a:ext cx="304799"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9" name="AutoShape 4" descr="https://dl.dropboxusercontent.com/content_link/ZADP9IwpHQTFeFNE8boGsA0Mg9fDw3H06WwfWsyBvrjMYuHnna1oGUNS8vBwOaOW"/>
          <p:cNvSpPr>
            <a:spLocks noChangeAspect="1" noChangeArrowheads="1"/>
          </p:cNvSpPr>
          <p:nvPr/>
        </p:nvSpPr>
        <p:spPr bwMode="auto">
          <a:xfrm>
            <a:off x="513397" y="213360"/>
            <a:ext cx="304799"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0" name="AutoShape 2" descr="https://dl.dropboxusercontent.com/content_link/ZADP9IwpHQTFeFNE8boGsA0Mg9fDw3H06WwfWsyBvrjMYuHnna1oGUNS8vBwOaOW"/>
          <p:cNvSpPr>
            <a:spLocks noChangeAspect="1" noChangeArrowheads="1"/>
          </p:cNvSpPr>
          <p:nvPr/>
        </p:nvSpPr>
        <p:spPr bwMode="auto">
          <a:xfrm>
            <a:off x="513397" y="213360"/>
            <a:ext cx="304799"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1" name="AutoShape 4" descr="https://dl.dropboxusercontent.com/content_link/ZADP9IwpHQTFeFNE8boGsA0Mg9fDw3H06WwfWsyBvrjMYuHnna1oGUNS8vBwOaOW"/>
          <p:cNvSpPr>
            <a:spLocks noChangeAspect="1" noChangeArrowheads="1"/>
          </p:cNvSpPr>
          <p:nvPr/>
        </p:nvSpPr>
        <p:spPr bwMode="auto">
          <a:xfrm>
            <a:off x="665797" y="365760"/>
            <a:ext cx="304799"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2" name="AutoShape 2" descr="https://dl.dropboxusercontent.com/content_link/ZADP9IwpHQTFeFNE8boGsA0Mg9fDw3H06WwfWsyBvrjMYuHnna1oGUNS8vBwOaOW"/>
          <p:cNvSpPr>
            <a:spLocks noChangeAspect="1" noChangeArrowheads="1"/>
          </p:cNvSpPr>
          <p:nvPr/>
        </p:nvSpPr>
        <p:spPr bwMode="auto">
          <a:xfrm>
            <a:off x="665797" y="-6697324"/>
            <a:ext cx="7367860" cy="736788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3" name="AutoShape 4" descr="https://dl.dropboxusercontent.com/content_link/ZADP9IwpHQTFeFNE8boGsA0Mg9fDw3H06WwfWsyBvrjMYuHnna1oGUNS8vBwOaOW"/>
          <p:cNvSpPr>
            <a:spLocks noChangeAspect="1" noChangeArrowheads="1"/>
          </p:cNvSpPr>
          <p:nvPr/>
        </p:nvSpPr>
        <p:spPr bwMode="auto">
          <a:xfrm>
            <a:off x="818197" y="-6544924"/>
            <a:ext cx="7367860" cy="736788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4" name="AutoShape 6" descr="https://dl.dropboxusercontent.com/content_link/7NkymYJhEmI1Mj9F16TtXtic65JJ4mPK9SkPLOjl1PEkQyQS86OKUedHjFApyI9P"/>
          <p:cNvSpPr>
            <a:spLocks noChangeAspect="1" noChangeArrowheads="1"/>
          </p:cNvSpPr>
          <p:nvPr/>
        </p:nvSpPr>
        <p:spPr bwMode="auto">
          <a:xfrm>
            <a:off x="-2024743" y="-2324787"/>
            <a:ext cx="2485118" cy="2485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5" name="AutoShape 8" descr="data:image/jpeg;base64,/9j/4AAQSkZJRgABAQAAAQABAAD/4gJESUNDX1BST0ZJTEUAAQEAAAI0AAAAAAAAAABtbnRyUkdCIFhZWiAH3gAGAAQAEQArADhhY3NwAAAAAAAAAAAAAAAAAAAAAAAAAAEAAAAAAAAAAAAA9tYAAQAAAADTLQAAAAAAAAAAAAAAAAAAAAAAAAAAAAAAAAAAAAAAAAAAAAAAAAAAAAAAAAAAAAAAAAAAAApkZXNjAAAA/AAAAHlia3B0AAABeAAAABR3dHB0AAABjAAAABRjcHJ0AAABoAAAABVyWFlaAAABuAAAABRnWFlaAAABzAAAABRiWFlaAAAB4AAAABRyVFJDAAAB9AAAAEBnVFJDAAAB9AAAAEBiVFJDAAAB9AAAAEBkZXNjAAAAAAAAAB9zUkdCIElFQzYxOTY2LTItMSBibGFjayBzY2FsZWQAAAAAAAAAAAAAAAAAAAAAAAAAAAAAAAAAAAAAAAAAAAAAAAAAAAAAAAAAAAAAAAAAAAAAAAAAAAAAAAAAAAAAAAAAAAAAAAAAAAAAAAAAAAAAWFlaIAAAAAAAAAMWAAADMwAAAqRYWVogAAAAAAAA9tYAAQAAAADTLXRleHQAAAAARHJvcGJveCwgSW5jLgAAAFhZWiAAAAAAAABvogAAOPUAAAOQWFlaIAAAAAAAAGKZAAC3hQAAGNpYWVogAAAAAAAAJKAAAA+EAAC2z2N1cnYAAAAAAAAAGgAAAMUBzANiBZMIawv2EEAVURs0IfEpkDIYO5JGBVF2Xe1rcHoFibKafKxpv37Twek3////2wBDAAYEBQYFBAYGBQYHBwYIChAKCgkJChQODwwQFxQYGBcUFhYaHSUfGhsjHBYWICwgIyYnKSopGR8tMC0oMCUoKSj/2wBDAQcHBwoIChMKChMoGhYaKCgoKCgoKCgoKCgoKCgoKCgoKCgoKCgoKCgoKCgoKCgoKCgoKCgoKCgoKCgoKCgoKCj/wAARCACyALI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5/wBUlU6hOSRy5PWr2maza2NuwlZixbOFGeK5h+M1NakSwSRnGR8wrF01azNVUd9Dr4fEenSnDSMh9XXFa0EyTRlomV1J6qc15cwINXNK1KbT5sqSYm++nr7j3qJUFvEqNd9T0Z2wOOT1qFnGP1qrFOtxbrPay742HG4d6zb2a/jBOz5PWMZrKMTZyK9xIStwe7HGPxrLnOxipI3dxTpJ5XyoVlBPPqagMMrMdqHFdEUjnbbJI24HNXIiPKJ5yKppbuMF2Vf1qfcFAUZyPWh2CN0WkfDH0FWInORVBHyTVuLLGpsaRZcWQ4z3NXYnIUVQiAHetvwxFFca5ZQzoJImlAZD0YelZs2jd6Hct4EjGgJcRXEj3boHHHycjOMf1rs/Duk29vosFq1nESqgyF1zvbvz35rS0YbIBCUQL/CAOg7DFa1rAGQk4Hp/jULU9mnRirNHGav4Isb0F7VPs0mOSg4P4VyV94J1G03eSI5wB2+U/ka9wEXGO/WmSWauuNgPYcU+UJYeEvI+a7iOSCZo5kaOReCrDBFKmBur1zxr4RS/hMsBVblR8rY+8PQ15LPHJBLJFKhSRTgg9qzascdWk6bsxF4IB7U8PwB6L/Woxz096eQct+AqDNEgPFFMwaKQHmctq0rqsK7mbpUj6dNbRIBwzZz+H/669F8L+Hhb2v2u5VWlZcBT2zVLWrNWvNoXARWP6gD+VdTxCcuVHNHBtRvLc4D7O2SjAg4yKozIRz/Kuo1KIJMjrjGcfpWTcRBWcEY/iH9a3jO+pzzpct0V9JuHjZo1dlB5GPWtu2vHQ5M0hPoQDWIkQ86J14DMFPsa3Y7LI+9UzaCkmQXd/Nnc8cMif3tnI+tRxXkEh+eJPwJrRj03P8VZ9/paQTbi5VT1A/nSjKL0LlGUdUSxvazuUKujDvnj86sHSI3wyTOARnkA1UjtMJlDuX1Bq5bb4j8rHHpSb7DjG695DU01Vz++J4xjGDTCjwttf8DWiJC4+YYPrUhRXGGGRWfO09TT2atoUIjXR+BiG8UaeGGQJM4/A1gTQmA7hkxnjI7Vo+F7pYNfsXVwGWdQefU4qtGroIRaaPoa0l4Xjk10Nmu1AMZ9P8/56Vy1g/z5P/666qyOVB71nF9z6GGquaESrt+bk1Fqd9Bp9mZJQzMeFjTlnPoKyrjxFaR3MlrbH7Vcp95Yz8qH3bsfasW/uJED399JGrEfLlwFjX0Ge/qaJ1lFWW5jJ9UznvFer63du6R3P2KIk7Y4Bgj6t1Nee317Ncm2hu5DLdRxPvlb7xAchdx78A13t/f291BLcphooRlpAeK82eaG41jUZ4P4mXdwR26f59awpSm785x15LRoliAHXrgVKRk5pgOcU8DqKZiIcZP+NFMx70UWJOhnlmSDy7aIFk7muB1vUbiPVj5vlgum35WzzmvQdfspLqMxS3EsFv3EI+Zvxrzm88Pot3IttHIQzZzIRgVGGcftHRXhN/CU9TRhaRvgj5gaxiwF0N4Z8jGM4Feo6v4cUeF2ZMs6KCMdxXAWcIbggZzzkZxXTSqpp2OerQbkrdShFEr27gAhw2Vz7GuisIjcSxxIVDyMFBY4AJ9T2qKe0WNVx3qzpdpNd3EdtbRmWeRtqoByTVSlzIh0nTsat5o99ps8sV1A6tGMsQMgDpnPp/jXOa+vzx+uK981fQLrSvAun2Oo3BubmaXY7DnamN2wHqQDXk/ijwrc7FlsW8/aDmIjDgeo7H+dRT1dy6lP3LrqcTAWjO6M4P8AOtizjaZCzR7SBknpmqFkqpdJ5yZXOMe9a188ok2HhQPWtZdjCCshBDgex/Wo7q4iswvmHLt92MfeNU73UJ9Osv3IU7jtUsM7Se4rItoJXQXMr8SsV3yHlsf05ojSvq3oEqqTsjSlv7t5Ni+XAMZ45OPqan0uItqNo67S4mTcSehLCq0NpMF+aMsMg7lwelJC80N2v2d1BBDEHnGDkVVuiNYVKcdWfTEACLnjgdTWVP4si1wXNjoNwrC3OyeRW2kjvt9vcV574k8apffZoLfUYLa0AzPkFnkbH3cDt2xXM+DXmtNcae3Z9rAYOMZHuKxdP3Gztni0pRjDZ7ntHguwFtasMhHd89O3rXQ6ho9pfwEzqsrgYy3Ix9K5rSdQTK7WwcdPSuj85mtZH3k4Hbqa89v3rm0fhMQabGNOvYIJlVGkPLEcketeea+IU1IpHgP5UbSAepz/AErvvEptodEPnSyRyhd2xICSc8nLE49a8ksS06yXchYvdOZCSedvRR+QFdNNbs5q7VoqxoIRnnpU4Zcn6VCoyTinkAKx4zTdjETA9KKeAAMenFFIDuLqUGzYcE44rzfU3lNzgZPzYHvXbyZkgAV+D0xWPeWsFm0U0yNKxbC4XPP0rlpS5Xc9FyujQvdbghsGtnLyM8ew4jO1fqfXivMLnZFdO8e75j0PSuz1W7uNpjW1ldCMfNhQPwzmuO1NZWusGNRgcYI/WurDx3ZlXd46dC/axyX0kEFvG0k8jBERRkknoBX0D8Nvh9beF7J77U1WbVJEy2B8sX+yp9fU1yv7P3h2FxNrt8m4o/kW24dGx8zfrivbNQ5hjVSQC4//AFVq5WukcdSo21Y5LUxLqqR21yZSqOZPL+VQcDHXrVLX/DFuLOO5s4GVSA23P65rrljtbvKToCUJxkYqzJGTBtTEkDDBUDt7VUXFRstzH2k1O62R80+PPCBS2fVtPibjmePGCPU/hXn8ZaSdRIxb2r6wu9IWEkxFZbeT5XVhwR/jXzt8QdAi0LxFMbDLWbsQq45jfrsP9K16G1WmpL2lPbqcZ4hbNpGe2/8AoaxFdmQDcxUdBngV0eohTaweYuWPUZ/Ws4WaE7seWOw65rSm0lZnm1VeWhHZ3Mgg8gO4Xsvarunj965A9Bx1qAgLHheMDH4V6F4G8NCKKO6vF3Tv8yIRwg9T71MpJam2HoTrTUIk/g3weby5jvNRhBTqsZH6n/Cl+xrpfju+spuFlYSwMf4gR0H5Y/CvRbKLZAWg6pzj1rA+Juj/ANoaRDrFiGNxZ/MdvUx55/FTz+dc/NzPllsz6Gpl6pUL017y19bbhcWuFBRyrDkMKm07XLi0uYra4/fK7BQQdp9s54rA8Oa6mp23lysBeRjkf3x/eH9RUfiMOdMuLpTtMYDKfRgRj9a5FTlGXJUOONWM4c8DrvFrz3+k3Uen2V1LdiJgsRTb1HqeO/avOIkMSpG6lSgAKkYxgV7B4ZvP7W0KzvsYMsYJx2PQj8wap+KNCGpWUjRxp9ri5WQDBIP9DXTGHL7p2VMEq1NVab6HmsbZUY4zTlyRyetRbGidlddpXgg9qljAKgDrUNHk7Dvl/vCiggZPI/Oilddx6l6O8ktenzx/3e4+lWI722vOGk+YcgHgish5sqaybqVdx3cH1zWChzM7W7anWahAJYWPmKuO5FcVeJsmkBI2A8seKJLqYoVa4faOg3VjX0rSEjcx78muihScXuZVK+mx9OfC1zZ+CtFEZULIhkZD/EWc5NegXJGVJJxnGOted/B/VNNufBFhBMG820yhyOnJYEfga7O61SyQOfOLjIIUA5qqiszB3klZFqMxszEZG3rVe4u43t3t4JCGI4ABqmmvW0iPHHDICem4YqGC4mWXKlY8jGQP61UG1sXDC88XzIuQWgjtpZWHlQ4HEnc+oriviHBZ6j4d1CJYhJMYmZWA/iAyDn8K7Ke3MsWZHL/U5rkPFV7YabbSNe3UMKAYO5v6V0yk5O7NqGFVCk4Slc+ZcFsSTHc3YegpshyxpzlXdjHym47c+mTTGHJNB48tC/4ZsRqGs20DjKbt7/QV7lYWoCArtBIwF9BXl3w4tSJrm9YfKMRqfxyf6V63YDKqTWNR9D6DJqSUHN7skt0aB/NRenDqO4q5ZDZJNCADE4DoD78Ef59adHj6H1pIyEcbccH9M4/nWR7yjY8O8aaU3h/xFPFb7kgY+dAw4IU9vwORUM3iSa40iWyuUWUSAASZwV5zz616x8U9LtbrwzLdTbUltxvjkx3zjb+PpXhSR4c4+7/KuuKjUj7y2PjcypSwtdum9Ja/5nvHwgbf4LjDZIWWQL7c/wCJrr1ACksMggqRXKeE9VsdH8P2ltfhbRYLK0eR2PyB7guVU+hwuST610tzcRx2rTu/7qP5yw5ByP68VjNO7Z7mWVqToRhGV7I4fxZ4deWX7TZgeYzBXTIGc9GrY8G+ATLYXF3q0Act8kC78KR3Y49PWtXS9OOr31tcajctDZKNxRUy0nfaMev54rtDdG4kkzFHFYrtXapIKKM8HsB/jXLUq30grtnFioRqVG4Ky6lSK1toY1jjs7MogCqShzgf8BoqwfE+gqdrXtsCOCBL/wDWoqf7PrfzoNP+fb+4+WHuGQYbNZtzKX5rUvE3KwYbXHBB6g1kSRda3hY553toQmTjFQqjSSbVBZicADuaeykHmvQPhJoOqf8ACaafcHQ57qCMl38xfLCKRxIC2BkdR71sjnk7as7H4YaNeeF7e6TVpAks2JGg6mALn7x7HB/Cu4udU037NvkuoQuM5EgH9awPG1lqOmxX0IDypMyP5y8iWJW+cfUjqOvWuMvLaz1MI4cCNcl0x1Pp9DXPUrNNHZg6zUHFdDt7jxNpMLFIZlY+kYLZp8HidvLxbWhJ/vynFcposdq9nCFRd8Y2khcZHr71py26NGSG+X0Fc0q8r2R2KUpLcf4g8QakYCGuGjDdVgAUAe7da8n8Zy3JsZQBI8RKmR3JO0E8Z/HHNdnrdqskkZ3TCEMMgtwTmuw8G2Npe+JJf9HE0Edq0cjyLkbjgg7T6YPWtaU3KS6nFXT5JOTPnBF2AY6CmnkE12XxW0SDQ/GN1a2sPk2zokyIOgz1x7ZBrjyAz7Achfvf4V6O54/Q9C8BKB4ZnP8AF5hP6ivStK5tYW7MvNeZ+AHEumX9spBdCJAD7jn+VeoaMB/Z0GPT+tYTPq8rs6Ubdn+ZdCbgcYPse/0qOHbudRneCN2frj+lXFQGPgfnWDrWpLotlfXkwLeUFYJnlhyAM+hJFZ2PUnNQV2cx8YddAt4dFgf5nxPP7AZ2r+PX8BXJ6J4Hv9V8Mya7GQbGKfyrhUUl1jGN7gd8Anj2rC1C7n1K/uL27bdPO5dyOgz2HtXu3w3F3aeHPAcVmrPbX93dLdcZUhkIwf0/KuxL2cT4bG4n61Wc1t09DzPxlrlreadqzwOd+pasJEibhorWCIpDkHpnfx9DV7wDNI1nagNNMjgoyclQFbK9+g7V6zrvirwzbabLY20NhcaxYlkkDrkgg4C9ORg8/QCvP7UpHCJ45JG3ElkjQKq88nFRVd48rOnK6EpTc1tsd1B4omto4rMWcEUCHaWeXG4nocD6evesnxXq99eIIpb2A2snIW3THpxjJz3/AMis8WLyP50MkRB24boc5PHrn29q19R0sfZVkeZdm4EkYzjPbOe1csYqLbXXQ+gjThTkpLe/b8TFGjWxGftFyM84MZzRWgYLUEhtSukYdVEvA9qKORHZ9axP/Pz8P+AePus14kk2TI0YG8Y5x6mqZQEV1WixyPbkSAoccEjk/hTYvDoedpJ4zJGxyQjEYP8AhXXOnzSuj5VSsc7oWjvrviCx0u3yZLmVYzjsM/MfwGTX1JqWmrFqcQsjIAgVNoXooAAH6VzPwY8PotzLqMduiR2n7tAABuJHJz3IGPzrvtWlSyvS7MzSTAgZOFHpx3IqJRsrM5Kk25aFi+tI5/D9xDOiLKo3DZyQw6H2P/168b1jwkzzSz6f5cN3yTEpxHMPUZ4B9un0r1aHUvtVpELrK3HCsYxncfU9sVmz2scZljuARuYMMDk+mKiSjJCpuUHoeM2n2i2uGWRZI5E4aJ15H58itVdURIiJImDdzivRr/RrbUWijureKYodvmK22RRnqCP5VUPgCGfP2S+kUdAJEDY+uMGuSdB3PQp4qK30OJt/D+q69NbrHF9mtXIIuJwQntgdW7dK6v4bJpukaRcSX+qWbXU7bpEikBPykgAn1P5DgV1D2DJ4Ye1tZTd3VlEscrWzhTGw/ukg/NjtivnLUZUWK6uvCWoCc6epe9tbiMLIkYOPMUjh1BIBIwRkZHet6cFBLlWphUquqnzvQ9b8eaNpni+bzAmSse1ZBwQck5X25rxzX/CFzozgGLzLRehAx+dR6V8Vr62kVLrTmJJwDG+CfwNeleGvFlh4pc2t7C1tcqNognG1nHcr69ulTL21N8zWg4ewqLlT1PNPB7fZ/EGApRJ1ZMY/KvYNDH/EviHpkfrSeIPDel22lz6nBJFEtohkfeQuBjqPWn+H3WbTLeaP7sihxn35/rTVTnV2rHtZVH2d4X8zWRSFIGa4nxo9itpqUd/fRWzhVeJXXImKnOwjB+UkgGu3XcR8vWuN8caWw3X9oUa4Ee2VCFffGOSNrAg9M9ulaQaTVztxsJ1KUow3Z5p4m05raz03VGsI9Pg1BCyRxy74yR1Zck4B64z3rsvhX8SLrQtP/sWPT4bw5kktpZH2iD5SWOcHA69K4q4003vkebeSy20a/u4ypAQHn5R0FaOnWdnYLujhOehcjJreVaJ4OG4fxNV3m1GPe9/uRs2clqsl1dXqGa8uJDO5C/LuPYew6Vs6dr8EW5JLQmJ+MYBArkwTcM7DOFOPYZ6D61uWliJ7ONgMtjkg4ya5nLmep9XhsqpQjyLb1saFxqMLswt7XaJeFG77p9uw71m3d1NdKPtEjkoBjLcfgKsJZAQAM2M4+oqC7jCxpJHgkEhgR1/zmlY9GlhYUtYr9TOa1uCxJjQ89f8AJorTCDA4FFKx0+8Uy0dpcusqMGAOfp61s6ZOd0cEcTlZhneV4H1ou7KGaKe/j+ebyiR6A9vxHNVfDUc19qkNhDvZ5X2hzzsA5yfYDmvSVNON10PzBu6ue1fDaWWw8KWqzgrullDkDuWyp/LH5V0OsWUd9bQoYknDk7scceo9KVNOhh02O2QssMUePTPuffqayLW8ktDOsF4vkg5dcEkfj+VczkuZnJNcyuhfsP8AZ+xUz5ajJWTqOwrgPE3i+X/hIb3TrEwxwRsv72QZ8tsHcAOh5x16V1HifV/sWnX9/aozyCEMrPnCtnGff2rxmymRLqa4ed0lkYyO5wDuJ65I4rCrOy0OnDUlJ3lsju7DV9SEkeLq8lTdjdDbjv17V3GjagCBbzT5nYkRqzKrkH+9j6dK8he9vL+6SFrya4z/AAyTEKPzOK6bwf4dWbVoprvUbODYw2wxuHkdvQdh9eawpzd9NTqrU4uNnZW7I9G1iJ/D/gvW7y1Krcqr3YcDjcAOg/DNfJ3jXVPsvjfxLFZQRRtcwNDMdmP9YFZiB2r69+JtxFbfDjVJZBhPJ2n8WGf0Br5A+ISh/iHr7jBDyRsrAdVMSEfoRXbGPK7eR5bbcW/M53TUM15blh951OPxrqb2COVisqb1AHsQfYjkVlaTEpv4MDo2a2dThNxFJGkhiZwB5i9R9KJP3kXRWjF8KacurXt9Ytql/wDZ441MsHnFkYFvukH6V674YOLZ7fAAiPA9j0rzjwFDa2M11HbxhI1QFiTksc9Sa73Q1nVJLlFy7ZYp0yvp9fSokj6LLElSUktbv7jqVGVwOM0ktjBJAYpYldTzz1zS6fPDPGHifcfToR9R2rQRP/10kj0JzOC8SeGbf7FLcWNqYp4lyFj53fhXnV4CjlJFdWXlg+Rz+NfQ/kq3DDOao3+hadegm5sopmxje65I+ho5DSnjXBWex4fYQHaxOSzEHaB0xzu/nWvpc7Rq6Ljb1Gen/wCuum1LwJco5fTWV1wBtkPzH3z0/CqI8Ia7F5gEEAH3t3mjB4/Op5bHo0sZRtdysUhdRnJI2k8HFVJrhfsxTYSx42gZ71o2HhzVLvI8nYe8jHC/h61JHp1pYXDC6vpBOByoXAIrN1EXUzGjGyi7t9jngLsDHmqMeo5ort47rw0qKr2gdgACxHU+vWijnfYx+ty/ll9xheH9Qs59HMZ3kAhpBjBz7V0Xgma2t9Tnu4bfN3cyLDbqf+WaMRvb8QAPxrjfB8MqJKrJ8zjAB/r7V33g6FU8SabEuSTOpJ9cV04iv7NqEHq7HxEaV029rHsV1DLMHhVB5TghiDyK5htOFpPMi+XIJG/eP0K+gI712d4HigYxsF9SRmucTTIwZpJCzmRuuzbz3HWny63POU9LJnDfEh2XQ5FhfKB4wQ3HmEk8YHYAZrzS3uNzc2yMoODvGV/Ed69Z8W+F5NVOn2ltJLGkbOxUdzjrk57ZpdJ8BaKkBiMc1xcY586Qhc/QYrCrSdV6bHXQrxpQtLc850ezivrnzLrU7e1CHG14mYn6EcfrXqvhjwNDZTQX9zqLyp9/AjVE2jnqSSKuW/gLRhIifYI/ljB+V3GWzzxmrPi77NpHhyN9TQNpsbCOdPMK/KTgENnPHUjvUqkoJuS2CeJlJpQbV/Qg+Lelz+J/h3cWWlSqzygSqv8Az2UfMUB9WyMf/Xr5Y8b2zReLZhIMSNZWbNxjn7OnX34r7O0m6t5mWCJIybUeSyq2VXgMh+hUgivmn4/aHPp/xLub5hm01C3jeHH8JUbWU/kD9DXTzJ6nEm/h+Z55pEWbxSeMKT+lWdTlktrZ3hQNJwFDHjJOOam0uL96xA52kVow2cd3fxQyR70yG2n1HIrNv3jogrR0H+ANMniklluyzm5IO9uM47AdhXp29YYCikKCMEk8KPWuUg85GURHIjYZc9B/siqvjbU2+TT4H4K75z7HoPy5NLm5ldn0WUxfs+UZc+LLn+2Wn00bbVAI0VujgfxH3NdloXjiznCreBrdz3PK5+teWWqMy5wdm3vnp6mp4nLOqj5gOAf/AK1JSsfRLC05xtI+gbK5iuovMgkSRD/EhyKtADac4xXhNtcXVlIHsrh4XB5Kt/TpXQw+M9Ujby3aKbZjJKAFvyrVVF1OKrlVS79m7o9XQqMfMKfKF8mQnoFOT+FeX2Hji+tt5uESdCS3HBUen/661tU+IFlHYSRtb3aTSxMF+6QCQRyc1StLY8fMEsA4/WJJc2xLd6vHD+6gdcEdq4vxFe2kcb3F2wd1GURVyWqkmqKVPmRyEgDjvXM+Ir2e8ulhciCBRuAXG5s+p/CvOp4eUp2IvNw9rBad+hYPiSzJONJkx/1zH+NFZOwe1Fd/1OBPNU/mPV7G1Wyt9gILnq1M/tWXTbuK5tH2XER3K3XBpL+5WKM+uOlc9PI0u52JIPFeQm279QskrdD22LxVqK2aTvNE7MgJVoxjpmjwhrmqeJLnVUlk2rbKjxx26hN2ScjPJrmnsT/YtmVlfzDAobPPOKZ4LurjQPEtsqTsLa8kWKcEevCn8Cf1rqpVZKVpM4a1GLg+RHrNhpsEd1FexbyWXhXbcRnrjJ4qaaB57tZLfanHzBsZI9PzrWSFxxvVl9CtN8h1d2KI+eg6YHpXoez0aZ5HO7orQ2nyN+9JZjwynpWL4tslv0eymCyQiJ5CpGcHbtH82NdEjeUn70YK5OR0FZ94pknmk2/8s8HnnoSP8+9cuNuqEmnqXTdp3Z5V4RurjS/jhqOkXsiJFcaLZmMBvvyRoBkds43/AICuw+LXg9/FnhORbNUOowETQZAG8jqme2RkflXhXxal1Kz+NV9dxyPbvFb2zW0inoFXAI/4EGr3y18WpcfC248RZjMkOnyyuMgASKpyPb5v510Rs0l5Il3SufK+mr8z5yBnBragtpvJNxagPn5TzggCsHwzHKdIga5J3ON+TXSW08kOwxP8vdR0NYVPidjtpK8SC11WTSzJJKpePHzxP39q5+Z5bq7aWXmRzuYZ6nPT6AD9K0PFOpfbJI4EVVWP7xHG5v8A61ZyEi5XOShHGPWkr2sfVZRQcKXNLqXYQxcM4yDzg9/epzB5biSPJ45HfHqKqxM0jKF4Jxz/AEFTgyKQElOBzzjNI+jjqiTeF+ZWbOCMk+vGCKY1xGWG5lAI78Gml7cuWm3k9cYwP0p7XVkqnZCCe3y09SrryQls7szsZmaNOmRwTnj/AD7VfY29z5aM7B8/eJ6nHQVjS3rSSDajBRwAoxUtnbyXb7nXbGO3PWqg3F6Hz+c4HB46lzYp25dpXta/Xs7dnuad3thi+QbmUY+Y45/CuamiJlZ5eWJ69vyrpruMm1yG6cZrKaEAdjXbSinqfI8PznKlUoqfNCMtO239MzBtx0oq95Sf88xRWvKe9yM6mQvdSZY8CtjQNH+0yfaJPlghbKkj7zj+g/nitHwv4Yn1RvNfMVkv3pem72X/ABr0CDTLaOBVgVBCi4CjkD2rzMLhWnzzWh5OJr6csTlTqttBqmj6Mv8ApF1OxaUKQPJjJ+8f6D1rSh0+C6vBb2ai5ujK8flowGEC8Pntg96JPCtvZTyTwQhfNJLvGmH9skeleg+BLK3tdAt1t4VQplNx5Zhk9WPJ/Gqr4RpKcXe+5nLFckNEb2n+YtrEk7BplQB2Hc45NTDCMxL53HIB7UKPmpsyq67WGSOR+FbU5SUPe3R5XUinkbYV4zgnNQSoscGAONpY+pNSsCIYu5xg/lRKAY8fQfrXnV5uq3zdi4qx4N8bNClu9Y8P3Gm2dxdXNwbq3mMSFzhXDrn8WYVx2rpr+j+Dtb8NyWcsUepiMsJQRt2sC23tkgAGvqKCy27HDZxvI99zZNQa/ov9pWRhhSJHGeWGcZGM/X/CuzDRc4mkZRvyyeh8nWtuLaOKIAnZHtFVbm7lt32qEIwcKw5JzgYr1DV/hTruniA2g/tVREPMdSsbb88/Lnn/AOvXm3iHTb/TNQKalZXFo6AqgmjK7vUgnr+FHI03dHfgo069WNJySX+RjtAJFbPLZznufrTrMZBgnBwOQR6VLbDIbOBn9DUjrtw4ySo6Y/MVGx99SjFwTj/SKaP5ZKNuBB4YVcMpMO4j5vpxVdSrAnG44zT2PyDA+opGsXZ6EQbqwI/KljRpvugn6U+CAzOFGSSeABya6fTtPMM/lOq7kQMwHYntVRi5aI8jNc3oZZT9pXer2it3/wADu/1Kul6JJNh5v3cJ6jufpWnqUXk2kVtZoFDHA9cVamuPs5wr5IHJPQD0rndS14rlY3DyE9V7fSuqFNRPzDF5hmHENblXwLZfZXm+789+yJ9RddixBiWAGQOims5kCnozE+lUg9zLySIwefU1NHEe7yMf96uiOiPsMsy+GBpckNW9W+7JcN/zzNFO8wDjeP8Avof40U7noan0VaIq6EFVQFBAAA4ApbAAT9B0H86KK6o/DI+cjszbtQPMfjvXQaX/AKqT/e/pRRXmv4TlqbF0feFNb734Giik9l6owRDL/qof97+lNPf/AHxRRXnVd/kvyNESxf6tanooruwvwEPcY3T8azfEVpbXuiXkV5bw3EYiY7JUDjODzg0UV1S+EzPjl1Cyy7QB87dPrUh58wnk/wD16KK86R+k5F/uUPQyn4kYDgbjx+NW1+6tFFQehS3ZteFAPtMhxzgc/jW3p/MmpE8nz2oorro/AfkvGf8AyMZf4YmVrwzDOD08h2x7+tczp/MIJ5OOtFFaw3Z38NfwmXAT5oGeMdKSc4AA6E0UV0LY+nkSqq4Hyj8qKKKgg//Z"/>
          <p:cNvSpPr>
            <a:spLocks noChangeAspect="1" noChangeArrowheads="1"/>
          </p:cNvSpPr>
          <p:nvPr/>
        </p:nvSpPr>
        <p:spPr bwMode="auto">
          <a:xfrm>
            <a:off x="-1872343" y="-2172387"/>
            <a:ext cx="2485118" cy="2485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7" name="AutoShape 10" descr="data:image/jpeg;base64,/9j/4AAQSkZJRgABAQAAAQABAAD/4gJESUNDX1BST0ZJTEUAAQEAAAI0AAAAAAAAAABtbnRyUkdCIFhZWiAH3gAGAAQAEQArADhhY3NwAAAAAAAAAAAAAAAAAAAAAAAAAAEAAAAAAAAAAAAA9tYAAQAAAADTLQAAAAAAAAAAAAAAAAAAAAAAAAAAAAAAAAAAAAAAAAAAAAAAAAAAAAAAAAAAAAAAAAAAAApkZXNjAAAA/AAAAHlia3B0AAABeAAAABR3dHB0AAABjAAAABRjcHJ0AAABoAAAABVyWFlaAAABuAAAABRnWFlaAAABzAAAABRiWFlaAAAB4AAAABRyVFJDAAAB9AAAAEBnVFJDAAAB9AAAAEBiVFJDAAAB9AAAAEBkZXNjAAAAAAAAAB9zUkdCIElFQzYxOTY2LTItMSBibGFjayBzY2FsZWQAAAAAAAAAAAAAAAAAAAAAAAAAAAAAAAAAAAAAAAAAAAAAAAAAAAAAAAAAAAAAAAAAAAAAAAAAAAAAAAAAAAAAAAAAAAAAAAAAAAAAAAAAAAAAWFlaIAAAAAAAAAMWAAADMwAAAqRYWVogAAAAAAAA9tYAAQAAAADTLXRleHQAAAAARHJvcGJveCwgSW5jLgAAAFhZWiAAAAAAAABvogAAOPUAAAOQWFlaIAAAAAAAAGKZAAC3hQAAGNpYWVogAAAAAAAAJKAAAA+EAAC2z2N1cnYAAAAAAAAAGgAAAMUBzANiBZMIawv2EEAVURs0IfEpkDIYO5JGBVF2Xe1rcHoFibKafKxpv37Twek3////2wBDAAYEBQYFBAYGBQYHBwYIChAKCgkJChQODwwQFxQYGBcUFhYaHSUfGhsjHBYWICwgIyYnKSopGR8tMC0oMCUoKSj/2wBDAQcHBwoIChMKChMoGhYaKCgoKCgoKCgoKCgoKCgoKCgoKCgoKCgoKCgoKCgoKCgoKCgoKCgoKCgoKCgoKCgoKCj/wAARCACyALI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006RLD9pv7mYlp+I0A/1adgKwYf7RsbiUW6m6spSC8ROWBHpnrkcV2WtajaPYQozEr5YkKAEkjp25rOs44/IDQEmP3GSOOme9eO8LTdo20PoVXlZtnKWvilbS7kMrCS1ZyoGD5kY/hLDuOxNYVn4lNreNZXYHlSTkxT7dy7GbhSBzjng9q1PG0MU8j3cNluZU2zbTtIPZh6kd/aruhadp2paJYX3lRySxqp3cghlPf8exrzcXh4Yd3tdHoUK0Zx59n2MC2u7Gfxa9lqVpA0cbhVmCgAIQcFV9MmuE8V3skOpTWt5MZGs5Gh2/RjwPrU+opK3iDU9bstskH2p0YbuVAOFwOwq38VLez+zaNqiXKyXuqkXEtrGoBVVXaWLe7D+dd+DpxbtE5cbVkqXO3Y4qB2dmkYFCxLkEYxz0qjqFw6uHb7jjcp9RXpHi34eahZ+D7PV7Kdr2e68sNDDbNkBwTkEZLY6dK5/R/hn428SPHax6RLaxFdyvcxmKNMerEdT6V9ByuGjPllONS7i9jivtWB1r1Hwghk+Et7cLkkatz7ARgf1rDvPgv4ytnZH0q6BT70mA6H6bCTXd+DfD13o3wx8Q6ZqatHd219HcFShXIdABwecVjUeljqoxd1PocnHqn+mWvnN8vliEZ/3qjvdRt/7TkYhdkybfwFZ+uWjw6eLhI2xFchDLnjBXIXH4da5m/uH22bL/AM8cN9cmso3RvV8jf1CeJrowwsWBnIAHccV9O+AoW0PwdZW986rdFDIyE8gtzj8Bivn34PeH5NW8QSaiyJKtqAY0c4y57/hXvN3Z38qRS3UMNpHH1WNt5Y+pNZVKnRG1CjpzPqeT+LfFt1P4rZLYvvt5eFxhQO5Jr0HR5YvEekjV9XtEc2zjyJo8iSQr034+8FyeDnkVwfxL0n+zbr+0oNvkTn5uxzWp8MvFER0eDR5WUSyySSQ84ycn5f8ACsqVTluz0KmHU4LlV2dxDqFteRCcSI8B4Ei8jit7S3s7i3JhmT5Rj5R1rlvE8Ty6fbC1aFJY2AaNPl3E88/41o+Cra42yG4sNiM2Q3mAkf1P5VilqZyukJrOosJGt2KnbXlPxD1ue00e+mtSFSMCPjrl8gflg16b4zt7C1uXee/tYG2blhkf5n6gYUfMfTArx74ux3dxokv2GBBaGSKSWOJcbAqEbjnnGT+FdWGTW5nLD1K9NzpJtI8TkYk8nJ7mum8Ay+Vr9kf+mgFcs55/CtvwtJ5er2bekq/zrpnqjzMM7TTPoHzf9miosmiuI+m5kem2NzbvqLSybwVV12upUkDqvPasrVNa+z21wLSAvIckDpzRqN/JPeSKXOAcYaPGfxBrM12a1t7Pzpm2BR8zuelS21seb6mHd3F9eaY9veRbJZcvuQ8p6Gua0nUr9NVvFsHmcPEfNiVdwZxwz4HTOc5HpVPXvF1pKoFnGZrgZVZG4VQev1NM+Fd+tvrjz3AaJ5WDCdj8oOTwfYjjFbPCucP3i0ZzyxSjJcj1Rx9qup6Zdvb6k1xBFKwkAK5E3OAc9Mepr60+FNjpjeC9LmuLazkuArKsjxqzY3HoSM968p8a6BaXllcPBCxhkkEqpAwYIxzu2+mf6V3OkRHSbDQ4nVkhQwiNR1B2/Nu/OsptUqicUXTjLE0XTv1v+Z6ojQWykRhIwemOOaoXniS0t1fZvldMgoo5pZL6wNzscfvEPArzPXLOceIJnWWcRzzSodjfKhByBgDkHPU10Y2UqcE4Hn4Ch9YquNXsdVqnjC9REmto7S2t0cecbjczlfRQCAD0615z42+IFrJBeWzNAWu8buemD61S1jTLg3l3HdXV5PGJUkZd/Bjbg4x6HFVdL8E6Va6hDc3trF58RMjRuxcuQflY57dOK5frMnpc9unl9OCukrsoWvga91q08+4njsLKZc5mBJYdiF4x9TXlV5p5srt458SRW8bAlf4trHJH1HNe2eIbjVrq/wDtE0FxFprKVJXJG0eo9a8wiiludTlW4VQkhZVI5yh6H8jV0a0pzab0M8VhlTgpRWpq/CrVH0rzJIJN9u7YVumCPWva18Tw3WlyCQEnbyBXzja2d3oN1LYzsUV8PHIDgBv88VeXxVeaefvLIV4+bj+VOe94iov3OWfQ6L4l3b3sG+FSiAdZXy7H/ZX+priLWGa2t4DASJVKskgPQ9ev1qzqniybV4sy20UewjkEncM81seGbeZrtreC4NrOEbbzhXUjj6is5PkWp7OV8tSUnHoup1OmeP4VK+a1wkmPnhddwD/3kb0PXFdxpHjW4ewc2dsvnFeJpm2xr7k/06mvH7szAzXKEwala8FkAxOB3A9a6G91q/1HwVoE91KZTcPJJhcDKqSBgD6U4pSXOtjNYZPFLDTh8W2ulv1t277l650lD4n+2X12by9mTcJ2AAbHXaCcgDgDit9II3yV5J6k1xKx3FylrqCiRbuJWjI3bdqseDn2z+OK6rRo2YSF7m4kjyApcg59e1bUq0YrVHuqj7KnyxeiPEPiTov2fxTdC0tlgViGMa8L7MvsfTsc1z2nb7e7TepDKQRXunjnwbeapq1teQtGLWSMRsxPzLtJ4x7g1BfeAdIGiuZI2gmUBluTIWJ+oPGfpXVFe1jeJ8FmHLSxcmuruaVrMklrC5blkBP5UVxY1PULceTHLZskfyKxVskDjNFc/sJHR9ch3PbruxW5ilMmoNaXssg3FGGFXHPGCM14J8RZJtM8RXWmvrL6sIcbpeiqxGduOmQCOldp4B8WpdvFp2tXMcXaO6lOF+jn+RrzfxG1rJr17Nbf8e7TO8XmHmVixIJz1owtOVOb5uhnj6tGpSjOk9W9UV9Ds31S6w0gjjXk5OGb2Ar0mzjt4NLeHHCAbeO4rynSLpkvbi5RydpEaH1x1NdDF4gnTh9u09a7nJy1Z5CVj3DwjcpGJCojII+6y5A9RXWpPFfS2qhAYckOmM7GH3SDXzhpvj+40vUollRZLJjhwPvKD3FdfceNpdJ8Q6J9mut8NzcbJUHR4mGA31Bwa561GNSNup0UK8qMr7o+h7q22ahvAwCAf0rgfGsz2PiS6AeVR8pTBPTFb9h42N5Pc25tonvLTCSjfz04bHofWoZDe3upLe3uBDxu8xcKV9AK5cTFctutz18unOMlVla1mt9zj7rUrtdPubm8tpFijiJEowHdc9MddvvVTS2a10qDULssb6eITsmeEDn5Rj2UAV0PiuFYraK2WZjc3Mpt0DKdxifk5z6AGsTxJbPbPazaTGXQR/Zyr/dMY6fQ+lcqfJG7e/6HbCoqtW8Vt+oXOsNdrJp80aXUMq7XVZCjfnWNd6FYK7GG3ns5cAI8i7k3dsuPy5rmbCafTfEPm3Kubdn69QBXoV/bWl5pc80ch5jLB42+bjnGO/Sqd7XiaWV9TgfGOlzXEazPEUfb5bqTnDDrj9DXlV2x88rITlTgg19EvHaxadJFdOLqG5TMU5BGSR3968E8Vaa9rq00cyOpJyD6j+tbQTi9TLE0PcvEy1mG7aMYrsri4EujWj27kTeWPmB5U9/xriJYhEpVAc9+a73wTpSajoER3HKsykenPNTXV48y6G+Rzca7pv7SILuZ4PCxny8s6Og3sSTyeQffiuj8PuNZ8Ax2tnMLa6tZ5ViZx91m+cD/AHTlhUXjXwXd+HNCtdX3ubVyFaFj8oJB2nH4VzWiahEFiWKaUTbw7kDCAgcAD8etOm7Js6a+JpyrQin8Lt8urv8A1sQ6DrOrS6x9hvrmXeX8spIRtJH8J46Zr2HRbuQLFHewLFnhWQ5XPofSvJ47aS71y71JnhT5wBEzgM57lQfvD6etetaI5ngTgHABG4dR6H3FROV5Kx3YWlKlTnCbvr13sdXd5/si1T5fmlxweec1ULRoHkuDF8g5boFA9fSud1vWzaXaROUighkVjIwI+vNef+MPEl74hjlstLinGmu2WfhDP+fReOnfvXo4WVou58VnFN+3N64+JHhNLiVBbzyhWIDpB8rc9R7GivIWtpUYqYDwccyiitfbvseb7FfzIvwSlMg9jyD6Vka4rC4S5UkgcHPOD2Neq/GPwx/ZeqzahbWjW6mTbcJjABYZEgHZWOR6ZHvXmdyBLBIp7qRWlWn7N8plCSkrkdmoit0Re4yTVstuUVTiO4JH/sgsfQelWx7dKzRZnaif3re1SS6nIt1pkpGfsqIQM9cHNR3wyWrPumOU/wB0f1qGUj3I+LdO1nU7a90QyR6p5RTzC20KuORIPQV7poF6z6LpDXc7TXkdpHHJLIn3mA5I9Ca+IdE1OXS9RhuouQjAsh6OM9DX1P4M8WLqvhJtRaCS0hhco6uPujgg59OaxxFnD3tjswNOM6vKyx4ivZI/EiggOmQCVbIAI4//AFVgXviCWzvbUSjdYiRoZ/8AYzyH/Dv7VmeLtdlk1Np47m3RCBiOOXcQB0J965fVNet0tQrXKhnfIyM7vXj0wcV40pc0lBLRfqfTYfDxhTk76uz+Z6lfWo89ZEMZhYA8gYrStrHMRWFY2UjkBc/yrjvCWuQalpsKwyb0gVY5PZgODz2xitvWNRht7dvPmaELyGV9pPuMYz/OtYylCNuwJu9l1Mu1sJNLuJdE1KVJLa4y9lLzxg52H0Zf1Brz3xTZxajesl1KR5LFDKpxnHaup+I3iESaHp0U27z5lW4Eh+8gUkZz1+b+Wa4S518W9kIYIERiATI3zP8Ar0xXfQhKWs9jysfjeT93DfqbVlqnhy102PTV06GaQD55Lhtu5s+v9a7Dwnb6Dcv5VlbXGlXMh3+Q7h4XP+y46V5VJKdRWN8ABGwxxggnufavX/hnavYwMlwoaLg5xwfceor0IRU1yyWh4kcRVoS9rSk1JGv8ddRjn+GSQiPbMt3CjRyDkdefce4rwLSvs6xqlzdtZup+9t3xn0yByK9h+L1ws2m/Y9yjcPMVDyGx29j+leIXcEjW6hNxCsQfoBXPXoqm7LY9DLqvtbtr3lr6nYW+m299BZvbIsslvcqlxcmUGFlLAgIOv1Fe06V4UBtJ57KZYcZZQQcfj2I/WvBfB8FzNqFv5TxoiSIXXZ1yRn8eK+kNcvv7C+Hup3ucOls5B77iMD9SK43FXPXniK1OKkpNHj2uWw1I3Nrdn/XbXJjPCuR1B7j68CvMdcs59MultniDMTmIjlXX1B/nXpQkM1vpU+0HfGImHUNx909ueo96qaxaRXUPl3OXgfpJ/EhPG/19j0Fa05uDOrG4KOOpK/xW0Z51fPH9tuNrYHmNgD6minT+ELoTSBbu1xuOMy4PWit/ao+f/srFfyfkfTniDSrrx7ptwWvIJ4xELezeCI/6R8m5nOOFyRkA+mBzXzDqtrcaVdXFrersliyCM8H3HtXuvgbVbNtabTpLa/8AD+rQ3NvB9jjupPJeNXJZXRucgZJJJ9q4b43ac1zcXt5DbvFJaTFJi0e3zUc7g4x25yPY+1dyi5wa7bHz9Kbi1Ge551YN+43t95ufrV5OY93as60DSRqige57CtJlEcYUDAArnWp1mfdDNZVzkzbVPQVqzHGSegFZMmeXGd4Oalgi9pElnbTLcXMx8xDlYlTdur0zSfEqXvhS6spftFs11dhRGeNyhM5x3GQK8wtL+5CMsUiJKPmVvLXJ9RuxxTxeXDTpNJM/mJg+YTkg+1TKPNFxNqNR05qR1VrF5Q3l1aYZXLHqPSqGq2ym2Z3cM46YGMVAL+Oa1USsY7hMllNMimMjFWO+PHb5vyrhjBxep9C8TTqRsuv9anX/AAiv/smpSpIVK3KiIK/IJHIH9M+9ei219HZyNGvnph8lZoFnT9T+teKwXX2KCKez+dw25CvBUg16xNqsOreGV1G0mAu2jAeFDlgf4lP05x7VnUm4y5nszXC2cPZvWxx+pQ6n4q1ee7kZpEM23eRjCL0AA4HHaud8Q2N3aXknmQsqE8ZHFeueFpUGhQvEq5cM7joQS2P5AVZntrbUT5U1sJVfg5FbPFcsrWPLeEVROV9WeX+B0iNzmVsxH5Z4yMnYT978Dz9M17NZ3MelwJBAwnhQHYucHjqoP94Dn3FcN4t8AXejWT6pokUpiwQUIO5R7GuMi8UztbEjcLhcLIrg/OB6j1HYjkfSvQoV4yWh5VfDyg7M77xhrem67YNGJAdvKDGGU+oP81PB9q5G009/sS3Kq5nP3crlHA4Iz61z11qP26fzo/3UpyXVv4q0NH1yW1ZbYSHy2I+Rjxz9etXJqe4UJyoy5oHYfCzwvd6hq7XH+qskfHI5Yg5wPpXoP7QFzPp/w/S1hUmO4uI4pJOyKMtz9SoFWPC0F+x8ONay2kmkQbjN5LkSb2BOWXrxjFaPioWHinwKkWrCS2gvvL2ug+aFmkKxtj2O3I9M1586bhK7PZ9uq6TR4to8jaj4PUR5aS3JKqTyfVfY9x+NXrK6jvrRd/zh1y4I+9xgnH8x2rm/CUkmj3t/p1zsPlyNGwLfIxDbSAe3I6/WrasLLU5UDOIpDvRiOfXI9x3Hfipejse9ha3NSjL5Gx5N4OI8lBwpyTkfgKKYt65UERI3H3hckZ98dqKVzp5onoFzpJ07x5capcXNrctqJXTbaGJ/OaIbRGzOT1KoByeSWPArX8afDq31TR9SuraVxqCWm2WGP/Uz+XGQoweQcAAH6Vz3iizjsZ/E5Qzw6jYQi4KpBiDzZZYwGDElmchQOBt6+9ex+Gnml0yG4vf+PmZFklyP4iATXfWm4JOL1PzXAU5SblU3tb8T4it4gqgge9SycjitDxT5Nt4l1m3hAWGK9mRB6AOcVjzXcSgqDufGcCqTujZq2hUuApl2vyhPzAHnFU7wRqF8kHCgg7jyaUyYnZZDuDfMrf0qKZ0I4z19Km5SdkVlI3cnAxWhFZymAuVcock7RkgDnn0qraQNLdFY8HnjPGK9F0vTDHbTb4Vkg+zCZ2mYhFZscb1HOBztzzn8K0pU3N7Eykkrs4A285VXAJznCZ5z9KmhvZYJI3mA3IcejY9PevRpPDU+pR2j6KPtxiBR7rywkW09BtJzk46DnH1ri9d0h9NudlyjpM/zFmTaTyRkDt0+tOrh0ld6oqnWcX7uhSOqxFDGkBXJJ5I4zU+i621hcyqARDMAsi5568MPcVkSW7pGjvjZICVG7PSo4YzOv7tMsq8he/vXJ7CD92x1LG1YtST2PZZ4b+01OSyspX82B0Co/wB0xkdvr61ua61/pVur24c5wcgdKq3tnexy+H7q+AFyIY0uXVto6Djnv0P511WreINGm0K5tpPOF/EpIHlFlYjoM159SPvWfQ9ajK6uupX8AeJtYluza3dhdajbPt3SI4IAPbaT2+ldlrnwb0HXbkXscUlnNNGzMIzjLdsj1rk/hv4hsbW+TMEMe/jftGQfrXt15qiWGkT37f6qJCw5+8TwoH1OK1oSTObFxcPhPnHxV8NJ9DtW0/T7cTXl5hLdzJueRs5kIX+FUXqfXFedzeGLtI91xFIH3EA45yDzXvHiXWb7Q9Fvdf1S6EmrHTEtLXgfuxK5LNj1wvJ9hWH8M9YXUdQ0uXUdPlfTbZWeW48ssqdgT/s5OCfc16VKmrXlueVVqPZLY8c0/XNTtdkNvezxXUL4jnhcqw9vfFey/AHxNq2oX2oJqFwuoNBDu8iSMb3jDfMVbpuGc7T1z2o/aG8KaRp2r6VqWm26Qy6hMVnWIYVsfxgDoeecexpf2f8ARpbTxGm9QHEbxuwPDKAVP5/Kfxq1G5nztLQ9F+IHwv0zxFbfatOb7DfEZilRQYyT/eX0PfFfO2u2eqeGdRl0vXbLbhvlOTscdQY37jp7ivtcRqIggACgAAelcp4o8PWGs28ljq1rFdWchLbZR93P909iDzx/erPkjU0e504bG1cK/deh8nJqsiIqhVAUYAK5xRXptz8BrQ3Ept9ZuooS52ISTtXPAzjnAoqfqrOj+059zs/E2oDXLPw1p8cSA6jJFPM0cmfkiG9lz1ZMlcN/tcV1evanDoug3N5MQsdvC0rc+gJrmfh5o/7nT72do5RY6fFp1s0eNjKvLSDBI+Y478BRUHxOnNxZmwVPMST74I4YDt+dYV56mWDockLdWfIerag89zPPLu8+d2kYE9CxJP8AOqNjl5ZHY84xWt48sBZeIbiOMfKQHx6E9qyxbXMNvu8mQK4+9tPT1raMlZMwlBqTQx23IGyN0fH1qB2JAHfOaTGM53fjWl4dgSTUI5JslFdQqgZ3MTx+HrVLXQjY7TwVoM0asY4ZZb6cEKqgsI8KT8wAII46E9ueK9S1O3ibQmWzaW4hQQIGeNBG0ztksqnIyACMk45rd0HSdJi8KyRajqMbR3CBZvLnMLljwoJ7AnA2qMnj3rkLUXGtxCO30t7nTtOf7PNe3R8wRsvHA6Nwe/6V61KCjFw22+bOWckmpPWxTvilpNf7oyLG3mQ7Q5AlfAClAp5VcY+XqRntiud12NrjXGHlLHBDbJNF55LfICNoO3P5dO5ra8R/2L/a8Iubq7v3R1BtCcI0Y6L8pG1c5+Xqc8dc1nadeWc9zqdud1tI0YjWOdipA2sNqA5woyvHWtJv3nzqz0/O/wDX3kwXSLuv6/q5wt/AZY43luLOOSQZKdSmGPPHB5NdJoegWsd3a3V5BGVkv0jRg5HmAcgheuCQeo9a2n0mHw7plzqM00N3PB5STwSOjLJnOEXbyAD19a0vAk7XIl1e8tDvJKW5Yfu0B+9tPZj9OlctTljGU5b9v+Cbwi3JRR1zXkd+JUuUVi7bsDpxn+lclqizTXTRi2haU/KswDAkD1AOCam1S4KXZkt1kt3+9hWBBPrWTeeJbzTQ1xsh3r/qwwyWavAqQcndHv4erCmmpFyHw/eaXai6utyRA5aSQgAd+a35/iRPq01po1rAHsFTBlY4YuB/rPoOw7nFcre6tc+K9HjnuZHkV1/1TcBOOgH1qH4T6NJHFrU0u4GOVYgCOQu3ccemcj8qcKTV77k1K6lZ206HR+Nvtev6DdTjPlSXMcEXcBUAAH6/rXsPwl0GXTdOLKIVXasflAdMdcH3rH8OWNpP4WvbEsgeC5EkinrgAbiK9C0GW1gjhVJZHkZAQxXbkHpnHFejDY8mtvY4X45eG9S1m00g6bFCFt5mzlsEAofbpxW98OfDn9mpaX0gxPLB8wPZSFKj8B/M1211ClzAVYZ5BH1FTxoqIAvYACmp2VjC19Bx4BrJ1aRUa3ZujSiP/voEfzxV64nCKRWHrJaa2jO4LsnjfOOODRTi9xNrYkPU9KKrNOu5vnHWiuqzAqXUltoOgExhUigj+VRgewH48fnXltrr517w5e6nDDDJ5T8yLw8BJASKSMsTz8x3YAyBWx8UYNf1/QYoPDdtBdFbhJZUklC7lQ5ACn7wzg9e1efDw7qXhi+vI43nubCawE8qTyorW8pkxiTBw2dpxjJx9DXl04JxkzpxFWVOtBbL8/8AhjO1aCGaaWWdIWkY5AOOa4zWLuFN6Rp836V1l+zFGd0DHH3ga5DUraeYgqm1W/GuOEO+p7M5djlZYfNkY4PJ6Yrr/AFkLXVklkgRpR91HXj/AIEal0zTksITd3ijIHy7+9YGmeI5rXUHkKhzLJkEnG3tivUwE4U6qnU2R5WNi3C0Nz3rUVtY5baG4jiu5TKsqxJHuVyBnBUZG0c+3FaOp+Jri50e9zNZ2kKq0a2cESnzW7iQD7uP514deeI725srR5rmCyaUGREBb5lBxhmH3eQcdj3rL07xLfaHqr3NrILlTIZSsjcNnO7OMjnNevVx1GU1pdd+p5dLDThHt5HX63c6bZ3cVrd2u9ZHys1wW3p/EVK+hJ6+1UpLjTLKczac09xNKBvRgTsYHpk84x71yV5eG4mkub61hZmVlVDKSV3dDx1xms60v57N1KMvyrt+oz0rP6/BTb5dNNS/qz5bXPSVhttT1OKXxAjQWZQh4bMhBgr8uPQc5Nd9qaRxWcUVshRFjVV3MM7QMDIH868f8PXWo63q2m2cCOGeQfvHwVVByxweuBmvV9bw6SFQkaoMEtgAD61w5lXhUS5dWd2ApuLd9jidXuru2EjRSBlX70UnUfQ1xGsahNcsZHkXdjoOwro/ElzE6NKJVU98NnPvXn80zPM79ielcNLzOiu7aI3NL8QtZlYo3EK4A3MNyn13D/OK7/wX41sLHUBDqE8UUV2u13Ulo1b+E5/z1rx35gcg4qRy7oNxJA9auS5ncxhNxjY+o9HuZReam4ddrSeYpz1yMEfTGDXZWnjqys2iiNvJLdKgiMKn5cZ4JJ+7Xzd8LPEc9vDdaa7F2+VrcHkjJwR9BkGvUVtIbJPkdnkJyznue5qeZwZslGqk2fQWjan9tt0kZUUsAcKScfjVbxfrP9lacJUdUdioBPYbgCfyNcP4b19bbRpZ3IGxcAe5OBxXn/7Tfi0RT6bokU+yRoFuLgA4ODnaD9Tk/gK61ZpSOGULS5T1K88eaRJciC1vYZ3Y43K2VU+lY2t+N222drpJaWedt9xNJGfLijB+YD1Ppz714p8M7yw057O4u8zXF2WZVxxGgGFPPGTySewGO9et6vq0eoab5GnXcVrMfuyMm8J9F6GoniuVaI3p4Tm1ucxdap4aNzMZr+JpS53n7WRk556UUh8L27Es0lizHkk2+M0VP1ryNPqb7nVjXESQDzhCoyTxt2VU8R397qeiTWt1bx3NrgSLcwsr42nILDqPTOO/WvN28YiJZRem607V7XO6GZdySDupB/Q1f8O6i2oXceowQjT5B96PJ8uZSCNyp079entXnpyjqemlGatvYie02qVlA3dcZqhcQRQuWkUAqOMjiuuWeGFj5wVto+X6VyXimV52Jjbywfu96E2hWTOR8RX7T/JnCj1PSuLvl2yF1OQev1rq7vS7iXcy/OSccmsm60uVV+dVX6mtIVFfcwrUXKNkjHluGlwZPvAAZ9fSiFMoXfGAen/1quLYsr5V1J+makjtWVSA7+nSt1Wijk+qzewjp9mEf2goyupYKrDK5HU/4VUB3IURN3TkrV1bQbu2fU9aXygDt3gDpSde+xp9Ua1kdj8J9PaW9vrqVMiONYlbPILHkD8BXUa/a7kkFqjKsSZkLZH+fpXMeEdXudN017bTI0luLib77jIjG0DgdyT/ACq/4z10WRt9GYq9wRvupk4HmEfd/CsZtzd2axjGkrI43xCkQ2lHCh+qA5rCECseMYqS+lMszE8jNQKD2rVJ2MnJX2HyxwxxMwGWzioGx1PPoKknH7vnOc5qur7eSM1UVoY1X72iOm+HOn3d74mha0yot1MzNnAAxgD8Tivb7MNfMixW9wH3EbDE3evOPhAh/s7V5RwzOig/QE4/Wuy1DUZrLT5ZYriWMAAHa5Udfaok7yszajG0OZHpeieF5HeKG6PlhXEhhB+Ygd2/uj68mvBfix4d8U+KPH+uatb6JfSWZm8uBsDmJMIpAznBxn8a9a8Dau1ppcjSOYLZ13Szz5YuSOPlHRBzz1z9Kg8X+G7bUIFvNF1aeGOQHy0a4MkbNz8oOSR04rpvaNkjibcpas8NhbUNCvdMh1e2ntHiQxsky7eOgP07fhXfWGrJJErKwJrm9SvRg2+rzCd4yYww5xz0Bxz0rDvEms5PtWl3Ba0PVeuD9K5Zx59Ud9Gp7JWZ6mNXGOtFeTDxFqOBiCMj1waKw9hLudH1un5nvviCx0/XHdDEs9xZyFEeM/NG/p9Pboao2Whro+xftTyM4Lr5gBKDPIBHGM9hj3r16fQ7Z5pJWs0WaRSjSBMHB9fWuX1zwhfwr5tpO15kEv5n+sPHHsa6a2DqU1eOpzYfMqFT3Ze6eZ6vd7GddqsQf4h0rlry+n3Zbp2GAcfSt3W0kjmaKZJgw6q67SPwrFaASq+1QHHKg9/auST0senGOuhkzm5YHLkIeeRVN7YyxjLkH3FdBPErktjDE5Iz0rNmtneUr274qE9LFOCWu5imx5J34x26cVNpWlXOp30NnZEvNMcKMdPU/QCt2PTWmdY4kO5sDaMkk+gr2nwD4GXw/p7T3ManUpwC7Yz5a/3B/WtaUZVXoZ1+Sgrs5y28BaYdNtLCe0SbyQczEbWdj1ORz9B2rmPFXgLR9PurW2sDdveXBLFDICqqO/Iz9K9omUQttYfMa8ZvdXnj8cSvqR8mNpGgDA/6vnAIz7YNazioJ2OalerLXYgtNPg8PxS3sUa+YhMduuM75McufULn8yK831kPLJLcMckHBZjyW/xr0HWxex3QtZZY5F2bdiHJiGemfU9Se+a4DxBIjXC2sAXy4fvEcgtTpxduZmdWydur/r/hzGijLAHGKsJbc9Otb+neGdXu4Ld7bTLyZZ/9Wywth/ocYroNP+HniKeUJLYG0GetwwGfwGTSc23oi4U4RXvM4m8iEVuBtG9h36isyLTpp2IgjdyOSFUnH19K9tX4Z28KI99JcTyD7+wgIfwHPH1qwdNttJRreztxbxjPQ5z3B9/xq05RRlKMJ7GP4N0s6J4eMZkEkzSs7legbA4/Ko/Etyk1gYl+7K4B9sA1LdXIhlmSYGIXADZHQMOCfbnP5iuT1S8cT+VL8vJ2OOj5/rUK7dyrckeVFzTtWngMRFw8k0cYiZmPzIAecH8f1qWTV/sP+kafeFJZW33FpjYrEHI25GM8DpjNYjedaoRBcF7UHIUoCR+PcVWnkTY22Z5GkIyNgwvt9f0rpVR2scDp63K2sXovJxKu4HeWYoTyTnnFQRaj/oqpGWV4zkHsw9x7VBLbnzAvKknGRxk1C9twzRudoBAPrg9KhJItu+pa8/PPmzDPYGiqPkt3nwfSii6DU/RgHOc9PemmJWJ4waYpIHI5p6vg89PWu61tj59SOc8U+EtP16DF5EPOA+WdOHX/ABrxTxV4MvtAmBKrPatxHMq4A9j6GvpBSDnBqO6s4Ly2eG5iWSFxhlI6isK1GNVa7npYLH1MO0t49j5Oayfr95T3ps8ENtEzyBs+mOR+Vep+MPCbaBdZgy9jMT5bldxU/wB01zs1l8o+QPj0XivGnCUJWkfYUq0KseeBleBfGWkaTeCTUNA8xo8BLuKbc4P97y24z7jFewaN488KapGPL1JLZm/gu0MJ/M8frXkt94bS6OTawscclVwRWLeeEvkfY80TbfuK3H4g120MWoLlSOHE4P2j5rnsXxC1fSvD+lLqn2gXQlcRxpbOr7iQT1zwOK8dudZ0nxLrNoL/AE+ddzAMQxBx7461xjSahpV+hZzAEfIcpjkfSu4iljuorcDXLm7uScpHHanLnrgHJNTXq8z0Fh6Kh8W56fDoeiqiiCNenRuT+Oetcnr/AII8NvK07WMSN1/dkoD9QK0hqifYES/ba4HO4bSPc5rkfEWttHDJ/ZkE16Om6AFgPx6VDlpoWoa6nrXw0ktE8PS2Fuu2Owl8tVyThGAcdfqa2LyKJmJxiWM7wQcH/wCuD6V8+eEfF/ifSBfNbaTLIbzy8GVQANoIz+R/StO78Q+OLtWeS3jRyvyHztuB9AK6IV4RjZ7nHUws5zco7Hq+qPNEHFnAJQRuXIwCD6GvN/Ed26s4uFSCXOMbu1crqmv+OpbFre71gwQAEbIlGfpuxXnl6lzNKTd3c8z/AO05NOVaEtghhqkdzo/FGrWxCCO4jadOcZ4+n41yF7qTXJjCIRsGDk8GnG0RRwmc+tNFsQflAzWalFFSpTZc0m4edhBICSeABxkU2GRskTHIRjtbsQOOtVBGVbcmQw7jirKMXgwOpbnHfvVxl2MalNrUcxGwnI3dznp71X+dVdxvKL1JGeaSFHaRiqjao+Y56H0rR0uRWaaTH7u3+YRjqW6An2HWq3MVboPiiuI4kTbZjaAMMwyPrz1oqm5i3tutvMbPL7j83vRU2iaan3ypO/rUg/1f40UV6bPmBvcVbj+6KKKzmaU9zL8WIr6Bd71VsYIyM4ryuwANzKD0HQUUV5ON+NH1mU/wn6ij/j5A7Ypkig3pyAcjJzRRXDE9aZ5t8WYo1ePaijjPA96u+AL26SONEuZ1QWxwBIQBzRRXQtkYS+0VLIm98XXC3pNwoPAl+cD867lY0SAqiKqiPgAYAooqKpdITaohbCj8qvSqoj4UdB2oormOk5DxKB5MvA715VegG5l4HWiiumnsY1SgwG7pSuBsoorU5o7lZ+g+tMg/1n+feiitqRy4r4B33XugvAxnA/3ak04BftBUYJiBOPqaKK3WxwLoUTI4Jw7fnRRRWZ0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8" name="AutoShape 12" descr="data:image/jpeg;base64,/9j/4AAQSkZJRgABAQAAAQABAAD/4gJESUNDX1BST0ZJTEUAAQEAAAI0AAAAAAAAAABtbnRyUkdCIFhZWiAH3gAGAAQAEQArADhhY3NwAAAAAAAAAAAAAAAAAAAAAAAAAAEAAAAAAAAAAAAA9tYAAQAAAADTLQAAAAAAAAAAAAAAAAAAAAAAAAAAAAAAAAAAAAAAAAAAAAAAAAAAAAAAAAAAAAAAAAAAAApkZXNjAAAA/AAAAHlia3B0AAABeAAAABR3dHB0AAABjAAAABRjcHJ0AAABoAAAABVyWFlaAAABuAAAABRnWFlaAAABzAAAABRiWFlaAAAB4AAAABRyVFJDAAAB9AAAAEBnVFJDAAAB9AAAAEBiVFJDAAAB9AAAAEBkZXNjAAAAAAAAAB9zUkdCIElFQzYxOTY2LTItMSBibGFjayBzY2FsZWQAAAAAAAAAAAAAAAAAAAAAAAAAAAAAAAAAAAAAAAAAAAAAAAAAAAAAAAAAAAAAAAAAAAAAAAAAAAAAAAAAAAAAAAAAAAAAAAAAAAAAAAAAAAAAWFlaIAAAAAAAAAMWAAADMwAAAqRYWVogAAAAAAAA9tYAAQAAAADTLXRleHQAAAAARHJvcGJveCwgSW5jLgAAAFhZWiAAAAAAAABvogAAOPUAAAOQWFlaIAAAAAAAAGKZAAC3hQAAGNpYWVogAAAAAAAAJKAAAA+EAAC2z2N1cnYAAAAAAAAAGgAAAMUBzANiBZMIawv2EEAVURs0IfEpkDIYO5JGBVF2Xe1rcHoFibKafKxpv37Twek3////2wBDAAYEBQYFBAYGBQYHBwYIChAKCgkJChQODwwQFxQYGBcUFhYaHSUfGhsjHBYWICwgIyYnKSopGR8tMC0oMCUoKSj/2wBDAQcHBwoIChMKChMoGhYaKCgoKCgoKCgoKCgoKCgoKCgoKCgoKCgoKCgoKCgoKCgoKCgoKCgoKCgoKCgoKCgoKCj/wAARCACyALI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6pooozQAUlVLi+SI7V+ZvboKqf2i+3gDPqapQbIc0jWoFYxvZ2/i/IU+O8mXq2fqKr2bF7RGvRVWC7VhiQ4PvVgMGXcpBHrUNNFppjqKj85AcbhSfaI8feFKwXRLRUDXKquf1PArLv/FeiWGftuq2UOOzTLn8gc0+Vi549zborhbv4q+FLfIXUGnI7QxM39KyH+M2imQrHZ3u3PDsoAx6+tNRbDmR6jTS6gHJrym8+L1uFP2PTri4B6FXX+QOa2/CXjLT/EseyGRor5VzJay8OPp6j3FWqT6ke1WyO2a5jAOGzUDXRY8DGKpinCmoJC52TvO7ZBPHtTN5PU5plFVZLYV2SBqXPFR5py0hD80U3FFAyJtTkIO1VX9artdzMTmQ4PBFcZpHim6y0HiDSbzTrhPvSCJniP4jOPxro7S7t7qPfbTxyp0yjZqko9CW5dS0KcKjU04GqJJF+tPBqLdjpilD0hkpbajMFZiBnaOp9q5zxT4rvPD+mS3kmju1uhVctdICWJ4AUZ5re3VxHxfm2eEhyObmP+tIaOUuvi5rkuRZaXZwA9DIWkP8wKxbrxx4wvs7tSNuvpAipXLvO5DHe3UdKdaSEzqOTk96NSuWKNW6TVNQyb7UbubPUSTsf0zUUGgrjJAB/nW4CNp6c9qkU8DnFZ+93NlZbGdDo8Srkgn2rf8AC/h2O+ublWhLLHFu4GcZNV45AF6kjFdl8Np4orq+3usbuIwA3GRz3rOatFsuMruxzGoeDLcucDY2eOxrDuNDvLCdXtbx1dOULHkY9M17pfxrKFeNY2YE4Zv4fWuc1e00yGUX9/cjbGuRHF3xyfrmueNSS1Rq4RlozjNO8deKtNVReQwahCOMsuG/76FdRpXxT0udhHqVtcWMh9fnWs/xJ/ZDWMs2mom9YhMWDhdoPsKj8IiGwik1O8VS6sIwGVQZMkY5PH/6q2jiG/iRhOjH7J6XpeqWWqQmSwuFmQYzgHj86vAVyo8RTN4lubZIG/s61tfNZ1I+ZmwefQAA9/rXS2cxuIRIY2jz0DEHIx14roujCzSJsUoGKBSigQUUuKKQzzPTvHMLXlzJJJLOjXDqsf3WC44O31HpmqS/EGwguXDwxswUySNbgAGvHbuaZr5pJbnybUqTuiUMGI6AbhjnPNRzanpUmnvfW8V1HhfmV4tse/b7nA5/A9q86NSf2Wbex5ldM9ig+IiPdLHFBuhMxQvIcEL24rstD1RdSs/NG3eGKuFzgEHpzXzxoVxBeXurzSK4IEYi64LAY6DoBlfavQtH8aQaVCgd43gkkZd7IwYKON2BklcjnuM5x1q4V5xqWm9AeHdrnq+6lzXm0fxb8ONPOr3LrFEFLyRxtIvzHHYZAB9R/OopvHl3c6zARbXNnYRr56RYXzbxeQNxb7qkc4AJ6ZNdyqx7mXspI7XxDqk9hGohVAXZVUs3UntiuR+J1w15pGnWDHbO0hmZM5O0DAP5muc8eeNf7RudNWyint1t387MygfPjjHrj196x7a8mvbiSe8uZZJD0Zjux3wPajns7DjDS5WGjsDhiSD+GMVZttIjjxJKX3blCgY/H+tW0ljYbd7YPQ9vxq02FEZQEhic8+9T7ZN8pThJK5LDbAs+5chSQTnHHY1JaW6vs39WUjHvnr+WKz570xWU00iN5YXJ+b8qxk8TFIYytuC5BcMQTjkc1oSdS6QDLqy8fMQB6V0/h2ZIYpI0QF2fJbsBgH+tcJol817FI4TndjG3GTjjH5GurspRHEwDfvDnLLx7VjUatZlwdmaOqaq9skYglZTuPmKDj0wDXE6prz5dWaQqW34VsKcevr2rbv0wjEg8+3WuNw7XMkbW5cNnB54HtWairWLbbZNLqLfZzPduiz3BMZIj3K646k9/5mtiy1hodNt7e3iE1u4AYLwfXpzz/SsfbbpZRkFjGswGccDg1fsbwRQ2jNLGrc4YEZDAgk9On196ykky7WOmstSuLi51u6jtbhDLGVckYC4BGfXjFeraQ0ps088BXwoC9wNo6+9eZW+o215plzPPKpeUB1eU7QSztnaBzn5uPrXdT+JtLto5JDdxSANjERMnb/ZB9K1pSSMZRb2OhFLXCj4iWJlUrbXL22dskwXGz/a25yRXS6bqMl7p9tPAkEpkfEnly5CrzyD+XFbcyIcWjVophIBIop3FY+HdQ1dI5JovNBQ4YK7qwfjoCBwag0bUzc2L+aI5DbyebhkWVM8gAq2RgqSPwqz4zHl2v2pE8wRBdq4CGMdyMVneBIFuLPUJnDBC23y+u/C5xXFooXO2Ks7HV6nqllbwPfafD5c0E+6S2MZyQrD5ztOFGcDp1xiuW1rxO9+8ksmI3nwFhdSqIucDbzgnocnPTtVPRdd023s9ei1zT57i6vYgsDpL5f2eRSSpK/xDdg49qqeZp0iRRSXce5lLtIU2bOCSoHUemf5VcYKL2CUrrc6iDUzNfQx6NawxwxIfNnn+d5gcs248DGfmwAMcV1/huWa7lklF6DbQARzKyZLBhwqHqoPzYA4G0VxfhnQb+9t41t40j86EIpaTAAI+b8zj8BXr1r4FuPDelWss6xyyXc+/FqjO3CjGRjpXPWkktC6a6M5PxFfG61UGSUGKFAiFV+VccYx/U04X1va2kTW1wH3HlMHP1/OuuvfDt4TuRF3Md5KsF491rkPFWltZad9ovRLHA5YKUiG5T2B4wM4qqdeMrak+xklsTWty7KJNuS2Aq5yfyrXS+ttii4aXcQVwFwCO+PWvPJPGMazQT2lukEEGGQeVvZ2HdiD6546Vp3XxFk1KxjtJY7dLiRk8qWLKyxqDkkbhkggEZyTRLmbTSKVOKVmz0bT4Vv2lhgt2lRF3nZ/EPYd/pUk9jaQp86SxtsKjeuCB9PxrEbxDaKbC91OBoYt85mkt2PzbBhRtz1O5Wrc8K6np+pRx29rqME1ygy8T/KyyZ5K56kn0qJTlG7uxxpxegslvBHB53nCMqobC4GMCs7TNXhYSmeYR26n7578j+v8AOtrxDpZ1NAEiT7374JtEjEDgE9vfFcn4hsbO20yWOzuY/OS5hhmtt2WTc65yDz3H51Knzq8nqDp2fuo6DUtXisb8WrMNxO3kcAVahFm6R3UFyGEa4+Xkc9fxqpc2mmTX6ur2UlwrY+ZwzNg+m70zWrpsESxDyraEdQTFwCP8aic9rMtU3fVWRQ0aCzmaWBIiqoABuH8s1cfStLYBWeIADgOe/wDn+dWxaQyL910AByGPINVX0q3YLtjkLquQR3rPn8zVU9Nhv2e0Ty2eWLEZySGHfHH4YrT8O3FrZWkkUTRSwtjch6HH/wCuqb6d5dqv2bbC/wB5gVBJP0PWsm6iYB2RGs7k8Kyrjf6+wq1PmVkyeTl1sdFex2LSN5EEKcnCq4z/AJxRo2oyaLdNJBbziAncyI3U4+vNctpt7a3tql/5EokkUZV2BDMCVP4ZBp91NGCJIkkikAxh5CA2PTmr5pR6kNQa1R08njDVPMbZH8uTj5e1FcQY5ySViJU9CZuaKf1ifcx5KfY8s1m8vtbgntow1ukuEZEJkXk03QRaaRpt9YveQzMk55AxzgcfXiu1+IE1t4J0O4Fpb2cep3gMEMsfMqrwWYj0xXh32mW8ui9zMckkswAUk+pwOa6Uvaw00Qm1Tlrqe0+BtE0bXNJ16GS3tr3WpbZltUuG4XJHK++P4uorw67h+z3VzEUeMxuy7G6rgkYPuK+lvhRNFb+ENPdYorcFDI8wj2ll/wBp+5yR17V4l8TtMNt4muJZHj829eS4kSNgQuWO3p0yMHnvmscNJqrKDZrXjHkUkeueE1MQsliKMpRAAeD0HevX/G3m3fhK1NmfIuba4RjvXaQCpBweRzXzD4G8Uao97aJHaxzxwGMOFc72GcZC96941fXJzpzyXEhMEjqXG0x7ABwO5Nc9bnjOzW5VKEGnJMLjUrqzsLidbdrpo4mYQhvnkYAnAPvXzxqPim88V6rJd+IboCztkMsdlGGWInIxHweAc8seT0717VoWoxztKI4bi4tmO7cz8r7jp2rzb4ueE4po7jxBolsbdFObyMSDa/I/eKB0PIyO/XrV4e0JNNb9R1bzjoceb+zudRmhaI20bMZI5wn3G6YAHBT1HoOKsW1i8dxb291EnlurRwSoRImWBI2t6EjpwRWRpFulzqlpDJK5Gfmz24Of0Fd3baJaWqj944SJvOG09CO4H511SmloZSptOzEsNYRtJubWaDzY5J22Rl8bW2xsMenR/wAzVrRdch0bTxJDpf2uYXDT2ss8hIiz2U5wATk1xlx4jgvLe/RYWigDeZEQeWBOCW9yD0HrWfrlyxREWW5FoFHlIw4VfapcL7ocJaXPWNG8WalrX2i81jUliggcLLbQFYwyEhc7xySCeg7YNc1c3WiNrJ/siO7mMUnmefPNlZNrc8YBPA79DivO9MaSO4HkTOgViQSeA2OOPxrpbnUpYbcmCNVk5/e455PPH1/lSdFJ3TLjWtHY9D+HwEHiQOlrarbTx+WnnSqrbjyoUHnkfTPrXp8kTo5KxKHXJ+/jnPQg14pBdxXNtp8NzGzL5kC4jjAIKrjH6df9ontXsdv4kttSspHuXW0mbIJkHy7umQe9c1SMo6pG0ZKejZS8SX+owWE80OmtIiqC7RNhlXnOOMZxXI6f8ZobfZDJKURMKRqFukrkdONhXgc981jfEHw/e24OvX19A8EjrCLWOWSRAxBwecDHH5muKWW2m81dVtRHLt2xeWFKs2c5ckZxz25q6cITM5znTPebv4g2pso7yIaNLG3ypK1lcKuO+SpYj8vxqTQ/H2i38kbXdx4aDFsYS+nQ8e0igV8/6LLItzJGBPHbQxyIN6YCEqSoOOmSKNVvrO5F4f7MhDyqtxCxJLRofvLngnnOCe2OvWtFRjsZe3ke8eGdR0n/AIRhxdWl9cyRXFwu2xxMVUSsfX06Eda5WTV7GWXfZzSmOQiSEXRWI7T0JAY89ev515dHc6bb6rb3JtxcrFJ/qHkKq6HoNw5DZJwe2BXqSWlpIbfUo47eQxYimjHyG4UA4YIBgnkZ5/hzUVIKPQcWqmjEbxHMjFS0KlTjGTxRVOfVtKeeRja4LMTjzD60VlyrsLkj/Mcf8cNZS98TraxqFWyhCthiwaR/mPX6gfhXncBITJ61vfEHS7rTvFF/9slgl8+ZpEeGYSAjcRgkdCMcg8isvTYftF5bQj/lpIq/ma9SkuWCSOao7yZ9C6bqo8P+CdIiKghLQSuWUfLx1B9ccYNeD67qk2satc31y5eWV93PYDgD8q9V+MGpwXfhHTjpk7pA7LFJCAVyqg4LDoRnoeteMSxyIASMA9DWOHirOfVs1rvXl6HoPgWya3ntbgZ865kQQgNwEzyx/Hivf9fsXuLC4itZylyg+TBA3Dvj/wCvXzh8NEvrvXrOG2ZniSUSOqLuwo5J+gH8/evpKxe5mniuMPkJsZQhxntu/wARXJi01JM3w7TTRwMFrcRagkZuI0RCXfY2047g47fT0NT+K5LSx8GaybacSxvbEBSAQdx2jORnPOetbV54et/MkuYjPFvcebCIyRnJ7gfjWdFHFpml3CaxHDNbuMSlhhdvvntWaqKaVzVQ5GeFeGpFg8R2jyEbPmGffaa7kXUUTFreTaOuxlLL+HpXnb39tbzI0R4jfgIMjH9atjxPbh+RIeMfd/KuydN6NEzqRk22TazpDaTc3GpQWUk+mkAshOURm6bvVc9PfrWKl6Wt3Z9sibPKWMkfIM7uOOma769utUm8K3s8enyRafNbMd8rAZXHXH15rzTSSrJcRsuWKhl+ozVUrzi+boc9Vqn8PU0tI0+a7twy7VVpNx3Hrz/9aukXQrq42RLtbcyjIblRkk8dz1rW0OEW+n2sOAriMduvGf611mkeUbiNZFH3u461hOvKLdjWFJNIXQ9C1CxEI+yyW/mxEtJLhsjONoxkcAfy9a6J9CDorzLuAIAbsP8A9ddTeS21vFpNuU/evE5VgfujIyM9u35VnNdPBcHdJOyr32AiuR1KlTVG/JGGjMY6Zu3x3kUc9snzGOYh1PttPBrwTxU/leIrxbe1nSzSQqiP8rYyelfQmu6lp+n6bdX07OFTBVcbeegHPrn+teJar4lt5ru7FxZRXsjSEpKxxgY6Y54HaunCqpNt22MK8qcEuZ2uYen67dabtkt9ik8suAd4HG1vwrZe5sdftRNaxvbXMMZjMagFSMHgdxyenvWTBKl2TIlskWSRsUcCtbTYJG34ZECjdyeCORXTJ8uj3MFHm1TMG202+W1il+yTld4b7hzgNjOMdO1ehamrywolzE7WsbscjKhSBy34E1Y0pdsQ3uhMcsmcHuCDj8eTXRazC40mONSrBpNrEZORjv8AlWFWpdGkIcvvHn326Q8mAnPf1orfbTLzccxNnPZRiijmgZ8zNfxR4QudXuZJ77SbRrxlDme2JjkJ9SrfK3/1qzbPwzaW/jPTLqXQ7vT7O2jRDHLs8uaRQRlm6Zbj6mvVLDWbO6gj8prlg6gq5jJzn0PNRahHeXELGyENwrDJST5Wx/L9K5o4l/DLQ7XQVuZannnxgiXS9EtZrRY1jupvL8kxgbdqkkYH1HNUvDPhXSPGHhmKf7Oml6lyqR2s2TKi4HmMj+pzyPSrPi3wbr+oLavqNwbhIiFVEUfJGSBuyOCcdT14rvlutE0bRYzJ5ccFkiRx+Vy6pkDGBye5Na86jBKDuzPkcpNyVkefeEtCbwrrerWkuoWZmFvFJEHIjkcM2CB68DoPwrqr++1JJvtEJPmMoUrJxtweoPbPce9ef67a2/jX4mJHpM4u7EiNXlUHCxoMseRn1FesNpoSQIr7kf8AdhdwOwnocduOK0lLVOW5mlvbYpWeoXV1AEvY7hGk+ffFPuUgdgOw+przz403Nxa6RYWqTgW08jb1BIL7QMYzyRluvr9K9Gij1IuVwdi5wpAJAz6V4X8Xb+S88ZXEbySyC2ijhVXOdhxlgPT5jTp0k58wSqNRcTiWbcefyq9ocPnalCgGSW/L3qmF9atafdtZmR41BlIwp/u11vbQwjvqfQlpDaa14XMLbw08UlvvzlWxlfzB718/Lp81lJJ558ueJmQptJJIOD/Kve/BU622h6fp8kTKY4AfNDrlnOSVCnr3ryrxjMk/iHUJIQAjTlQAuCSDtyQO/Fc1CTTcTtlTVR3kdHZPHPFCAQeF4/AVs6cyw3cW2Rgu7nDk8c9jXl99DcxlpIJpUSP3/AD68fz9K9Oj8K2tjpenTx395NcXEXns0hSMrkAgbeenI61lUpPvuKnNSTaWiPQtY1ea2u7WGF90aQICvGVPXqfYiq7+JZrVTFJIwV142vnnnpmuGvzdyzG5eKcu3zBsHoBgdOtZn2W5mu4DIZWwN2CCp9/rWaw9o6smVa8m0jqPGPiC11vQbjT7mBT5n3JMAlHU8MD/AE968n/sGS3DzSy7yeAoGB9a76HTXvC6wKHdcAgjGDjrk9feq1/pUlpo1w2oW4Dr/q5M5OT0FdGHapzSXdGVa86bv2OIsozFA7LyBJj9KliumRnxjcQR/WnWPMbZZCwkPQYGK1ILGCW4RXICkA5HXkGunFtKq0Y4RN0kWbO+BgkjGcNJkLjrlT+ddzpmqLZaU1zfxsbNGSCZtvKhsAOM+hrkbKwRLZWG5lYxMWLAAE5Gc+1d7pQjv/C2p6bIgCSJG4AHOcAnsM8iuGbsdcF0ZrReG55Ike3eCSFgDG4dcMvY/lRWL/b7W/7mPTF2R/IuYM8DiisuZHTyRItNiNhZLbWxQ20JOInc4Qn09K1Yteu7CBnaMMvRIydzZJ9e+Ov4Vimzuo1W6KsQ8edwJxtB6e3XODWfLqcbPLHNMzRxnKkHDbh6mt3CE/M5VKcPI6PSviOp+02+pQwvMjlY2hztb2Pfr3xXS6de6ZrIVIJI0uDn5TxzjkD/AOvXCaYLDWEM1tInngAfvI8nOeucZ7d+tWZi8TlZ/NEyNtbehKtgZDBl+bHH4VjKNNO0dGaJ1Hvqjr00nTNOvjePawxXTKU+1Qj5mX36A9OtO+xTTXXmRXTCDaCMqCDz93OePXkVzd1qV0lqj+YLy1kQOjhTyMnv6g5HrVzw9qD3FvIbKXMgGGidctj2A6ipdPm1vqNTUdLHUS26zECLCyoeMfKWHcDtXyN4ona48RapPIjq0lxI21wcjLHGc+2K+nY9UmXe+o2DtIMNG9qxGRjBJVv5e9eV/HjVLfUoNEEcE8F0plZxPGA+35QOR1HFdOGbi7bmNZJq55H0U89als8JcRyMAwRg2D3xXoHhf4W33iTwzb31jewpqU+5orS4wgmXOAEbP3sAnBHPbvXL3XhfWbLXP7HnsGTUywAt9w3HIyD1xj3zXSqkW7JmPK1rY9/8L6ZHP4Q0+7ZEE5jEgbblicnnqDXjPi618nxJqcKsVIuXA455OQfzPevdtC0C5tNA0kTqwlS2RZI/MyVYD5hgHGQa8g+I1vFbeJpHhSVI5VVyrfN83IYg9646MvfauelT1epiSw3Mp00sqpE8vkyDriUHDBh9OR2x06V6xcaXbusEF3cmGSKNYERunHoffml0vwtJM+nXsPlSxTypNcpJwrKYx8yn+9lQQR6mtPVbS9+yt5kJjkJJJjIwP7v9KqU9TqxeHjQo8sethNGgEdu1o7hTn5JChBB9ucVa+zSIvlgefFg8yE7mXHIBPfPcVh6LfLDL5V+0iohLHcfv/wCH4V1/9pWY8iMYCuRg4z9D+lYVm4ann0oqWhyt9EtukDwWpULiMNKzHnPf3Pr9c1xXjuS61WayTymitVUoQ+7BcHk4zjpjmvZvsdu58iGZPJk/5ZgY2nnOPzrz/wCKCLY2FpHtIllYuxwecDAPP5e+PrWuDrWqJpGOKpfu5K55UsUdnOyIMjg46Z7Vsac8ReNwygqFyS3o1c9qCGdMMSSO44qpHDeIGeORcDqWrurwdRuSOPD1FTjys7SDUJI7WaKKxlklRl+UyryNx/Lt+ddB4b17F1HbSQETSbY1iRvMctuPAx25znp1rlfC3h691Wxu7qa9t7a1gUGQYLNICwGB0xk967jRNUs9PQwaXZrbnazscZZgMgEk88D/ABrhqpwVranbSkp63OxkspTI5U/KScden5UVgxeI/wB0mcg4HAI/rRXFyT7HbzR7nRf2raQRRsx+0Wznb5hxlyT0f/aI/lVbUvDen6vcQXVhJ9mUEgEjKMD2449f5VyqXL6cJiqZdG/eRBjkZ78+1dHo+sJdmGO1KR2qIBIS+W3AZz6fQV0Tpyp6wOeNSNTSY/8A4Rm9srkNCI7gKS0bIVQr6fh2xWb4lttfngkjtLZ7e8ZwwliPzLgfd9unbH49K39Mv4ZBdLNPtLzMowdgK9gDnNPvG85YzJAl1EAQQ77WzjHByPzqVUlf3kaci6M8st9V8ZWMyW97DemJM/JcR745R3H15rvdN0x8W8sURtNQAy0kAwh/2Tk5HbIq2GS2vJpvtFykTIoaFh8qDpnnr9RUkGqWqB1aYyKQckHaVUjuQaKk3LWOgoQUd9SS/m1GS0ntruyguYZEaOQ5MTjqCCe3HOc15jqngKO/ml33moRzt/q2u9sgI9N3U16nHEhHmC6ka0cBTv8AnwfTPpTL/ThLh7LUbwIcH5GV8H0+YZqaVeUdHoOdFNXWo/RIrCz0+ztbi3iLWUEcILYAYgD5gPz5B71xHPiP4y3OpQSLNBY2q5nPKlwNoGfXJI/A1v6p4Ri1FSbnVLmRscBuOO+O1SeGPB1ro7XX9m3M3m3SBGEhGFxyDgf5Nbx5Y3knqYS5no1oOuxPdXQibUblSGKmOVfKj9Ov8q84+KtlLaahYs0txcI0W0PK27BB6AnjoRXtOjNq2hLdxBobl2OfMa2ywBHAzuxxg9Bzk56V578SdKin0Ce4FrLG8Miy4fkrzhjnrggiiD5ZXNYScXc6f4cazbzeErRbmTY0EW12lPZcnPuPep7lI9TVprKZJbd1LxPG3Ei+x/nmvM9Da0h1TwxfSP5UGGsp3LAYZlYFiDxxuHPfBrr7Hw5c2Olva2OprCgfcdq4UN06DqMdxUVZN7HfXrwqRUbbFCa1eK5C/YhIzHORj9OeKfFqJS4WKWFEHG4GT7ozwwB79uv8q3bWFVtHtbtppLjrhl27hxgqf/r1XvdCSUww+aoiflI5B8wB6knPr61UKnOrTPNlDl1gWtNvlMKyBN5JG5WfdnB65H1/pXn3xN1BrvVwgBTYiqqjtnJJ/XpW/dumi3T20g2yL1U8cdvw61xfiS7+36nJMwwSAoAGeBW2GppVbowxM26VmcpcBlIwCzHkY7//AF6u2gQ2sRwCJNy5/usB/nirsdl9oJQZw3zo3of61c1iGAaHbzRgJOz7ZFHUOo5I+oII+uK72mjzlJWsdH4BhRtC1BLhWYMYhtUcnqw/lWvbeH7WSaGVnPlhmwhOBk8dM89wab8PLWWXRLmaFY9zyKPmzzgdP171o3OgPeJsEbQTiQ7ShUKw7nGenHtXn4l3m1ex6GEj+7va+o3/AIRzS1O0ahAgHAUy8r7UVz8vhQea/wDpUHU/8vJ/worn5P7x18390raXfQSl4rzyIr6RSrsh+8cDGAeAeg+tdR4f0jT7i0jazuDG7s29hGNzMABj5uBj1wa4K21S9t5VSa1tb60Lq6ecoZkHoSMMMH9Ktanr6LPb3Okiax+cpND9oJQsD970A+nrW9SnNu0XYyhOCV2j0SHw5ZT3DW1rPM07ID5RiHJI9PT/ADmq2oaJcWiiKeKQtjeYipOB2yOfc8dKjsta36cjTzXMcwUbnUkc9RyPvDn6c1rC+txbMY3edoU37R/CDz068+1cl6kNDpahLU5i50u+uoJdlwHCAEpECChB6c4/WpYtOvreKB44iwkUhjJHu8s+hGenT860LbU2Dln85w4+VnGNueoyOTj0NaMpllCTLLLG+R8kh25HIyMn2/lRGpNvUThG2hzt/NrqqxhtX+zKu4vGoGPqO/PatDTNTvgS8sckxZSzLImCTjj5vTt+dWDq/wBhgkS5diFYsVUAlCe4HqKof21FHNE8V9dCMn9/JOAWYnHTGMDk1Sm2rNEcqWzNePW90yo1vMg5ZjvJ+vtVlVtpmAZkBwG3K2Me4/z+tTaXqVnqkdxbxzqtwny7ZBtZs5weD7ZH1qvJp8sCSO0cbJghSwBUnoQf8/SrvfRKwrNbu5dnu/It/Mml3W6/KrMfu+3/ANevO/Efj/S7vS7mwihmeWSJ4tshCYJGOM9q67yYTIC9nEI+Mqo5PrjGK0Do+nuGN5ZWzR4yRKgbH5jpxWkeVbozfN0PDZLG8vtJ023xElnC8kheaUKrMSF6dTjp+NekaTdX1pptjb+Y1wIUBlyScknPX07c11i6RpUVvst7S3jVO0XyjJ9qZc6JbRASQv5RQ8Ay4PPXOR6djT5k9Ghu97pnNz6k8iM0/mbskRxwxEEHPbP+NYlwjLO7vczdPlLDJz9etdHf/wBsrfgW8dgbcuPvgs2MHntx6VbsmFzMxnMX3cOjRrtfGRwcdMH1H0pxfLsiGm+p5rdJdzz5fMcO3BZhu4/r/Ss7UoPKfykV2IQAlgc+uMfj09q9Sv4FAKLp8E0QB6EHZ7gYz+teV63e48QXi27FckcsDzjg5FdFCV5mGIjaG42wLMSjht4O4MBnj3/z61u+JUiaxsjG4YuGdzgDngduDWfa+ZJIrraQyHqJI5drKf8ACtTxRG/2KzlP3nTB75bnJ6e4rqnsjhgtWbngfV10zQliY5L7pmHsTgH9K2LnV7e4HnJNDIEwdpGWArndNsYlt03FfMRAn3e+OR+uPyrLtNGmtJfMeYIAeVDD5ge36V5dWmqk3K561Gbp00rHoEd3ZmNS0NsCQMjzDRXGvcR72w5Az6D/ABorP2Rp7Vnnz6pb2t1GbSZpBlv3O3kA5JxgVu6PNb6juICbGYDy24Kcd8dT71z2jppMk8cE8gjn2ZK4zHn03dc4z0/Oukg0qay15ngU26QDYy8lQoGVKn8cc55zzzXfKy0OON9ztrNZrPTIFEcc6Kf4x5ezIySmOSeByePxxUS3P2O83h2RABGysuRgjI5/z2rn9RvA1pFu807R8/lNyx9DnoOlUP7djms0khSVljEcbq53KWwcH9ORXBVhJO62NJVGtj0JL5kazW2eaOyd/MYoASTwAfbIHWqN9r1vbzgXMe9iR5oBIDEZxWNpOqsLaWFZ43ITCJGwOGAyCvftx+FJqOni4Im8pAGBYlzkLxx6fxZrkpr3+WYKs31Od1vVnuNSRxv2KhEm7OSBnB/L9aueFdRW8UiRVLDI2kcoOxx6/wBanmj2xzPbL5TvgbADyoHIHr0/EcVDpmlxSQhbKSGGXz8O0kZG5T9M4r0lGNg5pNnb6NodrM0UwuDIBuUq0mx9vAIHHGc9ucZxXTzaoltOCsReNUKMFfbnjg4I5x61xdhaaj5sJRYpY43OXWUtlcEAHv8Aia0vPe6eWKVWd4lBKsTjPcj0HaoVO71L9pyrQ1DPZ3UjeTdxqsagEFcFye4wcZ9M1Zg1SGziKGR3UAjoTgHoeOnpXLwPbXUW2TJmDEZDZHT071JaGGFXQoUyDuYIRjtgkH0rR0V1I9szqGvLWXMrSSIMdWJyR2yAKILu3nRkeQeWuQdykcfXHSuUS7jt7gFi875CqinYFHuep/IU/Tp7tg5uJVJ3kfKDlhn064HTNNRS3JdRs6ho4X8yS1u/nB2/ONxHuPfHtWdNLKivEzNIrAjPJ6H/AD6VUi82OU7AwfHO3IP5HrVsW90w3QGRJGPybcEHPX65x3q1FMXOytLKrw7JiW2jnI28dea8N1OYvqElwjcl2b1zk9Pyr2S/l1ExvFcJEZdpXdsG7kEf19a8s1fw1f2M8IaKaS3ZcmRFPUeo7GtKaUTKq3JDtI1RY7ry8HGR16f5967rVseTZHAYRR/aGC9Gz93n6jHf9a86uNPaC2e52MiR4J3DGe1dPbXdxqOgwwxl2lgYsm09U/iX69/zonJ3Kp04Ti3bUuWWu+XH5bhlnc8Mw4JHrUGu6p+4kkEypgHYSOCPWsq7W9hRvLZyWGNqnd/KqU2nXAtlj3LHIJAWLvlhkHj8T27Vj7NLU0Um9CdZZXUNn73P3/8A61FOezn3t5c+EzwA5wB+VFFkO7OYskX7YDtGQygHHuK9SVQ6xbgGyGznnPIooq6+6Ip7My7rmxlB5G6X/wBCrntJYjw7dMCQVcMD6EbMGiiuafw/cTL4i1KTH4y1FYyUUEHC8DJArsLr5jYhuQykkHv160UVzVN4lQDXvlgTbx/q+ldFpEMS21zIsaCTylO4KM/xd6KK6n8JstytZgbLFsfMWAJ743jitHxOxSMFCVPnBeOOMHj9BRRTojq7GbcoqR2xRQp2DkDFMvQIpoGiARn37ivBPPeiitHuYdBNNUNbWoYAjynOCO+etLdMY7GMxkqfOjGVOODnI/Giirl8II0YXYBCGIOfX2qzakh7rBPy7ce3NFFZxLQ6GaWZZRNK8gzjDsTVBiQzgEgCQD8PSiitIkM474lIi6F8qqM3CjgezVy3hh2XUW2swwMjB6GiikzWib14oi10CIBB5zn5eOeaguABJPgAbVBGOxzRRRLYzXxMayjceB1ooorIo//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0" name="AutoShape 14" descr="rbMiEZMtCHbJXLUflUEW4EA3Kh639aBxLnaYCkM1oMAbecxilBuQBr5HpGtThFJi (4096×2730)"/>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1" name="AutoShape 16" descr="rbMiEZMtCHbJXLUflUEW4EA3Kh639aBxLnaYCkM1oMAbecxilBuQBr5HpGtThFJi (4096×2730)"/>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 name="TextBox 12"/>
          <p:cNvSpPr txBox="1"/>
          <p:nvPr/>
        </p:nvSpPr>
        <p:spPr>
          <a:xfrm>
            <a:off x="4175548" y="2667251"/>
            <a:ext cx="4254500" cy="369332"/>
          </a:xfrm>
          <a:prstGeom prst="rect">
            <a:avLst/>
          </a:prstGeom>
          <a:solidFill>
            <a:srgbClr val="AAC66C"/>
          </a:solidFill>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b="1" dirty="0" smtClean="0">
                <a:solidFill>
                  <a:srgbClr val="794400"/>
                </a:solidFill>
                <a:latin typeface="Franklin Gothic Medium" panose="020B0603020102020204" pitchFamily="34" charset="0"/>
                <a:cs typeface="Cambria"/>
              </a:rPr>
              <a:t>Featured program for April 2016</a:t>
            </a:r>
            <a:endParaRPr lang="en-US" b="1" dirty="0">
              <a:solidFill>
                <a:srgbClr val="794400"/>
              </a:solidFill>
              <a:latin typeface="Franklin Gothic Medium" panose="020B0603020102020204" pitchFamily="34" charset="0"/>
              <a:cs typeface="Cambria"/>
            </a:endParaRPr>
          </a:p>
        </p:txBody>
      </p:sp>
      <p:sp>
        <p:nvSpPr>
          <p:cNvPr id="5" name="AutoShape 2" descr="https://photos-2.dropbox.com/t/2/AADdiZx8xThbBG8G9eLsSv8JwLlqta5hM9UMAEDwJJjg2Q/12/69954933/jpeg/32x32/1/_/1/2/Vacha%20image%204.JPG/EOWVouYDGBIgBygH/OoHDSyKJFlExuHmK4lNT-PfH3O3KVeeAQZ-XHDRb-Ck?size=800x600&amp;size_mode=3"/>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13396" y="433769"/>
            <a:ext cx="2081999" cy="2455296"/>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9842"/>
            <a:ext cx="8682378" cy="1011090"/>
          </a:xfrm>
        </p:spPr>
        <p:txBody>
          <a:bodyPr>
            <a:normAutofit/>
          </a:bodyPr>
          <a:lstStyle/>
          <a:p>
            <a:pPr algn="l"/>
            <a:r>
              <a:rPr lang="en-US" sz="3600" b="1" dirty="0" smtClean="0">
                <a:solidFill>
                  <a:srgbClr val="794400"/>
                </a:solidFill>
                <a:effectLst>
                  <a:outerShdw blurRad="38100" dist="38100" dir="2700000" algn="tl">
                    <a:srgbClr val="000000">
                      <a:alpha val="43137"/>
                    </a:srgbClr>
                  </a:outerShdw>
                </a:effectLst>
                <a:latin typeface="Franklin Gothic Medium" panose="020B0603020102020204" pitchFamily="34" charset="0"/>
              </a:rPr>
              <a:t>Introducing Hands in Outreach</a:t>
            </a:r>
            <a:endParaRPr lang="en-US" sz="3600" b="1" dirty="0">
              <a:solidFill>
                <a:srgbClr val="794400"/>
              </a:solidFill>
              <a:effectLst>
                <a:outerShdw blurRad="38100" dist="38100" dir="2700000" algn="tl">
                  <a:srgbClr val="000000">
                    <a:alpha val="43137"/>
                  </a:srgbClr>
                </a:outerShdw>
              </a:effectLst>
              <a:latin typeface="Franklin Gothic Medium" panose="020B0603020102020204" pitchFamily="34" charset="0"/>
            </a:endParaRPr>
          </a:p>
        </p:txBody>
      </p:sp>
      <p:sp>
        <p:nvSpPr>
          <p:cNvPr id="10" name="Date Placeholder 9"/>
          <p:cNvSpPr>
            <a:spLocks noGrp="1"/>
          </p:cNvSpPr>
          <p:nvPr>
            <p:ph type="dt" sz="half" idx="10"/>
          </p:nvPr>
        </p:nvSpPr>
        <p:spPr>
          <a:xfrm>
            <a:off x="247065" y="6315853"/>
            <a:ext cx="2057400" cy="365125"/>
          </a:xfrm>
        </p:spPr>
        <p:txBody>
          <a:bodyPr/>
          <a:lstStyle/>
          <a:p>
            <a:r>
              <a:rPr lang="en-US" dirty="0" smtClean="0"/>
              <a:t>April 2016</a:t>
            </a:r>
            <a:endParaRPr lang="en-US" dirty="0"/>
          </a:p>
        </p:txBody>
      </p:sp>
      <p:sp>
        <p:nvSpPr>
          <p:cNvPr id="14" name="Content Placeholder 2"/>
          <p:cNvSpPr txBox="1">
            <a:spLocks/>
          </p:cNvSpPr>
          <p:nvPr/>
        </p:nvSpPr>
        <p:spPr>
          <a:xfrm>
            <a:off x="-949047" y="6858000"/>
            <a:ext cx="4111347" cy="1507513"/>
          </a:xfrm>
          <a:prstGeom prst="rect">
            <a:avLst/>
          </a:prstGeom>
        </p:spPr>
        <p:txBody>
          <a:bodyPr vert="horz" lIns="91440" tIns="45720" rIns="91440" bIns="45720" rtlCol="0">
            <a:normAutofit/>
          </a:bodyPr>
          <a:lstStyle/>
          <a:p>
            <a:pPr marL="166688" indent="-166688">
              <a:spcBef>
                <a:spcPts val="600"/>
              </a:spcBef>
              <a:spcAft>
                <a:spcPts val="600"/>
              </a:spcAft>
              <a:buFont typeface="Arial"/>
              <a:buChar char="•"/>
            </a:pPr>
            <a:endParaRPr lang="en-US" dirty="0" smtClean="0"/>
          </a:p>
        </p:txBody>
      </p:sp>
      <p:sp>
        <p:nvSpPr>
          <p:cNvPr id="18" name="AutoShape 18" descr="https://dl.dropboxusercontent.com/content_link/ZADP9IwpHQTFeFNE8boGsA0Mg9fDw3H06WwfWsyBvrjMYuHnna1oGUNS8vBwOaOW"/>
          <p:cNvSpPr>
            <a:spLocks noGrp="1" noChangeAspect="1" noChangeArrowheads="1"/>
          </p:cNvSpPr>
          <p:nvPr>
            <p:ph idx="1"/>
          </p:nvPr>
        </p:nvSpPr>
        <p:spPr bwMode="auto">
          <a:xfrm>
            <a:off x="917574" y="4772029"/>
            <a:ext cx="7597775" cy="145531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Autofit/>
          </a:bodyPr>
          <a:lstStyle/>
          <a:p>
            <a:pPr marL="0" indent="0">
              <a:buNone/>
            </a:pPr>
            <a:r>
              <a:rPr lang="en-US" sz="1800" dirty="0" smtClean="0">
                <a:solidFill>
                  <a:srgbClr val="3588BA"/>
                </a:solidFill>
                <a:latin typeface="Franklin Gothic Medium" panose="020B0603020102020204" pitchFamily="34" charset="0"/>
              </a:rPr>
              <a:t>Hands </a:t>
            </a:r>
            <a:r>
              <a:rPr lang="en-US" sz="1800" dirty="0">
                <a:solidFill>
                  <a:srgbClr val="3588BA"/>
                </a:solidFill>
                <a:latin typeface="Franklin Gothic Medium" panose="020B0603020102020204" pitchFamily="34" charset="0"/>
              </a:rPr>
              <a:t>in Outreach is a small, educational sponsorship program for poor, inner-city girls in Nepal. With a family oriented approach, HIO guides and empowers girls to become strong, self-reliant adults. The organization builds lasting relationships with families, children and affiliate schools, encouraging girls to remain in school, thus avoiding early marriage and a life of low-wage, menial jobs.</a:t>
            </a:r>
          </a:p>
          <a:p>
            <a:pPr marL="0" indent="0">
              <a:buNone/>
            </a:pPr>
            <a:r>
              <a:rPr lang="en-US" sz="1800" b="1" dirty="0" smtClean="0">
                <a:solidFill>
                  <a:srgbClr val="3588BA"/>
                </a:solidFill>
                <a:latin typeface="Franklin Gothic Demi" panose="020B0703020102020204" pitchFamily="34" charset="0"/>
              </a:rPr>
              <a:t> </a:t>
            </a:r>
            <a:endParaRPr lang="en-US" sz="1800" b="1" dirty="0">
              <a:solidFill>
                <a:srgbClr val="3588BA"/>
              </a:solidFill>
              <a:latin typeface="Franklin Gothic Demi" panose="020B0703020102020204" pitchFamily="34" charset="0"/>
            </a:endParaRPr>
          </a:p>
        </p:txBody>
      </p:sp>
      <p:sp>
        <p:nvSpPr>
          <p:cNvPr id="20" name="AutoShape 22" descr="https://dl.dropboxusercontent.com/content_link/ZADP9IwpHQTFeFNE8boGsA0Mg9fDw3H06WwfWsyBvrjMYuHnna1oGUNS8vBwOaOW"/>
          <p:cNvSpPr>
            <a:spLocks noChangeAspect="1" noChangeArrowheads="1"/>
          </p:cNvSpPr>
          <p:nvPr/>
        </p:nvSpPr>
        <p:spPr bwMode="auto">
          <a:xfrm>
            <a:off x="155575" y="-144463"/>
            <a:ext cx="5086560" cy="508657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1" name="AutoShape 24" descr="https://dl.dropboxusercontent.com/content_link/ZADP9IwpHQTFeFNE8boGsA0Mg9fDw3H06WwfWsyBvrjMYuHnna1oGUNS8vBwOaOW"/>
          <p:cNvSpPr>
            <a:spLocks noChangeAspect="1" noChangeArrowheads="1"/>
          </p:cNvSpPr>
          <p:nvPr/>
        </p:nvSpPr>
        <p:spPr bwMode="auto">
          <a:xfrm>
            <a:off x="104095" y="-195943"/>
            <a:ext cx="356280" cy="356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2" name="AutoShape 26" descr="https://dl.dropboxusercontent.com/content_link/ZADP9IwpHQTFeFNE8boGsA0Mg9fDw3H06WwfWsyBvrjMYuHnna1oGUNS8vBwOaOW"/>
          <p:cNvSpPr>
            <a:spLocks noChangeAspect="1" noChangeArrowheads="1"/>
          </p:cNvSpPr>
          <p:nvPr/>
        </p:nvSpPr>
        <p:spPr bwMode="auto">
          <a:xfrm>
            <a:off x="256495" y="-43543"/>
            <a:ext cx="356280" cy="356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3" name="AutoShape 28" descr="https://dl.dropboxusercontent.com/content_link/ZADP9IwpHQTFeFNE8boGsA0Mg9fDw3H06WwfWsyBvrjMYuHnna1oGUNS8vBwOaOW"/>
          <p:cNvSpPr>
            <a:spLocks noChangeAspect="1" noChangeArrowheads="1"/>
          </p:cNvSpPr>
          <p:nvPr/>
        </p:nvSpPr>
        <p:spPr bwMode="auto">
          <a:xfrm>
            <a:off x="408895" y="108857"/>
            <a:ext cx="356280" cy="356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01526" y="940991"/>
            <a:ext cx="4952354" cy="3727828"/>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241300" y="-55472"/>
            <a:ext cx="8686800" cy="1028845"/>
          </a:xfrm>
        </p:spPr>
        <p:txBody>
          <a:bodyPr>
            <a:normAutofit/>
          </a:bodyPr>
          <a:lstStyle/>
          <a:p>
            <a:pPr algn="l"/>
            <a:r>
              <a:rPr lang="en-US" sz="3600" dirty="0" smtClean="0">
                <a:solidFill>
                  <a:srgbClr val="794400"/>
                </a:solidFill>
                <a:effectLst>
                  <a:outerShdw blurRad="38100" dist="38100" dir="2700000" algn="tl">
                    <a:srgbClr val="000000">
                      <a:alpha val="43137"/>
                    </a:srgbClr>
                  </a:outerShdw>
                </a:effectLst>
                <a:latin typeface="Franklin Gothic Medium" panose="020B0603020102020204" pitchFamily="34" charset="0"/>
              </a:rPr>
              <a:t>Where in the world?</a:t>
            </a:r>
            <a:endParaRPr lang="en-US" sz="3600" b="1" dirty="0">
              <a:solidFill>
                <a:srgbClr val="794400"/>
              </a:solidFill>
              <a:effectLst>
                <a:outerShdw blurRad="38100" dist="38100" dir="2700000" algn="tl">
                  <a:srgbClr val="000000">
                    <a:alpha val="43137"/>
                  </a:srgbClr>
                </a:outerShdw>
              </a:effectLst>
              <a:latin typeface="Franklin Gothic Medium" panose="020B0603020102020204" pitchFamily="34" charset="0"/>
            </a:endParaRPr>
          </a:p>
        </p:txBody>
      </p:sp>
      <p:sp>
        <p:nvSpPr>
          <p:cNvPr id="3" name="Date Placeholder 2"/>
          <p:cNvSpPr>
            <a:spLocks noGrp="1"/>
          </p:cNvSpPr>
          <p:nvPr>
            <p:ph type="dt" sz="half" idx="10"/>
          </p:nvPr>
        </p:nvSpPr>
        <p:spPr>
          <a:xfrm>
            <a:off x="335307" y="6269688"/>
            <a:ext cx="3786690" cy="365125"/>
          </a:xfrm>
        </p:spPr>
        <p:txBody>
          <a:bodyPr/>
          <a:lstStyle/>
          <a:p>
            <a:r>
              <a:rPr lang="en-US" dirty="0" smtClean="0"/>
              <a:t>April 2016</a:t>
            </a:r>
            <a:endParaRPr lang="en-US" dirty="0"/>
          </a:p>
        </p:txBody>
      </p:sp>
      <p:sp>
        <p:nvSpPr>
          <p:cNvPr id="6" name="Content Placeholder 2"/>
          <p:cNvSpPr txBox="1">
            <a:spLocks/>
          </p:cNvSpPr>
          <p:nvPr/>
        </p:nvSpPr>
        <p:spPr>
          <a:xfrm>
            <a:off x="294633" y="955589"/>
            <a:ext cx="8655729" cy="1879051"/>
          </a:xfrm>
          <a:prstGeom prst="rect">
            <a:avLst/>
          </a:prstGeom>
        </p:spPr>
        <p:txBody>
          <a:bodyPr vert="horz" lIns="91440" tIns="45720" rIns="91440" bIns="45720" rtlCol="0">
            <a:normAutofit fontScale="25000" lnSpcReduction="20000"/>
          </a:bodyPr>
          <a:lstStyle/>
          <a:p>
            <a:r>
              <a:rPr lang="en-US" sz="7200" dirty="0" smtClean="0">
                <a:solidFill>
                  <a:srgbClr val="3588BA"/>
                </a:solidFill>
                <a:latin typeface="Franklin Gothic Medium" panose="020B0603020102020204" pitchFamily="34" charset="0"/>
                <a:cs typeface="Calibri"/>
              </a:rPr>
              <a:t>Hands in Outreach operates in Kathmandu, Nepal, </a:t>
            </a:r>
            <a:r>
              <a:rPr lang="en-US" sz="7200" dirty="0">
                <a:solidFill>
                  <a:srgbClr val="3588BA"/>
                </a:solidFill>
                <a:latin typeface="Franklin Gothic Medium" panose="020B0603020102020204" pitchFamily="34" charset="0"/>
              </a:rPr>
              <a:t>a landlocked country between China and India</a:t>
            </a:r>
            <a:r>
              <a:rPr lang="en-US" sz="7200" dirty="0" smtClean="0">
                <a:solidFill>
                  <a:srgbClr val="3588BA"/>
                </a:solidFill>
                <a:latin typeface="Franklin Gothic Medium" panose="020B0603020102020204" pitchFamily="34" charset="0"/>
              </a:rPr>
              <a:t>. The country has a population of </a:t>
            </a:r>
            <a:r>
              <a:rPr lang="en-US" sz="7200" dirty="0">
                <a:solidFill>
                  <a:srgbClr val="3588BA"/>
                </a:solidFill>
                <a:latin typeface="Franklin Gothic Medium" panose="020B0603020102020204" pitchFamily="34" charset="0"/>
              </a:rPr>
              <a:t>roughly 27 </a:t>
            </a:r>
            <a:r>
              <a:rPr lang="en-US" sz="7200" dirty="0" smtClean="0">
                <a:solidFill>
                  <a:srgbClr val="3588BA"/>
                </a:solidFill>
                <a:latin typeface="Franklin Gothic Medium" panose="020B0603020102020204" pitchFamily="34" charset="0"/>
              </a:rPr>
              <a:t>million. It was </a:t>
            </a:r>
            <a:r>
              <a:rPr lang="en-US" sz="7200" dirty="0">
                <a:solidFill>
                  <a:srgbClr val="3588BA"/>
                </a:solidFill>
                <a:latin typeface="Franklin Gothic Medium" panose="020B0603020102020204" pitchFamily="34" charset="0"/>
              </a:rPr>
              <a:t>ranked 145 out of 187 on the United Nations Development </a:t>
            </a:r>
            <a:r>
              <a:rPr lang="en-US" sz="7200" dirty="0" err="1">
                <a:solidFill>
                  <a:srgbClr val="3588BA"/>
                </a:solidFill>
                <a:latin typeface="Franklin Gothic Medium" panose="020B0603020102020204" pitchFamily="34" charset="0"/>
              </a:rPr>
              <a:t>Programme’s</a:t>
            </a:r>
            <a:r>
              <a:rPr lang="en-US" sz="7200" dirty="0">
                <a:solidFill>
                  <a:srgbClr val="3588BA"/>
                </a:solidFill>
                <a:latin typeface="Franklin Gothic Medium" panose="020B0603020102020204" pitchFamily="34" charset="0"/>
              </a:rPr>
              <a:t> </a:t>
            </a:r>
            <a:r>
              <a:rPr lang="en-US" sz="7200" dirty="0" smtClean="0">
                <a:solidFill>
                  <a:srgbClr val="3588BA"/>
                </a:solidFill>
                <a:latin typeface="Franklin Gothic Medium" panose="020B0603020102020204" pitchFamily="34" charset="0"/>
              </a:rPr>
              <a:t>2014 </a:t>
            </a:r>
            <a:r>
              <a:rPr lang="en-US" sz="7200" dirty="0">
                <a:solidFill>
                  <a:srgbClr val="3588BA"/>
                </a:solidFill>
                <a:latin typeface="Franklin Gothic Medium" panose="020B0603020102020204" pitchFamily="34" charset="0"/>
              </a:rPr>
              <a:t>Human Development Index and is one of the 31 countries classified by the World Bank as a “low-income” country. </a:t>
            </a:r>
            <a:endParaRPr lang="en-US" sz="7200" dirty="0" smtClean="0">
              <a:solidFill>
                <a:srgbClr val="3588BA"/>
              </a:solidFill>
              <a:latin typeface="Franklin Gothic Medium" panose="020B0603020102020204" pitchFamily="34" charset="0"/>
            </a:endParaRPr>
          </a:p>
          <a:p>
            <a:r>
              <a:rPr lang="en-US" sz="7200" dirty="0" smtClean="0">
                <a:solidFill>
                  <a:srgbClr val="3588BA"/>
                </a:solidFill>
                <a:latin typeface="Franklin Gothic Medium" panose="020B0603020102020204" pitchFamily="34" charset="0"/>
              </a:rPr>
              <a:t>Nepal </a:t>
            </a:r>
            <a:r>
              <a:rPr lang="en-US" sz="7200" dirty="0">
                <a:solidFill>
                  <a:srgbClr val="3588BA"/>
                </a:solidFill>
                <a:latin typeface="Franklin Gothic Medium" panose="020B0603020102020204" pitchFamily="34" charset="0"/>
              </a:rPr>
              <a:t>is a patriarchal country and has traditionally been one of the worst in the world for gender equality. It ranked overall 112 out of 142 in the Gender Gap Index 2014, according to the World Economic Forum.</a:t>
            </a:r>
          </a:p>
          <a:p>
            <a:endParaRPr kumimoji="0" lang="en-US" sz="2400" i="0" u="none" strike="noStrike" kern="1200" cap="none" spc="0" normalizeH="0" baseline="0" noProof="0" dirty="0">
              <a:ln>
                <a:noFill/>
              </a:ln>
              <a:solidFill>
                <a:srgbClr val="3588BA"/>
              </a:solidFill>
              <a:effectLst/>
              <a:uLnTx/>
              <a:uFillTx/>
              <a:latin typeface="Franklin Gothic Medium" panose="020B0603020102020204" pitchFamily="34" charset="0"/>
              <a:cs typeface="Calibri"/>
            </a:endParaRPr>
          </a:p>
        </p:txBody>
      </p:sp>
      <p:pic>
        <p:nvPicPr>
          <p:cNvPr id="7" name="Picture 6"/>
          <p:cNvPicPr/>
          <p:nvPr/>
        </p:nvPicPr>
        <p:blipFill>
          <a:blip r:embed="rId2" cstate="email">
            <a:extLst>
              <a:ext uri="{28A0092B-C50C-407E-A947-70E740481C1C}">
                <a14:useLocalDpi xmlns:a14="http://schemas.microsoft.com/office/drawing/2010/main"/>
              </a:ext>
            </a:extLst>
          </a:blip>
          <a:stretch>
            <a:fillRect/>
          </a:stretch>
        </p:blipFill>
        <p:spPr bwMode="auto">
          <a:xfrm>
            <a:off x="522769" y="3084023"/>
            <a:ext cx="4099728" cy="2492395"/>
          </a:xfrm>
          <a:prstGeom prst="rect">
            <a:avLst/>
          </a:prstGeom>
          <a:noFill/>
          <a:ln>
            <a:noFill/>
          </a:ln>
        </p:spPr>
      </p:pic>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08537" y="3617579"/>
            <a:ext cx="2634696" cy="2894698"/>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0"/>
            <a:ext cx="8682378" cy="1011090"/>
          </a:xfrm>
        </p:spPr>
        <p:txBody>
          <a:bodyPr>
            <a:normAutofit/>
          </a:bodyPr>
          <a:lstStyle/>
          <a:p>
            <a:pPr algn="l"/>
            <a:r>
              <a:rPr lang="en-US" sz="3600" b="1" dirty="0" smtClean="0">
                <a:solidFill>
                  <a:srgbClr val="794400"/>
                </a:solidFill>
                <a:effectLst>
                  <a:outerShdw blurRad="38100" dist="38100" dir="2700000" algn="tl">
                    <a:srgbClr val="000000">
                      <a:alpha val="43137"/>
                    </a:srgbClr>
                  </a:outerShdw>
                </a:effectLst>
                <a:latin typeface="Franklin Gothic Medium" panose="020B0603020102020204" pitchFamily="34" charset="0"/>
              </a:rPr>
              <a:t>What are we supporting?</a:t>
            </a:r>
            <a:endParaRPr lang="en-US" sz="3600" b="1" dirty="0">
              <a:solidFill>
                <a:srgbClr val="794400"/>
              </a:solidFill>
              <a:effectLst>
                <a:outerShdw blurRad="38100" dist="38100" dir="2700000" algn="tl">
                  <a:srgbClr val="000000">
                    <a:alpha val="43137"/>
                  </a:srgbClr>
                </a:outerShdw>
              </a:effectLst>
              <a:latin typeface="Franklin Gothic Medium" panose="020B0603020102020204" pitchFamily="34" charset="0"/>
            </a:endParaRPr>
          </a:p>
        </p:txBody>
      </p:sp>
      <p:sp>
        <p:nvSpPr>
          <p:cNvPr id="3" name="Content Placeholder 2"/>
          <p:cNvSpPr>
            <a:spLocks noGrp="1"/>
          </p:cNvSpPr>
          <p:nvPr>
            <p:ph idx="1"/>
          </p:nvPr>
        </p:nvSpPr>
        <p:spPr>
          <a:xfrm>
            <a:off x="192718" y="802172"/>
            <a:ext cx="8692909" cy="1903960"/>
          </a:xfrm>
        </p:spPr>
        <p:txBody>
          <a:bodyPr>
            <a:noAutofit/>
          </a:bodyPr>
          <a:lstStyle/>
          <a:p>
            <a:pPr marL="0" indent="0">
              <a:buNone/>
            </a:pPr>
            <a:r>
              <a:rPr lang="en-US" sz="2000" dirty="0" smtClean="0">
                <a:solidFill>
                  <a:srgbClr val="3588BA"/>
                </a:solidFill>
                <a:latin typeface="Franklin Gothic Demi" panose="020B0703020102020204" pitchFamily="34" charset="0"/>
              </a:rPr>
              <a:t>Hands in Outreach empowers women and their daughters through education in financials and literacy, gaining citizenship documents and beginning savings accounts. </a:t>
            </a:r>
            <a:endParaRPr lang="en-US" sz="1800" i="1" dirty="0" smtClean="0">
              <a:solidFill>
                <a:schemeClr val="tx1"/>
              </a:solidFill>
              <a:latin typeface="Franklin Gothic Demi" panose="020B0703020102020204" pitchFamily="34" charset="0"/>
            </a:endParaRPr>
          </a:p>
        </p:txBody>
      </p:sp>
      <p:sp>
        <p:nvSpPr>
          <p:cNvPr id="4" name="Date Placeholder 3"/>
          <p:cNvSpPr>
            <a:spLocks noGrp="1"/>
          </p:cNvSpPr>
          <p:nvPr>
            <p:ph type="dt" sz="half" idx="10"/>
          </p:nvPr>
        </p:nvSpPr>
        <p:spPr>
          <a:xfrm>
            <a:off x="241300" y="6356350"/>
            <a:ext cx="1288933" cy="365125"/>
          </a:xfrm>
        </p:spPr>
        <p:txBody>
          <a:bodyPr/>
          <a:lstStyle/>
          <a:p>
            <a:r>
              <a:rPr lang="en-US" dirty="0" smtClean="0"/>
              <a:t>April 2016</a:t>
            </a:r>
            <a:endParaRPr lang="en-US" dirty="0"/>
          </a:p>
        </p:txBody>
      </p:sp>
      <p:sp>
        <p:nvSpPr>
          <p:cNvPr id="14" name="Content Placeholder 2"/>
          <p:cNvSpPr txBox="1">
            <a:spLocks/>
          </p:cNvSpPr>
          <p:nvPr/>
        </p:nvSpPr>
        <p:spPr>
          <a:xfrm>
            <a:off x="-949047" y="6858000"/>
            <a:ext cx="4111347" cy="1507513"/>
          </a:xfrm>
          <a:prstGeom prst="rect">
            <a:avLst/>
          </a:prstGeom>
        </p:spPr>
        <p:txBody>
          <a:bodyPr vert="horz" lIns="91440" tIns="45720" rIns="91440" bIns="45720" rtlCol="0">
            <a:normAutofit/>
          </a:bodyPr>
          <a:lstStyle/>
          <a:p>
            <a:pPr marL="166688" indent="-166688">
              <a:spcBef>
                <a:spcPts val="600"/>
              </a:spcBef>
              <a:spcAft>
                <a:spcPts val="600"/>
              </a:spcAft>
              <a:buFont typeface="Arial"/>
              <a:buChar char="•"/>
            </a:pPr>
            <a:endParaRPr lang="en-US" dirty="0" smtClean="0"/>
          </a:p>
        </p:txBody>
      </p:sp>
      <p:sp>
        <p:nvSpPr>
          <p:cNvPr id="24" name="TextBox 23"/>
          <p:cNvSpPr txBox="1"/>
          <p:nvPr/>
        </p:nvSpPr>
        <p:spPr>
          <a:xfrm>
            <a:off x="6654800" y="2336800"/>
            <a:ext cx="184666" cy="369332"/>
          </a:xfrm>
          <a:prstGeom prst="rect">
            <a:avLst/>
          </a:prstGeom>
          <a:noFill/>
        </p:spPr>
        <p:txBody>
          <a:bodyPr wrap="none" rtlCol="0">
            <a:spAutoFit/>
          </a:bodyPr>
          <a:lstStyle/>
          <a:p>
            <a:endParaRPr lang="en-US" dirty="0"/>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30735" y="2118106"/>
            <a:ext cx="4070421" cy="3044852"/>
          </a:xfrm>
          <a:prstGeom prst="rect">
            <a:avLst/>
          </a:prstGeom>
        </p:spPr>
      </p:pic>
      <p:sp>
        <p:nvSpPr>
          <p:cNvPr id="6" name="Rectangle 5"/>
          <p:cNvSpPr/>
          <p:nvPr/>
        </p:nvSpPr>
        <p:spPr>
          <a:xfrm>
            <a:off x="4539172" y="1943469"/>
            <a:ext cx="4572000" cy="3477875"/>
          </a:xfrm>
          <a:prstGeom prst="rect">
            <a:avLst/>
          </a:prstGeom>
        </p:spPr>
        <p:txBody>
          <a:bodyPr>
            <a:spAutoFit/>
          </a:bodyPr>
          <a:lstStyle/>
          <a:p>
            <a:r>
              <a:rPr lang="en-US" sz="2000" dirty="0" smtClean="0">
                <a:solidFill>
                  <a:srgbClr val="794400"/>
                </a:solidFill>
                <a:latin typeface="Franklin Gothic Medium" panose="020B0603020102020204" pitchFamily="34" charset="0"/>
              </a:rPr>
              <a:t>Hands </a:t>
            </a:r>
            <a:r>
              <a:rPr lang="en-US" sz="2000" dirty="0">
                <a:solidFill>
                  <a:srgbClr val="794400"/>
                </a:solidFill>
                <a:latin typeface="Franklin Gothic Medium" panose="020B0603020102020204" pitchFamily="34" charset="0"/>
              </a:rPr>
              <a:t>i</a:t>
            </a:r>
            <a:r>
              <a:rPr lang="en-US" sz="2000" dirty="0" smtClean="0">
                <a:solidFill>
                  <a:srgbClr val="794400"/>
                </a:solidFill>
                <a:latin typeface="Franklin Gothic Medium" panose="020B0603020102020204" pitchFamily="34" charset="0"/>
              </a:rPr>
              <a:t>n Outreach works with women </a:t>
            </a:r>
            <a:r>
              <a:rPr lang="en-US" sz="2000" dirty="0">
                <a:solidFill>
                  <a:srgbClr val="794400"/>
                </a:solidFill>
                <a:latin typeface="Franklin Gothic Medium" panose="020B0603020102020204" pitchFamily="34" charset="0"/>
              </a:rPr>
              <a:t>from the most poverty stricken </a:t>
            </a:r>
            <a:r>
              <a:rPr lang="en-US" sz="2000" dirty="0" smtClean="0">
                <a:solidFill>
                  <a:srgbClr val="794400"/>
                </a:solidFill>
                <a:latin typeface="Franklin Gothic Medium" panose="020B0603020102020204" pitchFamily="34" charset="0"/>
              </a:rPr>
              <a:t>underclasses. </a:t>
            </a:r>
            <a:r>
              <a:rPr lang="en-US" sz="2000" dirty="0">
                <a:solidFill>
                  <a:srgbClr val="794400"/>
                </a:solidFill>
                <a:latin typeface="Franklin Gothic Medium" panose="020B0603020102020204" pitchFamily="34" charset="0"/>
              </a:rPr>
              <a:t>In effect, for the first time in their lives, these women will have the opportunity to move out of the entrapment of extreme poverty and have the ability to make autonomous choices in their lives and to gain the skills necessary to empower and move forward with their lives and pass this benefit along to their daughters.</a:t>
            </a:r>
            <a:endParaRPr lang="en-US" sz="2000" dirty="0">
              <a:solidFill>
                <a:srgbClr val="794400"/>
              </a:solidFill>
              <a:effectLst/>
              <a:latin typeface="Franklin Gothic Medium" panose="020B06030201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242" y="-1563"/>
            <a:ext cx="8686800" cy="1028845"/>
          </a:xfrm>
        </p:spPr>
        <p:txBody>
          <a:bodyPr>
            <a:normAutofit/>
          </a:bodyPr>
          <a:lstStyle/>
          <a:p>
            <a:pPr algn="l"/>
            <a:r>
              <a:rPr lang="en-US" sz="3600" b="1" dirty="0" smtClean="0">
                <a:solidFill>
                  <a:srgbClr val="794400"/>
                </a:solidFill>
                <a:effectLst>
                  <a:outerShdw blurRad="38100" dist="38100" dir="2700000" algn="tl">
                    <a:srgbClr val="000000">
                      <a:alpha val="43137"/>
                    </a:srgbClr>
                  </a:outerShdw>
                </a:effectLst>
                <a:latin typeface="Franklin Gothic Medium" panose="020B0603020102020204" pitchFamily="34" charset="0"/>
              </a:rPr>
              <a:t>Life Challenges of Women in Nepal</a:t>
            </a:r>
            <a:endParaRPr lang="en-US" sz="3600" b="1" dirty="0">
              <a:solidFill>
                <a:srgbClr val="794400"/>
              </a:solidFill>
              <a:effectLst>
                <a:outerShdw blurRad="38100" dist="38100" dir="2700000" algn="tl">
                  <a:srgbClr val="000000">
                    <a:alpha val="43137"/>
                  </a:srgbClr>
                </a:outerShdw>
              </a:effectLst>
              <a:latin typeface="Franklin Gothic Medium" panose="020B0603020102020204" pitchFamily="34" charset="0"/>
            </a:endParaRPr>
          </a:p>
        </p:txBody>
      </p:sp>
      <p:sp>
        <p:nvSpPr>
          <p:cNvPr id="4" name="Date Placeholder 3"/>
          <p:cNvSpPr>
            <a:spLocks noGrp="1"/>
          </p:cNvSpPr>
          <p:nvPr>
            <p:ph type="dt" sz="half" idx="10"/>
          </p:nvPr>
        </p:nvSpPr>
        <p:spPr>
          <a:xfrm>
            <a:off x="188242" y="6293657"/>
            <a:ext cx="2497808" cy="427819"/>
          </a:xfrm>
        </p:spPr>
        <p:txBody>
          <a:bodyPr/>
          <a:lstStyle/>
          <a:p>
            <a:r>
              <a:rPr lang="en-US" dirty="0" smtClean="0"/>
              <a:t>April 2016</a:t>
            </a:r>
            <a:endParaRPr lang="en-US" dirty="0"/>
          </a:p>
        </p:txBody>
      </p:sp>
      <p:sp>
        <p:nvSpPr>
          <p:cNvPr id="13" name="AutoShape 16" descr="data:image/jpeg;base64,/9j/4AAQSkZJRgABAQAAAQABAAD/4gJESUNDX1BST0ZJTEUAAQEAAAI0AAAAAAAAAABtbnRyUkdCIFhZWiAH3gAGAAQAEQArADhhY3NwAAAAAAAAAAAAAAAAAAAAAAAAAAEAAAAAAAAAAAAA9tYAAQAAAADTLQAAAAAAAAAAAAAAAAAAAAAAAAAAAAAAAAAAAAAAAAAAAAAAAAAAAAAAAAAAAAAAAAAAAApkZXNjAAAA/AAAAHlia3B0AAABeAAAABR3dHB0AAABjAAAABRjcHJ0AAABoAAAABVyWFlaAAABuAAAABRnWFlaAAABzAAAABRiWFlaAAAB4AAAABRyVFJDAAAB9AAAAEBnVFJDAAAB9AAAAEBiVFJDAAAB9AAAAEBkZXNjAAAAAAAAAB9zUkdCIElFQzYxOTY2LTItMSBibGFjayBzY2FsZWQAAAAAAAAAAAAAAAAAAAAAAAAAAAAAAAAAAAAAAAAAAAAAAAAAAAAAAAAAAAAAAAAAAAAAAAAAAAAAAAAAAAAAAAAAAAAAAAAAAAAAAAAAAAAAWFlaIAAAAAAAAAMWAAADMwAAAqRYWVogAAAAAAAA9tYAAQAAAADTLXRleHQAAAAARHJvcGJveCwgSW5jLgAAAFhZWiAAAAAAAABvogAAOPUAAAOQWFlaIAAAAAAAAGKZAAC3hQAAGNpYWVogAAAAAAAAJKAAAA+EAAC2z2N1cnYAAAAAAAAAGgAAAMUBzANiBZMIawv2EEAVURs0IfEpkDIYO5JGBVF2Xe1rcHoFibKafKxpv37Twek3////2wBDAAYEBQYFBAYGBQYHBwYIChAKCgkJChQODwwQFxQYGBcUFhYaHSUfGhsjHBYWICwgIyYnKSopGR8tMC0oMCUoKSj/2wBDAQcHBwoIChMKChMoGhYaKCgoKCgoKCgoKCgoKCgoKCgoKCgoKCgoKCgoKCgoKCgoKCgoKCgoKCgoKCgoKCgoKCj/wAARCACyALI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6pooozQAUlVLi+SI7V+ZvboKqf2i+3gDPqapQbIc0jWoFYxvZ2/i/IU+O8mXq2fqKr2bF7RGvRVWC7VhiQ4PvVgMGXcpBHrUNNFppjqKj85AcbhSfaI8feFKwXRLRUDXKquf1PArLv/FeiWGftuq2UOOzTLn8gc0+Vi549zborhbv4q+FLfIXUGnI7QxM39KyH+M2imQrHZ3u3PDsoAx6+tNRbDmR6jTS6gHJrym8+L1uFP2PTri4B6FXX+QOa2/CXjLT/EseyGRor5VzJay8OPp6j3FWqT6ke1WyO2a5jAOGzUDXRY8DGKpinCmoJC52TvO7ZBPHtTN5PU5plFVZLYV2SBqXPFR5py0hD80U3FFAyJtTkIO1VX9artdzMTmQ4PBFcZpHim6y0HiDSbzTrhPvSCJniP4jOPxro7S7t7qPfbTxyp0yjZqko9CW5dS0KcKjU04GqJJF+tPBqLdjpilD0hkpbajMFZiBnaOp9q5zxT4rvPD+mS3kmju1uhVctdICWJ4AUZ5re3VxHxfm2eEhyObmP+tIaOUuvi5rkuRZaXZwA9DIWkP8wKxbrxx4wvs7tSNuvpAipXLvO5DHe3UdKdaSEzqOTk96NSuWKNW6TVNQyb7UbubPUSTsf0zUUGgrjJAB/nW4CNp6c9qkU8DnFZ+93NlZbGdDo8Srkgn2rf8AC/h2O+ublWhLLHFu4GcZNV45AF6kjFdl8Np4orq+3usbuIwA3GRz3rOatFsuMruxzGoeDLcucDY2eOxrDuNDvLCdXtbx1dOULHkY9M17pfxrKFeNY2YE4Zv4fWuc1e00yGUX9/cjbGuRHF3xyfrmueNSS1Rq4RlozjNO8deKtNVReQwahCOMsuG/76FdRpXxT0udhHqVtcWMh9fnWs/xJ/ZDWMs2mom9YhMWDhdoPsKj8IiGwik1O8VS6sIwGVQZMkY5PH/6q2jiG/iRhOjH7J6XpeqWWqQmSwuFmQYzgHj86vAVyo8RTN4lubZIG/s61tfNZ1I+ZmwefQAA9/rXS2cxuIRIY2jz0DEHIx14roujCzSJsUoGKBSigQUUuKKQzzPTvHMLXlzJJJLOjXDqsf3WC44O31HpmqS/EGwguXDwxswUySNbgAGvHbuaZr5pJbnybUqTuiUMGI6AbhjnPNRzanpUmnvfW8V1HhfmV4tse/b7nA5/A9q86NSf2Wbex5ldM9ig+IiPdLHFBuhMxQvIcEL24rstD1RdSs/NG3eGKuFzgEHpzXzxoVxBeXurzSK4IEYi64LAY6DoBlfavQtH8aQaVCgd43gkkZd7IwYKON2BklcjnuM5x1q4V5xqWm9AeHdrnq+6lzXm0fxb8ONPOr3LrFEFLyRxtIvzHHYZAB9R/OopvHl3c6zARbXNnYRr56RYXzbxeQNxb7qkc4AJ6ZNdyqx7mXspI7XxDqk9hGohVAXZVUs3UntiuR+J1w15pGnWDHbO0hmZM5O0DAP5muc8eeNf7RudNWyint1t387MygfPjjHrj196x7a8mvbiSe8uZZJD0Zjux3wPajns7DjDS5WGjsDhiSD+GMVZttIjjxJKX3blCgY/H+tW0ljYbd7YPQ9vxq02FEZQEhic8+9T7ZN8pThJK5LDbAs+5chSQTnHHY1JaW6vs39WUjHvnr+WKz570xWU00iN5YXJ+b8qxk8TFIYytuC5BcMQTjkc1oSdS6QDLqy8fMQB6V0/h2ZIYpI0QF2fJbsBgH+tcJol817FI4TndjG3GTjjH5GurspRHEwDfvDnLLx7VjUatZlwdmaOqaq9skYglZTuPmKDj0wDXE6prz5dWaQqW34VsKcevr2rbv0wjEg8+3WuNw7XMkbW5cNnB54HtWairWLbbZNLqLfZzPduiz3BMZIj3K646k9/5mtiy1hodNt7e3iE1u4AYLwfXpzz/SsfbbpZRkFjGswGccDg1fsbwRQ2jNLGrc4YEZDAgk9On196ykky7WOmstSuLi51u6jtbhDLGVckYC4BGfXjFeraQ0ps088BXwoC9wNo6+9eZW+o215plzPPKpeUB1eU7QSztnaBzn5uPrXdT+JtLto5JDdxSANjERMnb/ZB9K1pSSMZRb2OhFLXCj4iWJlUrbXL22dskwXGz/a25yRXS6bqMl7p9tPAkEpkfEnly5CrzyD+XFbcyIcWjVophIBIop3FY+HdQ1dI5JovNBQ4YK7qwfjoCBwag0bUzc2L+aI5DbyebhkWVM8gAq2RgqSPwqz4zHl2v2pE8wRBdq4CGMdyMVneBIFuLPUJnDBC23y+u/C5xXFooXO2Ks7HV6nqllbwPfafD5c0E+6S2MZyQrD5ztOFGcDp1xiuW1rxO9+8ksmI3nwFhdSqIucDbzgnocnPTtVPRdd023s9ei1zT57i6vYgsDpL5f2eRSSpK/xDdg49qqeZp0iRRSXce5lLtIU2bOCSoHUemf5VcYKL2CUrrc6iDUzNfQx6NawxwxIfNnn+d5gcs248DGfmwAMcV1/huWa7lklF6DbQARzKyZLBhwqHqoPzYA4G0VxfhnQb+9t41t40j86EIpaTAAI+b8zj8BXr1r4FuPDelWss6xyyXc+/FqjO3CjGRjpXPWkktC6a6M5PxFfG61UGSUGKFAiFV+VccYx/U04X1va2kTW1wH3HlMHP1/OuuvfDt4TuRF3Md5KsF491rkPFWltZad9ovRLHA5YKUiG5T2B4wM4qqdeMrak+xklsTWty7KJNuS2Aq5yfyrXS+ttii4aXcQVwFwCO+PWvPJPGMazQT2lukEEGGQeVvZ2HdiD6546Vp3XxFk1KxjtJY7dLiRk8qWLKyxqDkkbhkggEZyTRLmbTSKVOKVmz0bT4Vv2lhgt2lRF3nZ/EPYd/pUk9jaQp86SxtsKjeuCB9PxrEbxDaKbC91OBoYt85mkt2PzbBhRtz1O5Wrc8K6np+pRx29rqME1ygy8T/KyyZ5K56kn0qJTlG7uxxpxegslvBHB53nCMqobC4GMCs7TNXhYSmeYR26n7578j+v8AOtrxDpZ1NAEiT7374JtEjEDgE9vfFcn4hsbO20yWOzuY/OS5hhmtt2WTc65yDz3H51Knzq8nqDp2fuo6DUtXisb8WrMNxO3kcAVahFm6R3UFyGEa4+Xkc9fxqpc2mmTX6ur2UlwrY+ZwzNg+m70zWrpsESxDyraEdQTFwCP8aic9rMtU3fVWRQ0aCzmaWBIiqoABuH8s1cfStLYBWeIADgOe/wDn+dWxaQyL910AByGPINVX0q3YLtjkLquQR3rPn8zVU9Nhv2e0Ty2eWLEZySGHfHH4YrT8O3FrZWkkUTRSwtjch6HH/wCuqb6d5dqv2bbC/wB5gVBJP0PWsm6iYB2RGs7k8Kyrjf6+wq1PmVkyeTl1sdFex2LSN5EEKcnCq4z/AJxRo2oyaLdNJBbziAncyI3U4+vNctpt7a3tql/5EokkUZV2BDMCVP4ZBp91NGCJIkkikAxh5CA2PTmr5pR6kNQa1R08njDVPMbZH8uTj5e1FcQY5ySViJU9CZuaKf1ifcx5KfY8s1m8vtbgntow1ukuEZEJkXk03QRaaRpt9YveQzMk55AxzgcfXiu1+IE1t4J0O4Fpb2cep3gMEMsfMqrwWYj0xXh32mW8ui9zMckkswAUk+pwOa6Uvaw00Qm1Tlrqe0+BtE0bXNJ16GS3tr3WpbZltUuG4XJHK++P4uorw67h+z3VzEUeMxuy7G6rgkYPuK+lvhRNFb+ENPdYorcFDI8wj2ll/wBp+5yR17V4l8TtMNt4muJZHj829eS4kSNgQuWO3p0yMHnvmscNJqrKDZrXjHkUkeueE1MQsliKMpRAAeD0HevX/G3m3fhK1NmfIuba4RjvXaQCpBweRzXzD4G8Uao97aJHaxzxwGMOFc72GcZC96941fXJzpzyXEhMEjqXG0x7ABwO5Nc9bnjOzW5VKEGnJMLjUrqzsLidbdrpo4mYQhvnkYAnAPvXzxqPim88V6rJd+IboCztkMsdlGGWInIxHweAc8seT0717VoWoxztKI4bi4tmO7cz8r7jp2rzb4ueE4po7jxBolsbdFObyMSDa/I/eKB0PIyO/XrV4e0JNNb9R1bzjoceb+zudRmhaI20bMZI5wn3G6YAHBT1HoOKsW1i8dxb291EnlurRwSoRImWBI2t6EjpwRWRpFulzqlpDJK5Gfmz24Of0Fd3baJaWqj944SJvOG09CO4H511SmloZSptOzEsNYRtJubWaDzY5J22Rl8bW2xsMenR/wAzVrRdch0bTxJDpf2uYXDT2ss8hIiz2U5wATk1xlx4jgvLe/RYWigDeZEQeWBOCW9yD0HrWfrlyxREWW5FoFHlIw4VfapcL7ocJaXPWNG8WalrX2i81jUliggcLLbQFYwyEhc7xySCeg7YNc1c3WiNrJ/siO7mMUnmefPNlZNrc8YBPA79DivO9MaSO4HkTOgViQSeA2OOPxrpbnUpYbcmCNVk5/e455PPH1/lSdFJ3TLjWtHY9D+HwEHiQOlrarbTx+WnnSqrbjyoUHnkfTPrXp8kTo5KxKHXJ+/jnPQg14pBdxXNtp8NzGzL5kC4jjAIKrjH6df9ontXsdv4kttSspHuXW0mbIJkHy7umQe9c1SMo6pG0ZKejZS8SX+owWE80OmtIiqC7RNhlXnOOMZxXI6f8ZobfZDJKURMKRqFukrkdONhXgc981jfEHw/e24OvX19A8EjrCLWOWSRAxBwecDHH5muKWW2m81dVtRHLt2xeWFKs2c5ckZxz25q6cITM5znTPebv4g2pso7yIaNLG3ypK1lcKuO+SpYj8vxqTQ/H2i38kbXdx4aDFsYS+nQ8e0igV8/6LLItzJGBPHbQxyIN6YCEqSoOOmSKNVvrO5F4f7MhDyqtxCxJLRofvLngnnOCe2OvWtFRjsZe3ke8eGdR0n/AIRhxdWl9cyRXFwu2xxMVUSsfX06Eda5WTV7GWXfZzSmOQiSEXRWI7T0JAY89ev515dHc6bb6rb3JtxcrFJ/qHkKq6HoNw5DZJwe2BXqSWlpIbfUo47eQxYimjHyG4UA4YIBgnkZ5/hzUVIKPQcWqmjEbxHMjFS0KlTjGTxRVOfVtKeeRja4LMTjzD60VlyrsLkj/Mcf8cNZS98TraxqFWyhCthiwaR/mPX6gfhXncBITJ61vfEHS7rTvFF/9slgl8+ZpEeGYSAjcRgkdCMcg8isvTYftF5bQj/lpIq/ma9SkuWCSOao7yZ9C6bqo8P+CdIiKghLQSuWUfLx1B9ccYNeD67qk2satc31y5eWV93PYDgD8q9V+MGpwXfhHTjpk7pA7LFJCAVyqg4LDoRnoeteMSxyIASMA9DWOHirOfVs1rvXl6HoPgWya3ntbgZ865kQQgNwEzyx/Hivf9fsXuLC4itZylyg+TBA3Dvj/wCvXzh8NEvrvXrOG2ZniSUSOqLuwo5J+gH8/evpKxe5mniuMPkJsZQhxntu/wARXJi01JM3w7TTRwMFrcRagkZuI0RCXfY2047g47fT0NT+K5LSx8GaybacSxvbEBSAQdx2jORnPOetbV54et/MkuYjPFvcebCIyRnJ7gfjWdFHFpml3CaxHDNbuMSlhhdvvntWaqKaVzVQ5GeFeGpFg8R2jyEbPmGffaa7kXUUTFreTaOuxlLL+HpXnb39tbzI0R4jfgIMjH9atjxPbh+RIeMfd/KuydN6NEzqRk22TazpDaTc3GpQWUk+mkAshOURm6bvVc9PfrWKl6Wt3Z9sibPKWMkfIM7uOOma769utUm8K3s8enyRafNbMd8rAZXHXH15rzTSSrJcRsuWKhl+ozVUrzi+boc9Vqn8PU0tI0+a7twy7VVpNx3Hrz/9aukXQrq42RLtbcyjIblRkk8dz1rW0OEW+n2sOAriMduvGf611mkeUbiNZFH3u461hOvKLdjWFJNIXQ9C1CxEI+yyW/mxEtJLhsjONoxkcAfy9a6J9CDorzLuAIAbsP8A9ddTeS21vFpNuU/evE5VgfujIyM9u35VnNdPBcHdJOyr32AiuR1KlTVG/JGGjMY6Zu3x3kUc9snzGOYh1PttPBrwTxU/leIrxbe1nSzSQqiP8rYyelfQmu6lp+n6bdX07OFTBVcbeegHPrn+teJar4lt5ru7FxZRXsjSEpKxxgY6Y54HaunCqpNt22MK8qcEuZ2uYen67dabtkt9ik8suAd4HG1vwrZe5sdftRNaxvbXMMZjMagFSMHgdxyenvWTBKl2TIlskWSRsUcCtbTYJG34ZECjdyeCORXTJ8uj3MFHm1TMG202+W1il+yTld4b7hzgNjOMdO1ehamrywolzE7WsbscjKhSBy34E1Y0pdsQ3uhMcsmcHuCDj8eTXRazC40mONSrBpNrEZORjv8AlWFWpdGkIcvvHn326Q8mAnPf1orfbTLzccxNnPZRiijmgZ8zNfxR4QudXuZJ77SbRrxlDme2JjkJ9SrfK3/1qzbPwzaW/jPTLqXQ7vT7O2jRDHLs8uaRQRlm6Zbj6mvVLDWbO6gj8prlg6gq5jJzn0PNRahHeXELGyENwrDJST5Wx/L9K5o4l/DLQ7XQVuZannnxgiXS9EtZrRY1jupvL8kxgbdqkkYH1HNUvDPhXSPGHhmKf7Oml6lyqR2s2TKi4HmMj+pzyPSrPi3wbr+oLavqNwbhIiFVEUfJGSBuyOCcdT14rvlutE0bRYzJ5ccFkiRx+Vy6pkDGBye5Na86jBKDuzPkcpNyVkefeEtCbwrrerWkuoWZmFvFJEHIjkcM2CB68DoPwrqr++1JJvtEJPmMoUrJxtweoPbPce9ef67a2/jX4mJHpM4u7EiNXlUHCxoMseRn1FesNpoSQIr7kf8AdhdwOwnocduOK0lLVOW5mlvbYpWeoXV1AEvY7hGk+ffFPuUgdgOw+przz403Nxa6RYWqTgW08jb1BIL7QMYzyRluvr9K9Gij1IuVwdi5wpAJAz6V4X8Xb+S88ZXEbySyC2ijhVXOdhxlgPT5jTp0k58wSqNRcTiWbcefyq9ocPnalCgGSW/L3qmF9atafdtZmR41BlIwp/u11vbQwjvqfQlpDaa14XMLbw08UlvvzlWxlfzB718/Lp81lJJ558ueJmQptJJIOD/Kve/BU622h6fp8kTKY4AfNDrlnOSVCnr3ryrxjMk/iHUJIQAjTlQAuCSDtyQO/Fc1CTTcTtlTVR3kdHZPHPFCAQeF4/AVs6cyw3cW2Rgu7nDk8c9jXl99DcxlpIJpUSP3/AD68fz9K9Oj8K2tjpenTx395NcXEXns0hSMrkAgbeenI61lUpPvuKnNSTaWiPQtY1ea2u7WGF90aQICvGVPXqfYiq7+JZrVTFJIwV142vnnnpmuGvzdyzG5eKcu3zBsHoBgdOtZn2W5mu4DIZWwN2CCp9/rWaw9o6smVa8m0jqPGPiC11vQbjT7mBT5n3JMAlHU8MD/AE968n/sGS3DzSy7yeAoGB9a76HTXvC6wKHdcAgjGDjrk9feq1/pUlpo1w2oW4Dr/q5M5OT0FdGHapzSXdGVa86bv2OIsozFA7LyBJj9KliumRnxjcQR/WnWPMbZZCwkPQYGK1ILGCW4RXICkA5HXkGunFtKq0Y4RN0kWbO+BgkjGcNJkLjrlT+ddzpmqLZaU1zfxsbNGSCZtvKhsAOM+hrkbKwRLZWG5lYxMWLAAE5Gc+1d7pQjv/C2p6bIgCSJG4AHOcAnsM8iuGbsdcF0ZrReG55Ike3eCSFgDG4dcMvY/lRWL/b7W/7mPTF2R/IuYM8DiisuZHTyRItNiNhZLbWxQ20JOInc4Qn09K1Yteu7CBnaMMvRIydzZJ9e+Ov4Vimzuo1W6KsQ8edwJxtB6e3XODWfLqcbPLHNMzRxnKkHDbh6mt3CE/M5VKcPI6PSviOp+02+pQwvMjlY2hztb2Pfr3xXS6de6ZrIVIJI0uDn5TxzjkD/AOvXCaYLDWEM1tInngAfvI8nOeucZ7d+tWZi8TlZ/NEyNtbehKtgZDBl+bHH4VjKNNO0dGaJ1Hvqjr00nTNOvjePawxXTKU+1Qj5mX36A9OtO+xTTXXmRXTCDaCMqCDz93OePXkVzd1qV0lqj+YLy1kQOjhTyMnv6g5HrVzw9qD3FvIbKXMgGGidctj2A6ipdPm1vqNTUdLHUS26zECLCyoeMfKWHcDtXyN4ona48RapPIjq0lxI21wcjLHGc+2K+nY9UmXe+o2DtIMNG9qxGRjBJVv5e9eV/HjVLfUoNEEcE8F0plZxPGA+35QOR1HFdOGbi7bmNZJq55H0U89als8JcRyMAwRg2D3xXoHhf4W33iTwzb31jewpqU+5orS4wgmXOAEbP3sAnBHPbvXL3XhfWbLXP7HnsGTUywAt9w3HIyD1xj3zXSqkW7JmPK1rY9/8L6ZHP4Q0+7ZEE5jEgbblicnnqDXjPi618nxJqcKsVIuXA455OQfzPevdtC0C5tNA0kTqwlS2RZI/MyVYD5hgHGQa8g+I1vFbeJpHhSVI5VVyrfN83IYg9646MvfauelT1epiSw3Mp00sqpE8vkyDriUHDBh9OR2x06V6xcaXbusEF3cmGSKNYERunHoffml0vwtJM+nXsPlSxTypNcpJwrKYx8yn+9lQQR6mtPVbS9+yt5kJjkJJJjIwP7v9KqU9TqxeHjQo8sethNGgEdu1o7hTn5JChBB9ucVa+zSIvlgefFg8yE7mXHIBPfPcVh6LfLDL5V+0iohLHcfv/wCH4V1/9pWY8iMYCuRg4z9D+lYVm4ann0oqWhyt9EtukDwWpULiMNKzHnPf3Pr9c1xXjuS61WayTymitVUoQ+7BcHk4zjpjmvZvsdu58iGZPJk/5ZgY2nnOPzrz/wCKCLY2FpHtIllYuxwecDAPP5e+PrWuDrWqJpGOKpfu5K55UsUdnOyIMjg46Z7Vsac8ReNwygqFyS3o1c9qCGdMMSSO44qpHDeIGeORcDqWrurwdRuSOPD1FTjys7SDUJI7WaKKxlklRl+UyryNx/Lt+ddB4b17F1HbSQETSbY1iRvMctuPAx25znp1rlfC3h691Wxu7qa9t7a1gUGQYLNICwGB0xk967jRNUs9PQwaXZrbnazscZZgMgEk88D/ABrhqpwVranbSkp63OxkspTI5U/KScden5UVgxeI/wB0mcg4HAI/rRXFyT7HbzR7nRf2raQRRsx+0Wznb5hxlyT0f/aI/lVbUvDen6vcQXVhJ9mUEgEjKMD2449f5VyqXL6cJiqZdG/eRBjkZ78+1dHo+sJdmGO1KR2qIBIS+W3AZz6fQV0Tpyp6wOeNSNTSY/8A4Rm9srkNCI7gKS0bIVQr6fh2xWb4lttfngkjtLZ7e8ZwwliPzLgfd9unbH49K39Mv4ZBdLNPtLzMowdgK9gDnNPvG85YzJAl1EAQQ77WzjHByPzqVUlf3kaci6M8st9V8ZWMyW97DemJM/JcR745R3H15rvdN0x8W8sURtNQAy0kAwh/2Tk5HbIq2GS2vJpvtFykTIoaFh8qDpnnr9RUkGqWqB1aYyKQckHaVUjuQaKk3LWOgoQUd9SS/m1GS0ntruyguYZEaOQ5MTjqCCe3HOc15jqngKO/ml33moRzt/q2u9sgI9N3U16nHEhHmC6ka0cBTv8AnwfTPpTL/ThLh7LUbwIcH5GV8H0+YZqaVeUdHoOdFNXWo/RIrCz0+ztbi3iLWUEcILYAYgD5gPz5B71xHPiP4y3OpQSLNBY2q5nPKlwNoGfXJI/A1v6p4Ri1FSbnVLmRscBuOO+O1SeGPB1ro7XX9m3M3m3SBGEhGFxyDgf5Nbx5Y3knqYS5no1oOuxPdXQibUblSGKmOVfKj9Ov8q84+KtlLaahYs0txcI0W0PK27BB6AnjoRXtOjNq2hLdxBobl2OfMa2ywBHAzuxxg9Bzk56V578SdKin0Ce4FrLG8Miy4fkrzhjnrggiiD5ZXNYScXc6f4cazbzeErRbmTY0EW12lPZcnPuPep7lI9TVprKZJbd1LxPG3Ei+x/nmvM9Da0h1TwxfSP5UGGsp3LAYZlYFiDxxuHPfBrr7Hw5c2Olva2OprCgfcdq4UN06DqMdxUVZN7HfXrwqRUbbFCa1eK5C/YhIzHORj9OeKfFqJS4WKWFEHG4GT7ozwwB79uv8q3bWFVtHtbtppLjrhl27hxgqf/r1XvdCSUww+aoiflI5B8wB6knPr61UKnOrTPNlDl1gWtNvlMKyBN5JG5WfdnB65H1/pXn3xN1BrvVwgBTYiqqjtnJJ/XpW/dumi3T20g2yL1U8cdvw61xfiS7+36nJMwwSAoAGeBW2GppVbowxM26VmcpcBlIwCzHkY7//AF6u2gQ2sRwCJNy5/usB/nirsdl9oJQZw3zo3of61c1iGAaHbzRgJOz7ZFHUOo5I+oII+uK72mjzlJWsdH4BhRtC1BLhWYMYhtUcnqw/lWvbeH7WSaGVnPlhmwhOBk8dM89wab8PLWWXRLmaFY9zyKPmzzgdP171o3OgPeJsEbQTiQ7ShUKw7nGenHtXn4l3m1ex6GEj+7va+o3/AIRzS1O0ahAgHAUy8r7UVz8vhQea/wDpUHU/8vJ/worn5P7x18390raXfQSl4rzyIr6RSrsh+8cDGAeAeg+tdR4f0jT7i0jazuDG7s29hGNzMABj5uBj1wa4K21S9t5VSa1tb60Lq6ecoZkHoSMMMH9Ktanr6LPb3Okiax+cpND9oJQsD970A+nrW9SnNu0XYyhOCV2j0SHw5ZT3DW1rPM07ID5RiHJI9PT/ADmq2oaJcWiiKeKQtjeYipOB2yOfc8dKjsta36cjTzXMcwUbnUkc9RyPvDn6c1rC+txbMY3edoU37R/CDz068+1cl6kNDpahLU5i50u+uoJdlwHCAEpECChB6c4/WpYtOvreKB44iwkUhjJHu8s+hGenT860LbU2Dln85w4+VnGNueoyOTj0NaMpllCTLLLG+R8kh25HIyMn2/lRGpNvUThG2hzt/NrqqxhtX+zKu4vGoGPqO/PatDTNTvgS8sckxZSzLImCTjj5vTt+dWDq/wBhgkS5diFYsVUAlCe4HqKof21FHNE8V9dCMn9/JOAWYnHTGMDk1Sm2rNEcqWzNePW90yo1vMg5ZjvJ+vtVlVtpmAZkBwG3K2Me4/z+tTaXqVnqkdxbxzqtwny7ZBtZs5weD7ZH1qvJp8sCSO0cbJghSwBUnoQf8/SrvfRKwrNbu5dnu/It/Mml3W6/KrMfu+3/ANevO/Efj/S7vS7mwihmeWSJ4tshCYJGOM9q67yYTIC9nEI+Mqo5PrjGK0Do+nuGN5ZWzR4yRKgbH5jpxWkeVbozfN0PDZLG8vtJ023xElnC8kheaUKrMSF6dTjp+NekaTdX1pptjb+Y1wIUBlyScknPX07c11i6RpUVvst7S3jVO0XyjJ9qZc6JbRASQv5RQ8Ay4PPXOR6djT5k9Ghu97pnNz6k8iM0/mbskRxwxEEHPbP+NYlwjLO7vczdPlLDJz9etdHf/wBsrfgW8dgbcuPvgs2MHntx6VbsmFzMxnMX3cOjRrtfGRwcdMH1H0pxfLsiGm+p5rdJdzz5fMcO3BZhu4/r/Ss7UoPKfykV2IQAlgc+uMfj09q9Sv4FAKLp8E0QB6EHZ7gYz+teV63e48QXi27FckcsDzjg5FdFCV5mGIjaG42wLMSjht4O4MBnj3/z61u+JUiaxsjG4YuGdzgDngduDWfa+ZJIrraQyHqJI5drKf8ACtTxRG/2KzlP3nTB75bnJ6e4rqnsjhgtWbngfV10zQliY5L7pmHsTgH9K2LnV7e4HnJNDIEwdpGWArndNsYlt03FfMRAn3e+OR+uPyrLtNGmtJfMeYIAeVDD5ge36V5dWmqk3K561Gbp00rHoEd3ZmNS0NsCQMjzDRXGvcR72w5Az6D/ABorP2Rp7Vnnz6pb2t1GbSZpBlv3O3kA5JxgVu6PNb6juICbGYDy24Kcd8dT71z2jppMk8cE8gjn2ZK4zHn03dc4z0/Oukg0qay15ngU26QDYy8lQoGVKn8cc55zzzXfKy0OON9ztrNZrPTIFEcc6Kf4x5ezIySmOSeByePxxUS3P2O83h2RABGysuRgjI5/z2rn9RvA1pFu807R8/lNyx9DnoOlUP7djms0khSVljEcbq53KWwcH9ORXBVhJO62NJVGtj0JL5kazW2eaOyd/MYoASTwAfbIHWqN9r1vbzgXMe9iR5oBIDEZxWNpOqsLaWFZ43ITCJGwOGAyCvftx+FJqOni4Im8pAGBYlzkLxx6fxZrkpr3+WYKs31Od1vVnuNSRxv2KhEm7OSBnB/L9aueFdRW8UiRVLDI2kcoOxx6/wBanmj2xzPbL5TvgbADyoHIHr0/EcVDpmlxSQhbKSGGXz8O0kZG5T9M4r0lGNg5pNnb6NodrM0UwuDIBuUq0mx9vAIHHGc9ucZxXTzaoltOCsReNUKMFfbnjg4I5x61xdhaaj5sJRYpY43OXWUtlcEAHv8Aia0vPe6eWKVWd4lBKsTjPcj0HaoVO71L9pyrQ1DPZ3UjeTdxqsagEFcFye4wcZ9M1Zg1SGziKGR3UAjoTgHoeOnpXLwPbXUW2TJmDEZDZHT071JaGGFXQoUyDuYIRjtgkH0rR0V1I9szqGvLWXMrSSIMdWJyR2yAKILu3nRkeQeWuQdykcfXHSuUS7jt7gFi875CqinYFHuep/IU/Tp7tg5uJVJ3kfKDlhn064HTNNRS3JdRs6ho4X8yS1u/nB2/ONxHuPfHtWdNLKivEzNIrAjPJ6H/AD6VUi82OU7AwfHO3IP5HrVsW90w3QGRJGPybcEHPX65x3q1FMXOytLKrw7JiW2jnI28dea8N1OYvqElwjcl2b1zk9Pyr2S/l1ExvFcJEZdpXdsG7kEf19a8s1fw1f2M8IaKaS3ZcmRFPUeo7GtKaUTKq3JDtI1RY7ry8HGR16f5967rVseTZHAYRR/aGC9Gz93n6jHf9a86uNPaC2e52MiR4J3DGe1dPbXdxqOgwwxl2lgYsm09U/iX69/zonJ3Kp04Ti3bUuWWu+XH5bhlnc8Mw4JHrUGu6p+4kkEypgHYSOCPWsq7W9hRvLZyWGNqnd/KqU2nXAtlj3LHIJAWLvlhkHj8T27Vj7NLU0Um9CdZZXUNn73P3/8A61FOezn3t5c+EzwA5wB+VFFkO7OYskX7YDtGQygHHuK9SVQ6xbgGyGznnPIooq6+6Ip7My7rmxlB5G6X/wBCrntJYjw7dMCQVcMD6EbMGiiuafw/cTL4i1KTH4y1FYyUUEHC8DJArsLr5jYhuQykkHv160UVzVN4lQDXvlgTbx/q+ldFpEMS21zIsaCTylO4KM/xd6KK6n8JstytZgbLFsfMWAJ743jitHxOxSMFCVPnBeOOMHj9BRRTojq7GbcoqR2xRQp2DkDFMvQIpoGiARn37ivBPPeiitHuYdBNNUNbWoYAjynOCO+etLdMY7GMxkqfOjGVOODnI/Giirl8II0YXYBCGIOfX2qzakh7rBPy7ce3NFFZxLQ6GaWZZRNK8gzjDsTVBiQzgEgCQD8PSiitIkM474lIi6F8qqM3CjgezVy3hh2XUW2swwMjB6GiikzWib14oi10CIBB5zn5eOeaguABJPgAbVBGOxzRRRLYzXxMayjceB1ooorIo//Z"/>
          <p:cNvSpPr>
            <a:spLocks noChangeAspect="1" noChangeArrowheads="1"/>
          </p:cNvSpPr>
          <p:nvPr/>
        </p:nvSpPr>
        <p:spPr bwMode="auto">
          <a:xfrm>
            <a:off x="5244193" y="766482"/>
            <a:ext cx="3899806" cy="552717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 name="Content Placeholder 2"/>
          <p:cNvSpPr>
            <a:spLocks noGrp="1"/>
          </p:cNvSpPr>
          <p:nvPr>
            <p:ph idx="1"/>
          </p:nvPr>
        </p:nvSpPr>
        <p:spPr>
          <a:xfrm>
            <a:off x="299435" y="4492745"/>
            <a:ext cx="8479240" cy="1633120"/>
          </a:xfrm>
        </p:spPr>
        <p:txBody>
          <a:bodyPr>
            <a:noAutofit/>
          </a:bodyPr>
          <a:lstStyle/>
          <a:p>
            <a:pPr marL="0" indent="0">
              <a:lnSpc>
                <a:spcPct val="100000"/>
              </a:lnSpc>
              <a:spcBef>
                <a:spcPts val="0"/>
              </a:spcBef>
              <a:buNone/>
            </a:pPr>
            <a:r>
              <a:rPr lang="en-US" sz="1800" dirty="0">
                <a:solidFill>
                  <a:srgbClr val="3588BA"/>
                </a:solidFill>
                <a:latin typeface="Franklin Gothic Medium" panose="020B0603020102020204" pitchFamily="34" charset="0"/>
              </a:rPr>
              <a:t>Under these conditions they are more likely to marry young, have children early, have poor health, and perform low paid, low skilled menial work that does not give them the opportunity to escape from the poverty trap. This situation leaves them vulnerable and at much greater risk of exploitation in domestic and sexual servitude, domestic violence and human trafficking. </a:t>
            </a:r>
            <a:endParaRPr lang="en-US" sz="1800" dirty="0">
              <a:latin typeface="Franklin Gothic Medium" panose="020B0603020102020204" pitchFamily="34" charset="0"/>
            </a:endParaRPr>
          </a:p>
        </p:txBody>
      </p:sp>
      <p:sp>
        <p:nvSpPr>
          <p:cNvPr id="16" name="Rectangle 15"/>
          <p:cNvSpPr/>
          <p:nvPr/>
        </p:nvSpPr>
        <p:spPr>
          <a:xfrm>
            <a:off x="528034" y="1149357"/>
            <a:ext cx="3412199" cy="3139321"/>
          </a:xfrm>
          <a:prstGeom prst="rect">
            <a:avLst/>
          </a:prstGeom>
        </p:spPr>
        <p:txBody>
          <a:bodyPr wrap="square">
            <a:spAutoFit/>
          </a:bodyPr>
          <a:lstStyle/>
          <a:p>
            <a:r>
              <a:rPr lang="en-US" dirty="0">
                <a:solidFill>
                  <a:srgbClr val="3588BA"/>
                </a:solidFill>
                <a:latin typeface="Franklin Gothic Medium" panose="020B0603020102020204" pitchFamily="34" charset="0"/>
              </a:rPr>
              <a:t>HIO serves girls ages 4 – 25 living in extreme poverty in Kathmandu. They live in urban poverty, usually without running water or power, sharing one room with the family. Without the assistance of HIO these girls will repeat the cycle of extreme poverty, illiteracy and dependence endured by their mothers</a:t>
            </a:r>
            <a:r>
              <a:rPr lang="en-US" dirty="0" smtClean="0">
                <a:solidFill>
                  <a:srgbClr val="3588BA"/>
                </a:solidFill>
                <a:latin typeface="Franklin Gothic Medium" panose="020B0603020102020204" pitchFamily="34" charset="0"/>
              </a:rPr>
              <a:t>.</a:t>
            </a:r>
            <a:endParaRPr lang="en-US" sz="2000" dirty="0">
              <a:effectLst/>
            </a:endParaRPr>
          </a:p>
        </p:txBody>
      </p:sp>
      <p:sp>
        <p:nvSpPr>
          <p:cNvPr id="6" name="Rectangle 5"/>
          <p:cNvSpPr/>
          <p:nvPr/>
        </p:nvSpPr>
        <p:spPr>
          <a:xfrm>
            <a:off x="528034" y="4976439"/>
            <a:ext cx="8387366" cy="461665"/>
          </a:xfrm>
          <a:prstGeom prst="rect">
            <a:avLst/>
          </a:prstGeom>
        </p:spPr>
        <p:txBody>
          <a:bodyPr wrap="square">
            <a:spAutoFit/>
          </a:bodyPr>
          <a:lstStyle/>
          <a:p>
            <a:endParaRPr lang="en-US" sz="2400" b="1" dirty="0">
              <a:solidFill>
                <a:srgbClr val="3588BA"/>
              </a:solidFill>
              <a:latin typeface="Franklin Gothic Book" panose="020B0503020102020204" pitchFamily="34" charset="0"/>
            </a:endParaRPr>
          </a:p>
        </p:txBody>
      </p:sp>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446280" y="1231349"/>
            <a:ext cx="3308920" cy="2936351"/>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064" y="365126"/>
            <a:ext cx="7884285" cy="716699"/>
          </a:xfrm>
        </p:spPr>
        <p:txBody>
          <a:bodyPr>
            <a:normAutofit fontScale="90000"/>
          </a:bodyPr>
          <a:lstStyle/>
          <a:p>
            <a:r>
              <a:rPr lang="en-US" b="1" dirty="0">
                <a:solidFill>
                  <a:srgbClr val="794400"/>
                </a:solidFill>
                <a:effectLst>
                  <a:outerShdw blurRad="38100" dist="38100" dir="2700000" algn="tl">
                    <a:srgbClr val="000000">
                      <a:alpha val="43137"/>
                    </a:srgbClr>
                  </a:outerShdw>
                </a:effectLst>
                <a:latin typeface="Franklin Gothic Medium" panose="020B0603020102020204" pitchFamily="34" charset="0"/>
              </a:rPr>
              <a:t>Budget</a:t>
            </a:r>
            <a:br>
              <a:rPr lang="en-US" b="1" dirty="0">
                <a:solidFill>
                  <a:srgbClr val="794400"/>
                </a:solidFill>
                <a:effectLst>
                  <a:outerShdw blurRad="38100" dist="38100" dir="2700000" algn="tl">
                    <a:srgbClr val="000000">
                      <a:alpha val="43137"/>
                    </a:srgbClr>
                  </a:outerShdw>
                </a:effectLst>
                <a:latin typeface="Franklin Gothic Medium" panose="020B0603020102020204" pitchFamily="34" charset="0"/>
              </a:rPr>
            </a:br>
            <a:endParaRPr lang="en-US" sz="2200" dirty="0">
              <a:latin typeface="Franklin Gothic Demi" panose="020B0703020102020204" pitchFamily="34" charset="0"/>
            </a:endParaRPr>
          </a:p>
        </p:txBody>
      </p:sp>
      <p:sp>
        <p:nvSpPr>
          <p:cNvPr id="4" name="Date Placeholder 3"/>
          <p:cNvSpPr>
            <a:spLocks noGrp="1"/>
          </p:cNvSpPr>
          <p:nvPr>
            <p:ph type="dt" sz="half" idx="10"/>
          </p:nvPr>
        </p:nvSpPr>
        <p:spPr/>
        <p:txBody>
          <a:bodyPr/>
          <a:lstStyle/>
          <a:p>
            <a:r>
              <a:rPr lang="en-US" dirty="0" smtClean="0"/>
              <a:t>April 2016</a:t>
            </a:r>
            <a:endParaRPr lang="en-US" dirty="0"/>
          </a:p>
        </p:txBody>
      </p:sp>
      <p:sp>
        <p:nvSpPr>
          <p:cNvPr id="5" name="Slide Number Placeholder 4"/>
          <p:cNvSpPr>
            <a:spLocks noGrp="1"/>
          </p:cNvSpPr>
          <p:nvPr>
            <p:ph type="sldNum" sz="quarter" idx="12"/>
          </p:nvPr>
        </p:nvSpPr>
        <p:spPr/>
        <p:txBody>
          <a:bodyPr/>
          <a:lstStyle/>
          <a:p>
            <a:fld id="{ADC744F1-E21E-9647-894E-1EC1FB821E89}" type="slidenum">
              <a:rPr lang="en-US" smtClean="0"/>
              <a:pPr/>
              <a:t>6</a:t>
            </a:fld>
            <a:endParaRPr lang="en-US" dirty="0"/>
          </a:p>
        </p:txBody>
      </p:sp>
      <p:sp>
        <p:nvSpPr>
          <p:cNvPr id="6" name="Rectangle 5"/>
          <p:cNvSpPr/>
          <p:nvPr/>
        </p:nvSpPr>
        <p:spPr>
          <a:xfrm>
            <a:off x="628650" y="1081825"/>
            <a:ext cx="7886700" cy="384721"/>
          </a:xfrm>
          <a:prstGeom prst="rect">
            <a:avLst/>
          </a:prstGeom>
        </p:spPr>
        <p:txBody>
          <a:bodyPr wrap="square">
            <a:spAutoFit/>
          </a:bodyPr>
          <a:lstStyle/>
          <a:p>
            <a:r>
              <a:rPr lang="en-US" sz="1900" b="1" dirty="0">
                <a:solidFill>
                  <a:srgbClr val="3588BA"/>
                </a:solidFill>
                <a:latin typeface="Franklin Gothic Demi" panose="020B0703020102020204" pitchFamily="34" charset="0"/>
              </a:rPr>
              <a:t>How Dining for Women’s grant of </a:t>
            </a:r>
            <a:r>
              <a:rPr lang="en-US" sz="1900" b="1" dirty="0" smtClean="0">
                <a:solidFill>
                  <a:srgbClr val="3588BA"/>
                </a:solidFill>
                <a:latin typeface="Franklin Gothic Demi" panose="020B0703020102020204" pitchFamily="34" charset="0"/>
              </a:rPr>
              <a:t>$44,290 will </a:t>
            </a:r>
            <a:r>
              <a:rPr lang="en-US" sz="1900" b="1" dirty="0">
                <a:solidFill>
                  <a:srgbClr val="3588BA"/>
                </a:solidFill>
                <a:latin typeface="Franklin Gothic Demi" panose="020B0703020102020204" pitchFamily="34" charset="0"/>
              </a:rPr>
              <a:t>be used over two </a:t>
            </a:r>
            <a:r>
              <a:rPr lang="en-US" sz="1900" b="1" dirty="0" smtClean="0">
                <a:solidFill>
                  <a:srgbClr val="3588BA"/>
                </a:solidFill>
                <a:latin typeface="Franklin Gothic Demi" panose="020B0703020102020204" pitchFamily="34" charset="0"/>
              </a:rPr>
              <a:t>years:</a:t>
            </a:r>
            <a:endParaRPr lang="en-US" sz="19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329783859"/>
              </p:ext>
            </p:extLst>
          </p:nvPr>
        </p:nvGraphicFramePr>
        <p:xfrm>
          <a:off x="1039088" y="1798526"/>
          <a:ext cx="6999318" cy="4444334"/>
        </p:xfrm>
        <a:graphic>
          <a:graphicData uri="http://schemas.openxmlformats.org/drawingml/2006/table">
            <a:tbl>
              <a:tblPr firstRow="1" firstCol="1" bandRow="1">
                <a:tableStyleId>{5C22544A-7EE6-4342-B048-85BDC9FD1C3A}</a:tableStyleId>
              </a:tblPr>
              <a:tblGrid>
                <a:gridCol w="2333106">
                  <a:extLst>
                    <a:ext uri="{9D8B030D-6E8A-4147-A177-3AD203B41FA5}">
                      <a16:colId xmlns:a16="http://schemas.microsoft.com/office/drawing/2014/main" val="4055414393"/>
                    </a:ext>
                  </a:extLst>
                </a:gridCol>
                <a:gridCol w="2333106">
                  <a:extLst>
                    <a:ext uri="{9D8B030D-6E8A-4147-A177-3AD203B41FA5}">
                      <a16:colId xmlns:a16="http://schemas.microsoft.com/office/drawing/2014/main" val="886049598"/>
                    </a:ext>
                  </a:extLst>
                </a:gridCol>
                <a:gridCol w="2333106">
                  <a:extLst>
                    <a:ext uri="{9D8B030D-6E8A-4147-A177-3AD203B41FA5}">
                      <a16:colId xmlns:a16="http://schemas.microsoft.com/office/drawing/2014/main" val="4251718644"/>
                    </a:ext>
                  </a:extLst>
                </a:gridCol>
              </a:tblGrid>
              <a:tr h="280397">
                <a:tc>
                  <a:txBody>
                    <a:bodyPr/>
                    <a:lstStyle/>
                    <a:p>
                      <a:pPr marL="0" marR="0">
                        <a:spcBef>
                          <a:spcPts val="0"/>
                        </a:spcBef>
                        <a:spcAft>
                          <a:spcPts val="0"/>
                        </a:spcAft>
                      </a:pPr>
                      <a:r>
                        <a:rPr lang="en-US" sz="1200">
                          <a:effectLst/>
                        </a:rPr>
                        <a:t>Item</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Total</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843830774"/>
                  </a:ext>
                </a:extLst>
              </a:tr>
              <a:tr h="552100">
                <a:tc>
                  <a:txBody>
                    <a:bodyPr/>
                    <a:lstStyle/>
                    <a:p>
                      <a:pPr marL="0" marR="0">
                        <a:spcBef>
                          <a:spcPts val="0"/>
                        </a:spcBef>
                        <a:spcAft>
                          <a:spcPts val="0"/>
                        </a:spcAft>
                      </a:pPr>
                      <a:r>
                        <a:rPr lang="en-US" sz="1200">
                          <a:effectLst/>
                        </a:rPr>
                        <a:t>Monthly cash transfers</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$20 per month each for 24 months to 54 women</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$25,920</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976380315"/>
                  </a:ext>
                </a:extLst>
              </a:tr>
              <a:tr h="280397">
                <a:tc>
                  <a:txBody>
                    <a:bodyPr/>
                    <a:lstStyle/>
                    <a:p>
                      <a:pPr marL="0" marR="0">
                        <a:spcBef>
                          <a:spcPts val="0"/>
                        </a:spcBef>
                        <a:spcAft>
                          <a:spcPts val="0"/>
                        </a:spcAft>
                      </a:pPr>
                      <a:r>
                        <a:rPr lang="en-US" sz="1200">
                          <a:effectLst/>
                        </a:rPr>
                        <a:t>Software licenses</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$50 each for 54 women</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$2,700</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08052415"/>
                  </a:ext>
                </a:extLst>
              </a:tr>
              <a:tr h="552100">
                <a:tc>
                  <a:txBody>
                    <a:bodyPr/>
                    <a:lstStyle/>
                    <a:p>
                      <a:pPr marL="0" marR="0">
                        <a:spcBef>
                          <a:spcPts val="0"/>
                        </a:spcBef>
                        <a:spcAft>
                          <a:spcPts val="0"/>
                        </a:spcAft>
                      </a:pPr>
                      <a:r>
                        <a:rPr lang="en-US" sz="1200">
                          <a:effectLst/>
                        </a:rPr>
                        <a:t>In-country project coordinator</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$100 per month 24 months</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$2,400</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258832907"/>
                  </a:ext>
                </a:extLst>
              </a:tr>
              <a:tr h="270254">
                <a:tc>
                  <a:txBody>
                    <a:bodyPr/>
                    <a:lstStyle/>
                    <a:p>
                      <a:pPr marL="0" marR="0">
                        <a:spcBef>
                          <a:spcPts val="0"/>
                        </a:spcBef>
                        <a:spcAft>
                          <a:spcPts val="0"/>
                        </a:spcAft>
                      </a:pPr>
                      <a:r>
                        <a:rPr lang="en-US" sz="1200">
                          <a:effectLst/>
                        </a:rPr>
                        <a:t>Teachers for classes</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Two teachers for two years</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$2,800</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757891572"/>
                  </a:ext>
                </a:extLst>
              </a:tr>
              <a:tr h="562969">
                <a:tc>
                  <a:txBody>
                    <a:bodyPr/>
                    <a:lstStyle/>
                    <a:p>
                      <a:pPr marL="0" marR="0">
                        <a:spcBef>
                          <a:spcPts val="0"/>
                        </a:spcBef>
                        <a:spcAft>
                          <a:spcPts val="0"/>
                        </a:spcAft>
                      </a:pPr>
                      <a:r>
                        <a:rPr lang="en-US" sz="1200">
                          <a:effectLst/>
                        </a:rPr>
                        <a:t>Travel to villages for paperwork</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$40 each for 54 women</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$2,160</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68266388"/>
                  </a:ext>
                </a:extLst>
              </a:tr>
              <a:tr h="270254">
                <a:tc>
                  <a:txBody>
                    <a:bodyPr/>
                    <a:lstStyle/>
                    <a:p>
                      <a:pPr marL="0" marR="0">
                        <a:spcBef>
                          <a:spcPts val="0"/>
                        </a:spcBef>
                        <a:spcAft>
                          <a:spcPts val="0"/>
                        </a:spcAft>
                      </a:pPr>
                      <a:r>
                        <a:rPr lang="en-US" sz="1200">
                          <a:effectLst/>
                        </a:rPr>
                        <a:t>School supplies</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$40 each for 54 women</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$2,160</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842099850"/>
                  </a:ext>
                </a:extLst>
              </a:tr>
              <a:tr h="562969">
                <a:tc>
                  <a:txBody>
                    <a:bodyPr/>
                    <a:lstStyle/>
                    <a:p>
                      <a:pPr marL="0" marR="0">
                        <a:spcBef>
                          <a:spcPts val="0"/>
                        </a:spcBef>
                        <a:spcAft>
                          <a:spcPts val="0"/>
                        </a:spcAft>
                      </a:pPr>
                      <a:r>
                        <a:rPr lang="en-US" sz="1200">
                          <a:effectLst/>
                        </a:rPr>
                        <a:t>Bonus at completion of Year 1</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$50 each for 54 women</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$2,700</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881464674"/>
                  </a:ext>
                </a:extLst>
              </a:tr>
              <a:tr h="552100">
                <a:tc>
                  <a:txBody>
                    <a:bodyPr/>
                    <a:lstStyle/>
                    <a:p>
                      <a:pPr marL="0" marR="0">
                        <a:spcBef>
                          <a:spcPts val="0"/>
                        </a:spcBef>
                        <a:spcAft>
                          <a:spcPts val="0"/>
                        </a:spcAft>
                      </a:pPr>
                      <a:r>
                        <a:rPr lang="en-US" sz="1200">
                          <a:effectLst/>
                        </a:rPr>
                        <a:t>Lawyer’s fees for citizenship work</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$750</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253514078"/>
                  </a:ext>
                </a:extLst>
              </a:tr>
              <a:tr h="280397">
                <a:tc>
                  <a:txBody>
                    <a:bodyPr/>
                    <a:lstStyle/>
                    <a:p>
                      <a:pPr marL="0" marR="0">
                        <a:spcBef>
                          <a:spcPts val="0"/>
                        </a:spcBef>
                        <a:spcAft>
                          <a:spcPts val="0"/>
                        </a:spcAft>
                      </a:pPr>
                      <a:r>
                        <a:rPr lang="en-US" sz="1200">
                          <a:effectLst/>
                        </a:rPr>
                        <a:t>Health check-ups</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$50 each for 54 women</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$2,700</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4048642682"/>
                  </a:ext>
                </a:extLst>
              </a:tr>
              <a:tr h="280397">
                <a:tc>
                  <a:txBody>
                    <a:bodyPr/>
                    <a:lstStyle/>
                    <a:p>
                      <a:pPr marL="0" marR="0">
                        <a:spcBef>
                          <a:spcPts val="0"/>
                        </a:spcBef>
                        <a:spcAft>
                          <a:spcPts val="0"/>
                        </a:spcAft>
                      </a:pPr>
                      <a:r>
                        <a:rPr lang="en-US" sz="1200">
                          <a:effectLst/>
                        </a:rPr>
                        <a:t>TOTAL EXPENSES</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$44,290</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39708045"/>
                  </a:ext>
                </a:extLst>
              </a:tr>
            </a:tbl>
          </a:graphicData>
        </a:graphic>
      </p:graphicFrame>
    </p:spTree>
    <p:extLst>
      <p:ext uri="{BB962C8B-B14F-4D97-AF65-F5344CB8AC3E}">
        <p14:creationId xmlns:p14="http://schemas.microsoft.com/office/powerpoint/2010/main" val="431155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9842"/>
            <a:ext cx="8686800" cy="1055478"/>
          </a:xfrm>
        </p:spPr>
        <p:txBody>
          <a:bodyPr>
            <a:normAutofit/>
          </a:bodyPr>
          <a:lstStyle/>
          <a:p>
            <a:pPr algn="l"/>
            <a:r>
              <a:rPr lang="en-US" sz="3600" b="1" dirty="0" smtClean="0">
                <a:solidFill>
                  <a:srgbClr val="794400"/>
                </a:solidFill>
                <a:effectLst>
                  <a:outerShdw blurRad="38100" dist="38100" dir="2700000" algn="tl">
                    <a:srgbClr val="000000">
                      <a:alpha val="43137"/>
                    </a:srgbClr>
                  </a:outerShdw>
                </a:effectLst>
                <a:latin typeface="Franklin Gothic Medium" panose="020B0603020102020204" pitchFamily="34" charset="0"/>
              </a:rPr>
              <a:t>About the Organization</a:t>
            </a:r>
            <a:endParaRPr lang="en-US" sz="3600" b="1" dirty="0">
              <a:solidFill>
                <a:srgbClr val="794400"/>
              </a:solidFill>
              <a:effectLst>
                <a:outerShdw blurRad="38100" dist="38100" dir="2700000" algn="tl">
                  <a:srgbClr val="000000">
                    <a:alpha val="43137"/>
                  </a:srgbClr>
                </a:outerShdw>
              </a:effectLst>
              <a:latin typeface="Franklin Gothic Medium" panose="020B0603020102020204" pitchFamily="34" charset="0"/>
            </a:endParaRPr>
          </a:p>
        </p:txBody>
      </p:sp>
      <p:sp>
        <p:nvSpPr>
          <p:cNvPr id="4" name="Date Placeholder 3"/>
          <p:cNvSpPr>
            <a:spLocks noGrp="1"/>
          </p:cNvSpPr>
          <p:nvPr>
            <p:ph type="dt" sz="half" idx="10"/>
          </p:nvPr>
        </p:nvSpPr>
        <p:spPr>
          <a:xfrm>
            <a:off x="345989" y="6356351"/>
            <a:ext cx="3851140" cy="365125"/>
          </a:xfrm>
        </p:spPr>
        <p:txBody>
          <a:bodyPr/>
          <a:lstStyle/>
          <a:p>
            <a:r>
              <a:rPr lang="en-US" dirty="0" smtClean="0"/>
              <a:t>April 2016</a:t>
            </a:r>
            <a:endParaRPr lang="en-US" dirty="0"/>
          </a:p>
        </p:txBody>
      </p:sp>
      <p:sp>
        <p:nvSpPr>
          <p:cNvPr id="8" name="AutoShape 4" descr="https://dl.dropboxusercontent.com/content_link/rbMiEZMtCHbJXLUflUEW4EA3Kh639aBxLnaYCkM1oMAbecxilBuQBr5HpGtThFJi"/>
          <p:cNvSpPr>
            <a:spLocks noChangeAspect="1" noChangeArrowheads="1"/>
          </p:cNvSpPr>
          <p:nvPr/>
        </p:nvSpPr>
        <p:spPr bwMode="auto">
          <a:xfrm>
            <a:off x="307975" y="7937"/>
            <a:ext cx="2493208" cy="249321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AutoShape 2" descr="https://dl.dropboxusercontent.com/content_link/rbMiEZMtCHbJXLUflUEW4EA3Kh639aBxLnaYCkM1oMAbecxilBuQBr5HpGtThFJi"/>
          <p:cNvSpPr>
            <a:spLocks noChangeAspect="1" noChangeArrowheads="1"/>
          </p:cNvSpPr>
          <p:nvPr/>
        </p:nvSpPr>
        <p:spPr bwMode="auto">
          <a:xfrm>
            <a:off x="155575" y="-144463"/>
            <a:ext cx="2493208" cy="249321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AutoShape 6" descr="https://dl.dropboxusercontent.com/content_link/rbMiEZMtCHbJXLUflUEW4EA3Kh639aBxLnaYCkM1oMAbecxilBuQBr5HpGtThFJi"/>
          <p:cNvSpPr>
            <a:spLocks noChangeAspect="1" noChangeArrowheads="1"/>
          </p:cNvSpPr>
          <p:nvPr/>
        </p:nvSpPr>
        <p:spPr bwMode="auto">
          <a:xfrm>
            <a:off x="307975" y="7937"/>
            <a:ext cx="2493208" cy="249321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 name="AutoShape 8" descr="https://dl.dropboxusercontent.com/content_link/rbMiEZMtCHbJXLUflUEW4EA3Kh639aBxLnaYCkM1oMAbecxilBuQBr5HpGtThFJi"/>
          <p:cNvSpPr>
            <a:spLocks noChangeAspect="1" noChangeArrowheads="1"/>
          </p:cNvSpPr>
          <p:nvPr/>
        </p:nvSpPr>
        <p:spPr bwMode="auto">
          <a:xfrm>
            <a:off x="460375" y="160337"/>
            <a:ext cx="2493208" cy="249321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 name="AutoShape 10" descr="https://dl.dropboxusercontent.com/content_link/rbMiEZMtCHbJXLUflUEW4EA3Kh639aBxLnaYCkM1oMAbecxilBuQBr5HpGtThFJi"/>
          <p:cNvSpPr>
            <a:spLocks noChangeAspect="1" noChangeArrowheads="1"/>
          </p:cNvSpPr>
          <p:nvPr/>
        </p:nvSpPr>
        <p:spPr bwMode="auto">
          <a:xfrm>
            <a:off x="612775" y="312737"/>
            <a:ext cx="2493208" cy="249321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 name="AutoShape 12" descr="https://dl.dropboxusercontent.com/content_link/rbMiEZMtCHbJXLUflUEW4EA3Kh639aBxLnaYCkM1oMAbecxilBuQBr5HpGtThFJi"/>
          <p:cNvSpPr>
            <a:spLocks noChangeAspect="1" noChangeArrowheads="1"/>
          </p:cNvSpPr>
          <p:nvPr/>
        </p:nvSpPr>
        <p:spPr bwMode="auto">
          <a:xfrm>
            <a:off x="765175" y="465137"/>
            <a:ext cx="2493208" cy="249321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Rectangle 5"/>
          <p:cNvSpPr/>
          <p:nvPr/>
        </p:nvSpPr>
        <p:spPr>
          <a:xfrm>
            <a:off x="4854278" y="1254545"/>
            <a:ext cx="3691206" cy="4801314"/>
          </a:xfrm>
          <a:prstGeom prst="rect">
            <a:avLst/>
          </a:prstGeom>
        </p:spPr>
        <p:txBody>
          <a:bodyPr wrap="square">
            <a:spAutoFit/>
          </a:bodyPr>
          <a:lstStyle/>
          <a:p>
            <a:r>
              <a:rPr lang="en-US" dirty="0" smtClean="0">
                <a:solidFill>
                  <a:srgbClr val="3588BA"/>
                </a:solidFill>
                <a:latin typeface="Franklin Gothic Medium" panose="020B0603020102020204" pitchFamily="34" charset="0"/>
              </a:rPr>
              <a:t>Hands in Outreach </a:t>
            </a:r>
            <a:r>
              <a:rPr lang="en-US" dirty="0">
                <a:solidFill>
                  <a:srgbClr val="3588BA"/>
                </a:solidFill>
                <a:latin typeface="Franklin Gothic Medium" panose="020B0603020102020204" pitchFamily="34" charset="0"/>
              </a:rPr>
              <a:t>was founded in 1985 by Donald Wilcox and Louise Todd Cope. The organization received non-profit status in 1987. In 2000, it began to shift away from having sponsored girls in boarding situations at our affiliate schools. Now, 99 percent of sponsored girls are day students, allowing the staff complete access to the home for frequent visits. This vital access allows HIO to monitor the home conditions and provide back-up medical or financial support when necessary, as well as the unique ability to serve as mentors for the girls.</a:t>
            </a:r>
            <a:endParaRPr lang="en-US" dirty="0">
              <a:solidFill>
                <a:srgbClr val="3588BA"/>
              </a:solidFill>
              <a:effectLst/>
              <a:latin typeface="Franklin Gothic Medium" panose="020B0603020102020204" pitchFamily="34" charset="0"/>
            </a:endParaRPr>
          </a:p>
        </p:txBody>
      </p:sp>
      <p:sp>
        <p:nvSpPr>
          <p:cNvPr id="3" name="AutoShape 2" descr="https://photos-6.dropbox.com/t/2/AAA29YGv0bZiUDT724VAVGRlzcj7qTNUaHDLOv2lYdXRzA/12/69954933/jpeg/32x32/1/_/1/2/Vacha%20image%206.jpg/EOWVouYDGBIgBygH/K92dIgDepPa7uTCtdGq24nEktC8v5AAyYKpHmV7pc_o?size=800x600&amp;size_mode=3"/>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8610" y="1254545"/>
            <a:ext cx="3908709" cy="4492206"/>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98" y="221439"/>
            <a:ext cx="7886700" cy="882431"/>
          </a:xfrm>
        </p:spPr>
        <p:txBody>
          <a:bodyPr>
            <a:normAutofit fontScale="90000"/>
          </a:bodyPr>
          <a:lstStyle/>
          <a:p>
            <a:r>
              <a:rPr lang="en-US" sz="3200" b="1" dirty="0" smtClean="0">
                <a:solidFill>
                  <a:srgbClr val="794400"/>
                </a:solidFill>
                <a:latin typeface="Franklin Gothic Medium" panose="020B0603020102020204" pitchFamily="34" charset="0"/>
              </a:rPr>
              <a:t>April 2016 Sustained Program:</a:t>
            </a:r>
            <a:br>
              <a:rPr lang="en-US" sz="3200" b="1" dirty="0" smtClean="0">
                <a:solidFill>
                  <a:srgbClr val="794400"/>
                </a:solidFill>
                <a:latin typeface="Franklin Gothic Medium" panose="020B0603020102020204" pitchFamily="34" charset="0"/>
              </a:rPr>
            </a:br>
            <a:r>
              <a:rPr lang="en-US" sz="3200" b="1" dirty="0" smtClean="0">
                <a:solidFill>
                  <a:srgbClr val="794400"/>
                </a:solidFill>
                <a:latin typeface="Franklin Gothic Medium" panose="020B0603020102020204" pitchFamily="34" charset="0"/>
              </a:rPr>
              <a:t>Health in Harmony </a:t>
            </a:r>
            <a:endParaRPr lang="en-US" sz="3200" b="1" dirty="0">
              <a:solidFill>
                <a:srgbClr val="794400"/>
              </a:solidFill>
              <a:latin typeface="Franklin Gothic Medium" panose="020B0603020102020204" pitchFamily="34" charset="0"/>
            </a:endParaRPr>
          </a:p>
        </p:txBody>
      </p:sp>
      <p:sp>
        <p:nvSpPr>
          <p:cNvPr id="4" name="Date Placeholder 3"/>
          <p:cNvSpPr>
            <a:spLocks noGrp="1"/>
          </p:cNvSpPr>
          <p:nvPr>
            <p:ph type="dt" sz="half" idx="10"/>
          </p:nvPr>
        </p:nvSpPr>
        <p:spPr/>
        <p:txBody>
          <a:bodyPr/>
          <a:lstStyle/>
          <a:p>
            <a:r>
              <a:rPr lang="en-US" dirty="0" smtClean="0"/>
              <a:t>April 2016</a:t>
            </a:r>
            <a:endParaRPr lang="en-US" dirty="0"/>
          </a:p>
        </p:txBody>
      </p:sp>
      <p:sp>
        <p:nvSpPr>
          <p:cNvPr id="5" name="Slide Number Placeholder 4"/>
          <p:cNvSpPr>
            <a:spLocks noGrp="1"/>
          </p:cNvSpPr>
          <p:nvPr>
            <p:ph type="sldNum" sz="quarter" idx="12"/>
          </p:nvPr>
        </p:nvSpPr>
        <p:spPr/>
        <p:txBody>
          <a:bodyPr/>
          <a:lstStyle/>
          <a:p>
            <a:fld id="{ADC744F1-E21E-9647-894E-1EC1FB821E89}" type="slidenum">
              <a:rPr lang="en-US" smtClean="0"/>
              <a:pPr/>
              <a:t>8</a:t>
            </a:fld>
            <a:endParaRPr lang="en-US" dirty="0"/>
          </a:p>
        </p:txBody>
      </p:sp>
      <p:pic>
        <p:nvPicPr>
          <p:cNvPr id="11" name="Picture 1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7828" y="1295062"/>
            <a:ext cx="1851601" cy="2528052"/>
          </a:xfrm>
          <a:prstGeom prst="rect">
            <a:avLst/>
          </a:prstGeom>
        </p:spPr>
      </p:pic>
      <p:sp>
        <p:nvSpPr>
          <p:cNvPr id="3" name="TextBox 2"/>
          <p:cNvSpPr txBox="1"/>
          <p:nvPr/>
        </p:nvSpPr>
        <p:spPr>
          <a:xfrm>
            <a:off x="2211186" y="1190954"/>
            <a:ext cx="6575368" cy="5216813"/>
          </a:xfrm>
          <a:prstGeom prst="rect">
            <a:avLst/>
          </a:prstGeom>
          <a:noFill/>
        </p:spPr>
        <p:txBody>
          <a:bodyPr wrap="square" rtlCol="0">
            <a:spAutoFit/>
          </a:bodyPr>
          <a:lstStyle/>
          <a:p>
            <a:r>
              <a:rPr lang="en-US" sz="1750" dirty="0" smtClean="0">
                <a:solidFill>
                  <a:srgbClr val="3588BA"/>
                </a:solidFill>
                <a:latin typeface="Franklin Gothic Medium" panose="020B0603020102020204" pitchFamily="34" charset="0"/>
              </a:rPr>
              <a:t>Health in </a:t>
            </a:r>
            <a:r>
              <a:rPr lang="en-US" sz="1750" dirty="0">
                <a:solidFill>
                  <a:srgbClr val="3588BA"/>
                </a:solidFill>
                <a:latin typeface="Franklin Gothic Medium" panose="020B0603020102020204" pitchFamily="34" charset="0"/>
              </a:rPr>
              <a:t>Harmony’s Women Catalysts for Conservation program </a:t>
            </a:r>
            <a:r>
              <a:rPr lang="en-US" sz="1750" dirty="0" smtClean="0">
                <a:solidFill>
                  <a:srgbClr val="3588BA"/>
                </a:solidFill>
                <a:latin typeface="Franklin Gothic Medium" panose="020B0603020102020204" pitchFamily="34" charset="0"/>
              </a:rPr>
              <a:t>addresses </a:t>
            </a:r>
            <a:r>
              <a:rPr lang="en-US" sz="1750" dirty="0">
                <a:solidFill>
                  <a:srgbClr val="3588BA"/>
                </a:solidFill>
                <a:latin typeface="Franklin Gothic Medium" panose="020B0603020102020204" pitchFamily="34" charset="0"/>
              </a:rPr>
              <a:t>gender </a:t>
            </a:r>
            <a:r>
              <a:rPr lang="en-US" sz="1750" dirty="0" smtClean="0">
                <a:solidFill>
                  <a:srgbClr val="3588BA"/>
                </a:solidFill>
                <a:latin typeface="Franklin Gothic Medium" panose="020B0603020102020204" pitchFamily="34" charset="0"/>
              </a:rPr>
              <a:t>inequality </a:t>
            </a:r>
            <a:r>
              <a:rPr lang="en-US" sz="1750" dirty="0">
                <a:solidFill>
                  <a:srgbClr val="3588BA"/>
                </a:solidFill>
                <a:latin typeface="Franklin Gothic Medium" panose="020B0603020102020204" pitchFamily="34" charset="0"/>
              </a:rPr>
              <a:t>in rural Indonesia, where women have </a:t>
            </a:r>
            <a:r>
              <a:rPr lang="en-US" sz="1750" dirty="0" smtClean="0">
                <a:solidFill>
                  <a:srgbClr val="3588BA"/>
                </a:solidFill>
                <a:latin typeface="Franklin Gothic Medium" panose="020B0603020102020204" pitchFamily="34" charset="0"/>
              </a:rPr>
              <a:t>fewer employment </a:t>
            </a:r>
            <a:r>
              <a:rPr lang="en-US" sz="1750" dirty="0">
                <a:solidFill>
                  <a:srgbClr val="3588BA"/>
                </a:solidFill>
                <a:latin typeface="Franklin Gothic Medium" panose="020B0603020102020204" pitchFamily="34" charset="0"/>
              </a:rPr>
              <a:t>opportunities, possess fewer </a:t>
            </a:r>
            <a:r>
              <a:rPr lang="en-US" sz="1750" dirty="0" smtClean="0">
                <a:solidFill>
                  <a:srgbClr val="3588BA"/>
                </a:solidFill>
                <a:latin typeface="Franklin Gothic Medium" panose="020B0603020102020204" pitchFamily="34" charset="0"/>
              </a:rPr>
              <a:t>assets </a:t>
            </a:r>
            <a:r>
              <a:rPr lang="en-US" sz="1750" dirty="0">
                <a:solidFill>
                  <a:srgbClr val="3588BA"/>
                </a:solidFill>
                <a:latin typeface="Franklin Gothic Medium" panose="020B0603020102020204" pitchFamily="34" charset="0"/>
              </a:rPr>
              <a:t>and participate less in leadership </a:t>
            </a:r>
            <a:r>
              <a:rPr lang="en-US" sz="1750" dirty="0" smtClean="0">
                <a:solidFill>
                  <a:srgbClr val="3588BA"/>
                </a:solidFill>
                <a:latin typeface="Franklin Gothic Medium" panose="020B0603020102020204" pitchFamily="34" charset="0"/>
              </a:rPr>
              <a:t>roles. It also improves </a:t>
            </a:r>
            <a:r>
              <a:rPr lang="en-US" sz="1750" dirty="0">
                <a:solidFill>
                  <a:srgbClr val="3588BA"/>
                </a:solidFill>
                <a:latin typeface="Franklin Gothic Medium" panose="020B0603020102020204" pitchFamily="34" charset="0"/>
              </a:rPr>
              <a:t>environmental sustainability and food security. </a:t>
            </a:r>
            <a:endParaRPr lang="en-US" sz="1750" dirty="0" smtClean="0">
              <a:solidFill>
                <a:srgbClr val="3588BA"/>
              </a:solidFill>
              <a:latin typeface="Franklin Gothic Medium" panose="020B0603020102020204" pitchFamily="34" charset="0"/>
            </a:endParaRPr>
          </a:p>
          <a:p>
            <a:r>
              <a:rPr lang="en-US" sz="1750" dirty="0" smtClean="0">
                <a:solidFill>
                  <a:srgbClr val="3588BA"/>
                </a:solidFill>
                <a:latin typeface="Franklin Gothic Medium" panose="020B0603020102020204" pitchFamily="34" charset="0"/>
              </a:rPr>
              <a:t>The project’s </a:t>
            </a:r>
            <a:r>
              <a:rPr lang="en-US" sz="1750" dirty="0">
                <a:solidFill>
                  <a:srgbClr val="3588BA"/>
                </a:solidFill>
                <a:latin typeface="Franklin Gothic Medium" panose="020B0603020102020204" pitchFamily="34" charset="0"/>
              </a:rPr>
              <a:t>main goal is </a:t>
            </a:r>
            <a:r>
              <a:rPr lang="en-US" sz="1750" dirty="0" smtClean="0">
                <a:solidFill>
                  <a:srgbClr val="3588BA"/>
                </a:solidFill>
                <a:latin typeface="Franklin Gothic Medium" panose="020B0603020102020204" pitchFamily="34" charset="0"/>
              </a:rPr>
              <a:t>to help women </a:t>
            </a:r>
            <a:r>
              <a:rPr lang="en-US" sz="1750" dirty="0">
                <a:solidFill>
                  <a:srgbClr val="3588BA"/>
                </a:solidFill>
                <a:latin typeface="Franklin Gothic Medium" panose="020B0603020102020204" pitchFamily="34" charset="0"/>
              </a:rPr>
              <a:t>achieve their potential as catalysts for rainforest conservation, by creating opportunities </a:t>
            </a:r>
            <a:r>
              <a:rPr lang="en-US" sz="1750" dirty="0" smtClean="0">
                <a:solidFill>
                  <a:srgbClr val="3588BA"/>
                </a:solidFill>
                <a:latin typeface="Franklin Gothic Medium" panose="020B0603020102020204" pitchFamily="34" charset="0"/>
              </a:rPr>
              <a:t>for </a:t>
            </a:r>
            <a:r>
              <a:rPr lang="en-US" sz="1750" dirty="0">
                <a:solidFill>
                  <a:srgbClr val="3588BA"/>
                </a:solidFill>
                <a:latin typeface="Franklin Gothic Medium" panose="020B0603020102020204" pitchFamily="34" charset="0"/>
              </a:rPr>
              <a:t>local women to lead and drive forward conservation and health activities that benefit </a:t>
            </a:r>
            <a:r>
              <a:rPr lang="en-US" sz="1750" dirty="0" smtClean="0">
                <a:solidFill>
                  <a:srgbClr val="3588BA"/>
                </a:solidFill>
                <a:latin typeface="Franklin Gothic Medium" panose="020B0603020102020204" pitchFamily="34" charset="0"/>
              </a:rPr>
              <a:t>their </a:t>
            </a:r>
            <a:r>
              <a:rPr lang="en-US" sz="1750" dirty="0">
                <a:solidFill>
                  <a:srgbClr val="3588BA"/>
                </a:solidFill>
                <a:latin typeface="Franklin Gothic Medium" panose="020B0603020102020204" pitchFamily="34" charset="0"/>
              </a:rPr>
              <a:t>broader communities. </a:t>
            </a:r>
            <a:endParaRPr lang="en-US" sz="1750" dirty="0" smtClean="0">
              <a:solidFill>
                <a:srgbClr val="3588BA"/>
              </a:solidFill>
              <a:latin typeface="Franklin Gothic Medium" panose="020B0603020102020204" pitchFamily="34" charset="0"/>
            </a:endParaRPr>
          </a:p>
          <a:p>
            <a:r>
              <a:rPr lang="en-US" sz="1750" dirty="0" smtClean="0">
                <a:solidFill>
                  <a:srgbClr val="3588BA"/>
                </a:solidFill>
                <a:latin typeface="Franklin Gothic Medium" panose="020B0603020102020204" pitchFamily="34" charset="0"/>
              </a:rPr>
              <a:t>HIH plans </a:t>
            </a:r>
            <a:r>
              <a:rPr lang="en-US" sz="1750" dirty="0">
                <a:solidFill>
                  <a:srgbClr val="3588BA"/>
                </a:solidFill>
                <a:latin typeface="Franklin Gothic Medium" panose="020B0603020102020204" pitchFamily="34" charset="0"/>
              </a:rPr>
              <a:t>to accomplish this through </a:t>
            </a:r>
            <a:r>
              <a:rPr lang="en-US" sz="1750" dirty="0" smtClean="0">
                <a:solidFill>
                  <a:srgbClr val="3588BA"/>
                </a:solidFill>
                <a:latin typeface="Franklin Gothic Medium" panose="020B0603020102020204" pitchFamily="34" charset="0"/>
              </a:rPr>
              <a:t>complementary </a:t>
            </a:r>
            <a:r>
              <a:rPr lang="en-US" sz="1750" dirty="0">
                <a:solidFill>
                  <a:srgbClr val="3588BA"/>
                </a:solidFill>
                <a:latin typeface="Franklin Gothic Medium" panose="020B0603020102020204" pitchFamily="34" charset="0"/>
              </a:rPr>
              <a:t>initiatives </a:t>
            </a:r>
            <a:r>
              <a:rPr lang="en-US" sz="1750" dirty="0" smtClean="0">
                <a:solidFill>
                  <a:srgbClr val="3588BA"/>
                </a:solidFill>
                <a:latin typeface="Franklin Gothic Medium" panose="020B0603020102020204" pitchFamily="34" charset="0"/>
              </a:rPr>
              <a:t>that train women to fill </a:t>
            </a:r>
            <a:r>
              <a:rPr lang="en-US" sz="1750" dirty="0">
                <a:solidFill>
                  <a:srgbClr val="3588BA"/>
                </a:solidFill>
                <a:latin typeface="Franklin Gothic Medium" panose="020B0603020102020204" pitchFamily="34" charset="0"/>
              </a:rPr>
              <a:t>positions of leadership or highly-specialized technical </a:t>
            </a:r>
            <a:r>
              <a:rPr lang="en-US" sz="1750" dirty="0" smtClean="0">
                <a:solidFill>
                  <a:srgbClr val="3588BA"/>
                </a:solidFill>
                <a:latin typeface="Franklin Gothic Medium" panose="020B0603020102020204" pitchFamily="34" charset="0"/>
              </a:rPr>
              <a:t>jobs</a:t>
            </a:r>
            <a:r>
              <a:rPr lang="en-US" sz="1750" dirty="0">
                <a:solidFill>
                  <a:srgbClr val="3588BA"/>
                </a:solidFill>
                <a:latin typeface="Franklin Gothic Medium" panose="020B0603020102020204" pitchFamily="34" charset="0"/>
              </a:rPr>
              <a:t>; </a:t>
            </a:r>
            <a:r>
              <a:rPr lang="en-US" sz="1750" dirty="0" smtClean="0">
                <a:solidFill>
                  <a:srgbClr val="3588BA"/>
                </a:solidFill>
                <a:latin typeface="Franklin Gothic Medium" panose="020B0603020102020204" pitchFamily="34" charset="0"/>
              </a:rPr>
              <a:t>establishing </a:t>
            </a:r>
            <a:r>
              <a:rPr lang="en-US" sz="1750" dirty="0">
                <a:solidFill>
                  <a:srgbClr val="3588BA"/>
                </a:solidFill>
                <a:latin typeface="Franklin Gothic Medium" panose="020B0603020102020204" pitchFamily="34" charset="0"/>
              </a:rPr>
              <a:t>organic vegetable gardens that reduce household expenditures on </a:t>
            </a:r>
            <a:r>
              <a:rPr lang="en-US" sz="1750" dirty="0" smtClean="0">
                <a:solidFill>
                  <a:srgbClr val="3588BA"/>
                </a:solidFill>
                <a:latin typeface="Franklin Gothic Medium" panose="020B0603020102020204" pitchFamily="34" charset="0"/>
              </a:rPr>
              <a:t>food and dependence </a:t>
            </a:r>
            <a:r>
              <a:rPr lang="en-US" sz="1750" dirty="0">
                <a:solidFill>
                  <a:srgbClr val="3588BA"/>
                </a:solidFill>
                <a:latin typeface="Franklin Gothic Medium" panose="020B0603020102020204" pitchFamily="34" charset="0"/>
              </a:rPr>
              <a:t>on </a:t>
            </a:r>
            <a:r>
              <a:rPr lang="en-US" sz="1750" dirty="0" smtClean="0">
                <a:solidFill>
                  <a:srgbClr val="3588BA"/>
                </a:solidFill>
                <a:latin typeface="Franklin Gothic Medium" panose="020B0603020102020204" pitchFamily="34" charset="0"/>
              </a:rPr>
              <a:t>forest </a:t>
            </a:r>
            <a:r>
              <a:rPr lang="en-US" sz="1750" dirty="0">
                <a:solidFill>
                  <a:srgbClr val="3588BA"/>
                </a:solidFill>
                <a:latin typeface="Franklin Gothic Medium" panose="020B0603020102020204" pitchFamily="34" charset="0"/>
              </a:rPr>
              <a:t>resource </a:t>
            </a:r>
            <a:r>
              <a:rPr lang="en-US" sz="1750" dirty="0" smtClean="0">
                <a:solidFill>
                  <a:srgbClr val="3588BA"/>
                </a:solidFill>
                <a:latin typeface="Franklin Gothic Medium" panose="020B0603020102020204" pitchFamily="34" charset="0"/>
              </a:rPr>
              <a:t>extraction; providing alternatives </a:t>
            </a:r>
            <a:r>
              <a:rPr lang="en-US" sz="1750" dirty="0">
                <a:solidFill>
                  <a:srgbClr val="3588BA"/>
                </a:solidFill>
                <a:latin typeface="Franklin Gothic Medium" panose="020B0603020102020204" pitchFamily="34" charset="0"/>
              </a:rPr>
              <a:t>for </a:t>
            </a:r>
            <a:r>
              <a:rPr lang="en-US" sz="1750" dirty="0" smtClean="0">
                <a:solidFill>
                  <a:srgbClr val="3588BA"/>
                </a:solidFill>
                <a:latin typeface="Franklin Gothic Medium" panose="020B0603020102020204" pitchFamily="34" charset="0"/>
              </a:rPr>
              <a:t>logging families by engaging wives in </a:t>
            </a:r>
            <a:r>
              <a:rPr lang="en-US" sz="1750" dirty="0">
                <a:solidFill>
                  <a:srgbClr val="3588BA"/>
                </a:solidFill>
                <a:latin typeface="Franklin Gothic Medium" panose="020B0603020102020204" pitchFamily="34" charset="0"/>
              </a:rPr>
              <a:t>starting small businesses that </a:t>
            </a:r>
            <a:r>
              <a:rPr lang="en-US" sz="1750" dirty="0" smtClean="0">
                <a:solidFill>
                  <a:srgbClr val="3588BA"/>
                </a:solidFill>
                <a:latin typeface="Franklin Gothic Medium" panose="020B0603020102020204" pitchFamily="34" charset="0"/>
              </a:rPr>
              <a:t>will </a:t>
            </a:r>
            <a:r>
              <a:rPr lang="en-US" sz="1750" dirty="0">
                <a:solidFill>
                  <a:srgbClr val="3588BA"/>
                </a:solidFill>
                <a:latin typeface="Franklin Gothic Medium" panose="020B0603020102020204" pitchFamily="34" charset="0"/>
              </a:rPr>
              <a:t>help their husbands make the transition to </a:t>
            </a:r>
            <a:r>
              <a:rPr lang="en-US" sz="1750" dirty="0" smtClean="0">
                <a:solidFill>
                  <a:srgbClr val="3588BA"/>
                </a:solidFill>
                <a:latin typeface="Franklin Gothic Medium" panose="020B0603020102020204" pitchFamily="34" charset="0"/>
              </a:rPr>
              <a:t>new livelihoods</a:t>
            </a:r>
            <a:r>
              <a:rPr lang="en-US" sz="1750" dirty="0">
                <a:solidFill>
                  <a:srgbClr val="3588BA"/>
                </a:solidFill>
                <a:latin typeface="Franklin Gothic Medium" panose="020B0603020102020204" pitchFamily="34" charset="0"/>
              </a:rPr>
              <a:t>; and </a:t>
            </a:r>
            <a:r>
              <a:rPr lang="en-US" sz="1750" dirty="0" smtClean="0">
                <a:solidFill>
                  <a:srgbClr val="3588BA"/>
                </a:solidFill>
                <a:latin typeface="Franklin Gothic Medium" panose="020B0603020102020204" pitchFamily="34" charset="0"/>
              </a:rPr>
              <a:t>Goats-for-Widows</a:t>
            </a:r>
            <a:r>
              <a:rPr lang="en-US" sz="1750" dirty="0">
                <a:solidFill>
                  <a:srgbClr val="3588BA"/>
                </a:solidFill>
                <a:latin typeface="Franklin Gothic Medium" panose="020B0603020102020204" pitchFamily="34" charset="0"/>
              </a:rPr>
              <a:t>: </a:t>
            </a:r>
            <a:r>
              <a:rPr lang="en-US" sz="1750" dirty="0" smtClean="0">
                <a:solidFill>
                  <a:srgbClr val="3588BA"/>
                </a:solidFill>
                <a:latin typeface="Franklin Gothic Medium" panose="020B0603020102020204" pitchFamily="34" charset="0"/>
              </a:rPr>
              <a:t>establishing </a:t>
            </a:r>
            <a:r>
              <a:rPr lang="en-US" sz="1750" dirty="0">
                <a:solidFill>
                  <a:srgbClr val="3588BA"/>
                </a:solidFill>
                <a:latin typeface="Franklin Gothic Medium" panose="020B0603020102020204" pitchFamily="34" charset="0"/>
              </a:rPr>
              <a:t>goat herds that serve as an economic </a:t>
            </a:r>
            <a:r>
              <a:rPr lang="en-US" sz="1750" dirty="0" smtClean="0">
                <a:solidFill>
                  <a:srgbClr val="3588BA"/>
                </a:solidFill>
                <a:latin typeface="Franklin Gothic Medium" panose="020B0603020102020204" pitchFamily="34" charset="0"/>
              </a:rPr>
              <a:t>safety net to improve widows</a:t>
            </a:r>
            <a:r>
              <a:rPr lang="en-US" sz="1750" dirty="0">
                <a:solidFill>
                  <a:srgbClr val="3588BA"/>
                </a:solidFill>
                <a:latin typeface="Franklin Gothic Medium" panose="020B0603020102020204" pitchFamily="34" charset="0"/>
              </a:rPr>
              <a:t>’ economic independence.</a:t>
            </a:r>
            <a:endParaRPr lang="en-US" sz="1750" dirty="0" smtClean="0">
              <a:solidFill>
                <a:srgbClr val="3588BA"/>
              </a:solidFill>
              <a:latin typeface="Franklin Gothic Medium" panose="020B0603020102020204" pitchFamily="34" charset="0"/>
            </a:endParaRPr>
          </a:p>
          <a:p>
            <a:endParaRPr lang="en-US" dirty="0"/>
          </a:p>
        </p:txBody>
      </p:sp>
    </p:spTree>
    <p:extLst>
      <p:ext uri="{BB962C8B-B14F-4D97-AF65-F5344CB8AC3E}">
        <p14:creationId xmlns:p14="http://schemas.microsoft.com/office/powerpoint/2010/main" val="96765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48670" y="1098297"/>
            <a:ext cx="3429000" cy="1143000"/>
          </a:xfrm>
          <a:prstGeom prst="rect">
            <a:avLst/>
          </a:prstGeom>
        </p:spPr>
      </p:pic>
      <p:sp>
        <p:nvSpPr>
          <p:cNvPr id="2" name="Title 1"/>
          <p:cNvSpPr>
            <a:spLocks noGrp="1"/>
          </p:cNvSpPr>
          <p:nvPr>
            <p:ph type="title"/>
          </p:nvPr>
        </p:nvSpPr>
        <p:spPr>
          <a:xfrm>
            <a:off x="241300" y="111442"/>
            <a:ext cx="8686800" cy="1002212"/>
          </a:xfrm>
        </p:spPr>
        <p:txBody>
          <a:bodyPr>
            <a:normAutofit/>
          </a:bodyPr>
          <a:lstStyle/>
          <a:p>
            <a:pPr algn="l"/>
            <a:r>
              <a:rPr lang="en-US" sz="3600" b="1" dirty="0" smtClean="0">
                <a:solidFill>
                  <a:srgbClr val="794400"/>
                </a:solidFill>
                <a:effectLst>
                  <a:outerShdw blurRad="38100" dist="38100" dir="2700000" algn="tl">
                    <a:srgbClr val="000000">
                      <a:alpha val="43137"/>
                    </a:srgbClr>
                  </a:outerShdw>
                </a:effectLst>
                <a:latin typeface="Franklin Gothic Medium" panose="020B0603020102020204" pitchFamily="34" charset="0"/>
              </a:rPr>
              <a:t>Share Your Thoughts</a:t>
            </a:r>
            <a:endParaRPr lang="en-US" sz="3600" b="1" dirty="0">
              <a:solidFill>
                <a:srgbClr val="794400"/>
              </a:solidFill>
              <a:effectLst>
                <a:outerShdw blurRad="38100" dist="38100" dir="2700000" algn="tl">
                  <a:srgbClr val="000000">
                    <a:alpha val="43137"/>
                  </a:srgbClr>
                </a:outerShdw>
              </a:effectLst>
              <a:latin typeface="Franklin Gothic Medium" panose="020B0603020102020204" pitchFamily="34" charset="0"/>
            </a:endParaRPr>
          </a:p>
        </p:txBody>
      </p:sp>
      <p:sp>
        <p:nvSpPr>
          <p:cNvPr id="3" name="Content Placeholder 2"/>
          <p:cNvSpPr>
            <a:spLocks noGrp="1"/>
          </p:cNvSpPr>
          <p:nvPr>
            <p:ph idx="1"/>
          </p:nvPr>
        </p:nvSpPr>
        <p:spPr>
          <a:xfrm>
            <a:off x="238590" y="2540000"/>
            <a:ext cx="8639080" cy="3124199"/>
          </a:xfrm>
        </p:spPr>
        <p:txBody>
          <a:bodyPr>
            <a:normAutofit/>
          </a:bodyPr>
          <a:lstStyle/>
          <a:p>
            <a:pPr lvl="0"/>
            <a:r>
              <a:rPr lang="en-US" dirty="0">
                <a:solidFill>
                  <a:srgbClr val="3588BA"/>
                </a:solidFill>
                <a:latin typeface="Franklin Gothic Medium" panose="020B0603020102020204" pitchFamily="34" charset="0"/>
              </a:rPr>
              <a:t>How do you think tying cash transfers to literacy classes will make a difference in the lives of women in Nepal?</a:t>
            </a:r>
            <a:endParaRPr lang="en-US" sz="2400" dirty="0">
              <a:solidFill>
                <a:srgbClr val="3588BA"/>
              </a:solidFill>
              <a:latin typeface="Franklin Gothic Medium" panose="020B0603020102020204" pitchFamily="34" charset="0"/>
            </a:endParaRPr>
          </a:p>
          <a:p>
            <a:pPr lvl="0"/>
            <a:r>
              <a:rPr lang="en-US" dirty="0">
                <a:solidFill>
                  <a:srgbClr val="3588BA"/>
                </a:solidFill>
                <a:latin typeface="Franklin Gothic Medium" panose="020B0603020102020204" pitchFamily="34" charset="0"/>
              </a:rPr>
              <a:t>How do you think having daughters as literacy partners for their mothers will impact the program?</a:t>
            </a:r>
            <a:endParaRPr lang="en-US" sz="2400" dirty="0">
              <a:solidFill>
                <a:srgbClr val="3588BA"/>
              </a:solidFill>
              <a:latin typeface="Franklin Gothic Medium" panose="020B0603020102020204" pitchFamily="34" charset="0"/>
            </a:endParaRPr>
          </a:p>
          <a:p>
            <a:pPr lvl="0"/>
            <a:r>
              <a:rPr lang="en-US" dirty="0">
                <a:solidFill>
                  <a:srgbClr val="3588BA"/>
                </a:solidFill>
                <a:latin typeface="Franklin Gothic Medium" panose="020B0603020102020204" pitchFamily="34" charset="0"/>
              </a:rPr>
              <a:t>What could the long term effects be of empowering women in a patriarchal culture?</a:t>
            </a:r>
            <a:endParaRPr lang="en-US" sz="2400" dirty="0">
              <a:solidFill>
                <a:srgbClr val="3588BA"/>
              </a:solidFill>
              <a:effectLst/>
              <a:latin typeface="Franklin Gothic Medium" panose="020B0603020102020204" pitchFamily="34" charset="0"/>
            </a:endParaRPr>
          </a:p>
        </p:txBody>
      </p:sp>
      <p:sp>
        <p:nvSpPr>
          <p:cNvPr id="4" name="Date Placeholder 3"/>
          <p:cNvSpPr>
            <a:spLocks noGrp="1"/>
          </p:cNvSpPr>
          <p:nvPr>
            <p:ph type="dt" sz="half" idx="10"/>
          </p:nvPr>
        </p:nvSpPr>
        <p:spPr/>
        <p:txBody>
          <a:bodyPr/>
          <a:lstStyle/>
          <a:p>
            <a:r>
              <a:rPr lang="en-US" dirty="0" smtClean="0"/>
              <a:t>January 2015</a:t>
            </a:r>
            <a:endParaRPr lang="en-US" dirty="0"/>
          </a:p>
        </p:txBody>
      </p:sp>
      <p:pic>
        <p:nvPicPr>
          <p:cNvPr id="7" name="Picture 6" descr="TaglineAddress_2Color.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7993" y="6218855"/>
            <a:ext cx="6343924" cy="496941"/>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29232</TotalTime>
  <Words>888</Words>
  <Application>Microsoft Office PowerPoint</Application>
  <PresentationFormat>On-screen Show (4:3)</PresentationFormat>
  <Paragraphs>71</Paragraphs>
  <Slides>9</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vt:i4>
      </vt:variant>
    </vt:vector>
  </HeadingPairs>
  <TitlesOfParts>
    <vt:vector size="20" baseType="lpstr">
      <vt:lpstr>Arial</vt:lpstr>
      <vt:lpstr>Calibri</vt:lpstr>
      <vt:lpstr>Calibri Light</vt:lpstr>
      <vt:lpstr>Cambria</vt:lpstr>
      <vt:lpstr>Franklin Gothic Book</vt:lpstr>
      <vt:lpstr>Franklin Gothic Demi</vt:lpstr>
      <vt:lpstr>Franklin Gothic Heavy</vt:lpstr>
      <vt:lpstr>Franklin Gothic Medium</vt:lpstr>
      <vt:lpstr>MS Mincho</vt:lpstr>
      <vt:lpstr>Times New Roman</vt:lpstr>
      <vt:lpstr>Office Theme</vt:lpstr>
      <vt:lpstr>  Be Part of Her Dream </vt:lpstr>
      <vt:lpstr>Introducing Hands in Outreach</vt:lpstr>
      <vt:lpstr>Where in the world?</vt:lpstr>
      <vt:lpstr>What are we supporting?</vt:lpstr>
      <vt:lpstr>Life Challenges of Women in Nepal</vt:lpstr>
      <vt:lpstr>Budget </vt:lpstr>
      <vt:lpstr>About the Organization</vt:lpstr>
      <vt:lpstr>April 2016 Sustained Program: Health in Harmony </vt:lpstr>
      <vt:lpstr>Share Your Thoughts</vt:lpstr>
    </vt:vector>
  </TitlesOfParts>
  <Manager/>
  <Company>Dining for Women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Smiles on Wings:  New Beginnings</dc:title>
  <dc:subject/>
  <dc:creator>Beth Pape</dc:creator>
  <cp:keywords/>
  <dc:description/>
  <cp:lastModifiedBy>Chris Worthy</cp:lastModifiedBy>
  <cp:revision>281</cp:revision>
  <cp:lastPrinted>2013-11-03T18:18:09Z</cp:lastPrinted>
  <dcterms:created xsi:type="dcterms:W3CDTF">2014-10-16T00:39:15Z</dcterms:created>
  <dcterms:modified xsi:type="dcterms:W3CDTF">2016-02-22T16:33:44Z</dcterms:modified>
  <cp:category/>
</cp:coreProperties>
</file>