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28" r:id="rId1"/>
  </p:sldMasterIdLst>
  <p:notesMasterIdLst>
    <p:notesMasterId r:id="rId11"/>
  </p:notesMasterIdLst>
  <p:handoutMasterIdLst>
    <p:handoutMasterId r:id="rId12"/>
  </p:handoutMasterIdLst>
  <p:sldIdLst>
    <p:sldId id="256" r:id="rId2"/>
    <p:sldId id="257" r:id="rId3"/>
    <p:sldId id="268" r:id="rId4"/>
    <p:sldId id="276" r:id="rId5"/>
    <p:sldId id="258" r:id="rId6"/>
    <p:sldId id="289" r:id="rId7"/>
    <p:sldId id="267" r:id="rId8"/>
    <p:sldId id="291"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88BA"/>
    <a:srgbClr val="794400"/>
    <a:srgbClr val="7A4502"/>
    <a:srgbClr val="6F0000"/>
    <a:srgbClr val="AAC6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8789" autoAdjust="0"/>
  </p:normalViewPr>
  <p:slideViewPr>
    <p:cSldViewPr snapToGrid="0" snapToObjects="1">
      <p:cViewPr varScale="1">
        <p:scale>
          <a:sx n="114" d="100"/>
          <a:sy n="114" d="100"/>
        </p:scale>
        <p:origin x="1578" y="1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62D232-83AF-A243-94A1-D71D8813F90A}" type="datetimeFigureOut">
              <a:rPr lang="en-US" smtClean="0"/>
              <a:pPr/>
              <a:t>3/28/2016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0704D-D69F-B345-AFD0-E6F8FD8E4CB0}" type="slidenum">
              <a:rPr lang="en-US" smtClean="0"/>
              <a:pPr/>
              <a:t>‹#›</a:t>
            </a:fld>
            <a:endParaRPr lang="en-US" dirty="0"/>
          </a:p>
        </p:txBody>
      </p:sp>
    </p:spTree>
    <p:extLst>
      <p:ext uri="{BB962C8B-B14F-4D97-AF65-F5344CB8AC3E}">
        <p14:creationId xmlns:p14="http://schemas.microsoft.com/office/powerpoint/2010/main" val="36848470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700265-EC90-AB49-8D5A-8DAC554CC593}" type="datetimeFigureOut">
              <a:rPr lang="en-US" smtClean="0"/>
              <a:pPr/>
              <a:t>3/28/2016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F4A97A-CF60-CB43-9DF9-919A84919A5C}" type="slidenum">
              <a:rPr lang="en-US" smtClean="0"/>
              <a:pPr/>
              <a:t>‹#›</a:t>
            </a:fld>
            <a:endParaRPr lang="en-US" dirty="0"/>
          </a:p>
        </p:txBody>
      </p:sp>
    </p:spTree>
    <p:extLst>
      <p:ext uri="{BB962C8B-B14F-4D97-AF65-F5344CB8AC3E}">
        <p14:creationId xmlns:p14="http://schemas.microsoft.com/office/powerpoint/2010/main" val="132359665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4A97A-CF60-CB43-9DF9-919A84919A5C}" type="slidenum">
              <a:rPr lang="en-US" smtClean="0"/>
              <a:pPr/>
              <a:t>1</a:t>
            </a:fld>
            <a:endParaRPr lang="en-US" dirty="0"/>
          </a:p>
        </p:txBody>
      </p:sp>
    </p:spTree>
    <p:extLst>
      <p:ext uri="{BB962C8B-B14F-4D97-AF65-F5344CB8AC3E}">
        <p14:creationId xmlns:p14="http://schemas.microsoft.com/office/powerpoint/2010/main" val="1160572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t>January 2015</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245332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January 2015</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914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January 2015</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1602045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January 2015</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3973390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January 2015</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376630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January 2015</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2063367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January 2015</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4119099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January 2015</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41024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January 2015</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1486049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January 2015</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54067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January 2015</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dirty="0"/>
          </a:p>
        </p:txBody>
      </p:sp>
    </p:spTree>
    <p:extLst>
      <p:ext uri="{BB962C8B-B14F-4D97-AF65-F5344CB8AC3E}">
        <p14:creationId xmlns:p14="http://schemas.microsoft.com/office/powerpoint/2010/main" val="224372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2015</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0A2C4-E252-5E41-9BF8-6E404A6BE248}" type="slidenum">
              <a:rPr lang="en-US" smtClean="0"/>
              <a:pPr/>
              <a:t>‹#›</a:t>
            </a:fld>
            <a:endParaRPr lang="en-US" dirty="0"/>
          </a:p>
        </p:txBody>
      </p:sp>
      <p:sp>
        <p:nvSpPr>
          <p:cNvPr id="7" name="Date Placeholder 3"/>
          <p:cNvSpPr txBox="1">
            <a:spLocks/>
          </p:cNvSpPr>
          <p:nvPr userDrawn="1"/>
        </p:nvSpPr>
        <p:spPr>
          <a:xfrm>
            <a:off x="872067" y="6250164"/>
            <a:ext cx="3129779" cy="365125"/>
          </a:xfrm>
          <a:prstGeom prst="rect">
            <a:avLst/>
          </a:prstGeom>
        </p:spPr>
        <p:txBody>
          <a:bodyPr vert="horz" lIns="91440" tIns="45720" rIns="91440" bIns="45720" rtlCol="0" anchor="ctr"/>
          <a:lstStyle>
            <a:lvl1pPr algn="r">
              <a:defRPr sz="1000">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257575908"/>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126463" y="243509"/>
            <a:ext cx="8921579"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idx="4294967295"/>
          </p:nvPr>
        </p:nvSpPr>
        <p:spPr>
          <a:xfrm>
            <a:off x="4002482" y="4206750"/>
            <a:ext cx="5242130" cy="668380"/>
          </a:xfrm>
        </p:spPr>
        <p:txBody>
          <a:bodyPr>
            <a:noAutofit/>
          </a:bodyPr>
          <a:lstStyle/>
          <a:p>
            <a:pPr algn="ctr">
              <a:lnSpc>
                <a:spcPts val="2000"/>
              </a:lnSpc>
              <a:spcAft>
                <a:spcPts val="2400"/>
              </a:spcAft>
            </a:pPr>
            <a:br>
              <a:rPr lang="en-US" sz="3600" b="1" dirty="0">
                <a:solidFill>
                  <a:srgbClr val="800000"/>
                </a:solidFill>
                <a:effectLst>
                  <a:outerShdw blurRad="38100" dist="38100" dir="2700000" algn="tl">
                    <a:srgbClr val="000000">
                      <a:alpha val="43137"/>
                    </a:srgbClr>
                  </a:outerShdw>
                </a:effectLst>
                <a:latin typeface="Calibri" panose="020F0502020204030204" pitchFamily="34" charset="0"/>
              </a:rPr>
            </a:br>
            <a:r>
              <a:rPr lang="en-US" sz="3600" b="1" dirty="0">
                <a:solidFill>
                  <a:srgbClr val="794400"/>
                </a:solidFill>
                <a:effectLst>
                  <a:outerShdw blurRad="38100" dist="38100" dir="2700000" algn="tl">
                    <a:srgbClr val="000000">
                      <a:alpha val="43137"/>
                    </a:srgbClr>
                  </a:outerShdw>
                </a:effectLst>
                <a:latin typeface="Franklin Gothic Heavy" panose="020B0903020102020204" pitchFamily="34" charset="0"/>
              </a:rPr>
              <a:t> </a:t>
            </a:r>
            <a:r>
              <a:rPr lang="en-US" sz="1800" dirty="0">
                <a:solidFill>
                  <a:srgbClr val="3588BA"/>
                </a:solidFill>
                <a:latin typeface="Franklin Gothic Demi" panose="020B0703020102020204" pitchFamily="34" charset="0"/>
              </a:rPr>
              <a:t>Women’s Entrepreneurship and Empowerment Initiative</a:t>
            </a:r>
            <a:endParaRPr lang="en-US" sz="1800" b="1" dirty="0">
              <a:solidFill>
                <a:srgbClr val="3588BA"/>
              </a:solidFill>
              <a:latin typeface="Franklin Gothic Book" panose="020B0503020102020204" pitchFamily="34" charset="0"/>
            </a:endParaRPr>
          </a:p>
        </p:txBody>
      </p:sp>
      <p:pic>
        <p:nvPicPr>
          <p:cNvPr id="10" name="Picture 9" descr="Tagline with Spoon_Brown.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87253" y="6289022"/>
            <a:ext cx="4489579" cy="299306"/>
          </a:xfrm>
          <a:prstGeom prst="rect">
            <a:avLst/>
          </a:prstGeom>
        </p:spPr>
      </p:pic>
      <p:pic>
        <p:nvPicPr>
          <p:cNvPr id="14" name="Picture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89991" y="5640229"/>
            <a:ext cx="3429000" cy="1143000"/>
          </a:xfrm>
          <a:prstGeom prst="rect">
            <a:avLst/>
          </a:prstGeom>
        </p:spPr>
      </p:pic>
      <p:sp>
        <p:nvSpPr>
          <p:cNvPr id="3" name="TextBox 2"/>
          <p:cNvSpPr txBox="1"/>
          <p:nvPr/>
        </p:nvSpPr>
        <p:spPr>
          <a:xfrm>
            <a:off x="4188158" y="3207653"/>
            <a:ext cx="5772484" cy="1200329"/>
          </a:xfrm>
          <a:prstGeom prst="rect">
            <a:avLst/>
          </a:prstGeom>
          <a:noFill/>
        </p:spPr>
        <p:txBody>
          <a:bodyPr wrap="square" rtlCol="0">
            <a:spAutoFit/>
          </a:bodyPr>
          <a:lstStyle/>
          <a:p>
            <a:pPr lvl="1"/>
            <a:r>
              <a:rPr lang="en-US" sz="3600" b="1" dirty="0">
                <a:solidFill>
                  <a:srgbClr val="794400"/>
                </a:solidFill>
                <a:latin typeface="Franklin Gothic Heavy" panose="020B0903020102020204" pitchFamily="34" charset="0"/>
              </a:rPr>
              <a:t>African People and Wildlife Fund</a:t>
            </a:r>
            <a:endParaRPr lang="en-US" sz="3600" dirty="0">
              <a:solidFill>
                <a:srgbClr val="794400"/>
              </a:solidFill>
              <a:effectLst/>
              <a:latin typeface="Franklin Gothic Heavy" panose="020B0903020102020204" pitchFamily="34" charset="0"/>
            </a:endParaRPr>
          </a:p>
        </p:txBody>
      </p:sp>
      <p:pic>
        <p:nvPicPr>
          <p:cNvPr id="7" name="Picture 6"/>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70243" y="4957083"/>
            <a:ext cx="2676525" cy="657225"/>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5823293" y="4957083"/>
            <a:ext cx="2676525" cy="657225"/>
          </a:xfrm>
          <a:prstGeom prst="rect">
            <a:avLst/>
          </a:prstGeom>
        </p:spPr>
      </p:pic>
      <p:pic>
        <p:nvPicPr>
          <p:cNvPr id="17" name="Picture 16"/>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146768" y="4957083"/>
            <a:ext cx="2676525" cy="657225"/>
          </a:xfrm>
          <a:prstGeom prst="rect">
            <a:avLst/>
          </a:prstGeom>
        </p:spPr>
      </p:pic>
      <p:sp>
        <p:nvSpPr>
          <p:cNvPr id="24" name="AutoShape 2" descr="https://dl.dropboxusercontent.com/content_link/ZADP9IwpHQTFeFNE8boGsA0Mg9fDw3H06WwfWsyBvrjMYuHnna1oGUNS8vBwOaOW"/>
          <p:cNvSpPr>
            <a:spLocks noChangeAspect="1" noChangeArrowheads="1"/>
          </p:cNvSpPr>
          <p:nvPr/>
        </p:nvSpPr>
        <p:spPr bwMode="auto">
          <a:xfrm>
            <a:off x="56197" y="-24384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5" name="AutoShape 4" descr="https://dl.dropboxusercontent.com/content_link/ZADP9IwpHQTFeFNE8boGsA0Mg9fDw3H06WwfWsyBvrjMYuHnna1oGUNS8vBwOaOW"/>
          <p:cNvSpPr>
            <a:spLocks noChangeAspect="1" noChangeArrowheads="1"/>
          </p:cNvSpPr>
          <p:nvPr/>
        </p:nvSpPr>
        <p:spPr bwMode="auto">
          <a:xfrm>
            <a:off x="208597" y="-9144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6" name="AutoShape 2" descr="https://dl.dropboxusercontent.com/content_link/ZADP9IwpHQTFeFNE8boGsA0Mg9fDw3H06WwfWsyBvrjMYuHnna1oGUNS8vBwOaOW"/>
          <p:cNvSpPr>
            <a:spLocks noChangeAspect="1" noChangeArrowheads="1"/>
          </p:cNvSpPr>
          <p:nvPr/>
        </p:nvSpPr>
        <p:spPr bwMode="auto">
          <a:xfrm>
            <a:off x="208597" y="-9144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7" name="AutoShape 4" descr="https://dl.dropboxusercontent.com/content_link/ZADP9IwpHQTFeFNE8boGsA0Mg9fDw3H06WwfWsyBvrjMYuHnna1oGUNS8vBwOaOW"/>
          <p:cNvSpPr>
            <a:spLocks noChangeAspect="1" noChangeArrowheads="1"/>
          </p:cNvSpPr>
          <p:nvPr/>
        </p:nvSpPr>
        <p:spPr bwMode="auto">
          <a:xfrm>
            <a:off x="360997" y="6096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8" name="AutoShape 2" descr="https://dl.dropboxusercontent.com/content_link/ZADP9IwpHQTFeFNE8boGsA0Mg9fDw3H06WwfWsyBvrjMYuHnna1oGUNS8vBwOaOW"/>
          <p:cNvSpPr>
            <a:spLocks noChangeAspect="1" noChangeArrowheads="1"/>
          </p:cNvSpPr>
          <p:nvPr/>
        </p:nvSpPr>
        <p:spPr bwMode="auto">
          <a:xfrm>
            <a:off x="360997" y="6096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9" name="AutoShape 4" descr="https://dl.dropboxusercontent.com/content_link/ZADP9IwpHQTFeFNE8boGsA0Mg9fDw3H06WwfWsyBvrjMYuHnna1oGUNS8vBwOaOW"/>
          <p:cNvSpPr>
            <a:spLocks noChangeAspect="1" noChangeArrowheads="1"/>
          </p:cNvSpPr>
          <p:nvPr/>
        </p:nvSpPr>
        <p:spPr bwMode="auto">
          <a:xfrm>
            <a:off x="513397" y="21336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0" name="AutoShape 2" descr="https://dl.dropboxusercontent.com/content_link/ZADP9IwpHQTFeFNE8boGsA0Mg9fDw3H06WwfWsyBvrjMYuHnna1oGUNS8vBwOaOW"/>
          <p:cNvSpPr>
            <a:spLocks noChangeAspect="1" noChangeArrowheads="1"/>
          </p:cNvSpPr>
          <p:nvPr/>
        </p:nvSpPr>
        <p:spPr bwMode="auto">
          <a:xfrm>
            <a:off x="513397" y="21336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1" name="AutoShape 4" descr="https://dl.dropboxusercontent.com/content_link/ZADP9IwpHQTFeFNE8boGsA0Mg9fDw3H06WwfWsyBvrjMYuHnna1oGUNS8vBwOaOW"/>
          <p:cNvSpPr>
            <a:spLocks noChangeAspect="1" noChangeArrowheads="1"/>
          </p:cNvSpPr>
          <p:nvPr/>
        </p:nvSpPr>
        <p:spPr bwMode="auto">
          <a:xfrm>
            <a:off x="665797" y="365760"/>
            <a:ext cx="304799"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AutoShape 2" descr="https://dl.dropboxusercontent.com/content_link/ZADP9IwpHQTFeFNE8boGsA0Mg9fDw3H06WwfWsyBvrjMYuHnna1oGUNS8vBwOaOW"/>
          <p:cNvSpPr>
            <a:spLocks noChangeAspect="1" noChangeArrowheads="1"/>
          </p:cNvSpPr>
          <p:nvPr/>
        </p:nvSpPr>
        <p:spPr bwMode="auto">
          <a:xfrm>
            <a:off x="665797" y="-6697324"/>
            <a:ext cx="7367860" cy="73678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 name="AutoShape 4" descr="https://dl.dropboxusercontent.com/content_link/ZADP9IwpHQTFeFNE8boGsA0Mg9fDw3H06WwfWsyBvrjMYuHnna1oGUNS8vBwOaOW"/>
          <p:cNvSpPr>
            <a:spLocks noChangeAspect="1" noChangeArrowheads="1"/>
          </p:cNvSpPr>
          <p:nvPr/>
        </p:nvSpPr>
        <p:spPr bwMode="auto">
          <a:xfrm>
            <a:off x="818197" y="-6544924"/>
            <a:ext cx="7367860" cy="73678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 name="AutoShape 6" descr="https://dl.dropboxusercontent.com/content_link/7NkymYJhEmI1Mj9F16TtXtic65JJ4mPK9SkPLOjl1PEkQyQS86OKUedHjFApyI9P"/>
          <p:cNvSpPr>
            <a:spLocks noChangeAspect="1" noChangeArrowheads="1"/>
          </p:cNvSpPr>
          <p:nvPr/>
        </p:nvSpPr>
        <p:spPr bwMode="auto">
          <a:xfrm>
            <a:off x="-2024743" y="-2324787"/>
            <a:ext cx="2485118" cy="2485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 name="AutoShape 8"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5/wBUlU6hOSRy5PWr2maza2NuwlZixbOFGeK5h+M1NakSwSRnGR8wrF01azNVUd9Dr4fEenSnDSMh9XXFa0EyTRlomV1J6qc15cwINXNK1KbT5sqSYm++nr7j3qJUFvEqNd9T0Z2wOOT1qFnGP1qrFOtxbrPay742HG4d6zb2a/jBOz5PWMZrKMTZyK9xIStwe7HGPxrLnOxipI3dxTpJ5XyoVlBPPqagMMrMdqHFdEUjnbbJI24HNXIiPKJ5yKppbuMF2Vf1qfcFAUZyPWh2CN0WkfDH0FWInORVBHyTVuLLGpsaRZcWQ4z3NXYnIUVQiAHetvwxFFca5ZQzoJImlAZD0YelZs2jd6Hct4EjGgJcRXEj3boHHHycjOMf1rs/Duk29vosFq1nESqgyF1zvbvz35rS0YbIBCUQL/CAOg7DFa1rAGQk4Hp/jULU9mnRirNHGav4Isb0F7VPs0mOSg4P4VyV94J1G03eSI5wB2+U/ka9wEXGO/WmSWauuNgPYcU+UJYeEvI+a7iOSCZo5kaOReCrDBFKmBur1zxr4RS/hMsBVblR8rY+8PQ15LPHJBLJFKhSRTgg9qzascdWk6bsxF4IB7U8PwB6L/Woxz096eQct+AqDNEgPFFMwaKQHmctq0rqsK7mbpUj6dNbRIBwzZz+H/669F8L+Hhb2v2u5VWlZcBT2zVLWrNWvNoXARWP6gD+VdTxCcuVHNHBtRvLc4D7O2SjAg4yKozIRz/Kuo1KIJMjrjGcfpWTcRBWcEY/iH9a3jO+pzzpct0V9JuHjZo1dlB5GPWtu2vHQ5M0hPoQDWIkQ86J14DMFPsa3Y7LI+9UzaCkmQXd/Nnc8cMif3tnI+tRxXkEh+eJPwJrRj03P8VZ9/paQTbi5VT1A/nSjKL0LlGUdUSxvazuUKujDvnj86sHSI3wyTOARnkA1UjtMJlDuX1Bq5bb4j8rHHpSb7DjG695DU01Vz++J4xjGDTCjwttf8DWiJC4+YYPrUhRXGGGRWfO09TT2atoUIjXR+BiG8UaeGGQJM4/A1gTQmA7hkxnjI7Vo+F7pYNfsXVwGWdQefU4qtGroIRaaPoa0l4Xjk10Nmu1AMZ9P8/56Vy1g/z5P/666qyOVB71nF9z6GGquaESrt+bk1Fqd9Bp9mZJQzMeFjTlnPoKyrjxFaR3MlrbH7Vcp95Yz8qH3bsfasW/uJED399JGrEfLlwFjX0Ge/qaJ1lFWW5jJ9UznvFer63du6R3P2KIk7Y4Bgj6t1Nee317Ncm2hu5DLdRxPvlb7xAchdx78A13t/f291BLcphooRlpAeK82eaG41jUZ4P4mXdwR26f59awpSm785x15LRoliAHXrgVKRk5pgOcU8DqKZiIcZP+NFMx70UWJOhnlmSDy7aIFk7muB1vUbiPVj5vlgum35WzzmvQdfspLqMxS3EsFv3EI+Zvxrzm88Pot3IttHIQzZzIRgVGGcftHRXhN/CU9TRhaRvgj5gaxiwF0N4Z8jGM4Feo6v4cUeF2ZMs6KCMdxXAWcIbggZzzkZxXTSqpp2OerQbkrdShFEr27gAhw2Vz7GuisIjcSxxIVDyMFBY4AJ9T2qKe0WNVx3qzpdpNd3EdtbRmWeRtqoByTVSlzIh0nTsat5o99ps8sV1A6tGMsQMgDpnPp/jXOa+vzx+uK981fQLrSvAun2Oo3BubmaXY7DnamN2wHqQDXk/ijwrc7FlsW8/aDmIjDgeo7H+dRT1dy6lP3LrqcTAWjO6M4P8AOtizjaZCzR7SBknpmqFkqpdJ5yZXOMe9a188ok2HhQPWtZdjCCshBDgex/Wo7q4iswvmHLt92MfeNU73UJ9Osv3IU7jtUsM7Se4rItoJXQXMr8SsV3yHlsf05ojSvq3oEqqTsjSlv7t5Ni+XAMZ45OPqan0uItqNo67S4mTcSehLCq0NpMF+aMsMg7lwelJC80N2v2d1BBDEHnGDkVVuiNYVKcdWfTEACLnjgdTWVP4si1wXNjoNwrC3OyeRW2kjvt9vcV574k8apffZoLfUYLa0AzPkFnkbH3cDt2xXM+DXmtNcae3Z9rAYOMZHuKxdP3Gztni0pRjDZ7ntHguwFtasMhHd89O3rXQ6ho9pfwEzqsrgYy3Ix9K5rSdQTK7WwcdPSuj85mtZH3k4Hbqa89v3rm0fhMQabGNOvYIJlVGkPLEcketeea+IU1IpHgP5UbSAepz/AErvvEptodEPnSyRyhd2xICSc8nLE49a8ksS06yXchYvdOZCSedvRR+QFdNNbs5q7VoqxoIRnnpU4Zcn6VCoyTinkAKx4zTdjETA9KKeAAMenFFIDuLqUGzYcE44rzfU3lNzgZPzYHvXbyZkgAV+D0xWPeWsFm0U0yNKxbC4XPP0rlpS5Xc9FyujQvdbghsGtnLyM8ew4jO1fqfXivMLnZFdO8e75j0PSuz1W7uNpjW1ldCMfNhQPwzmuO1NZWusGNRgcYI/WurDx3ZlXd46dC/axyX0kEFvG0k8jBERRkknoBX0D8Nvh9beF7J77U1WbVJEy2B8sX+yp9fU1yv7P3h2FxNrt8m4o/kW24dGx8zfrivbNQ5hjVSQC4//AFVq5WukcdSo21Y5LUxLqqR21yZSqOZPL+VQcDHXrVLX/DFuLOO5s4GVSA23P65rrljtbvKToCUJxkYqzJGTBtTEkDDBUDt7VUXFRstzH2k1O62R80+PPCBS2fVtPibjmePGCPU/hXn8ZaSdRIxb2r6wu9IWEkxFZbeT5XVhwR/jXzt8QdAi0LxFMbDLWbsQq45jfrsP9K16G1WmpL2lPbqcZ4hbNpGe2/8AoaxFdmQDcxUdBngV0eohTaweYuWPUZ/Ws4WaE7seWOw65rSm0lZnm1VeWhHZ3Mgg8gO4Xsvarunj965A9Bx1qAgLHheMDH4V6F4G8NCKKO6vF3Tv8yIRwg9T71MpJam2HoTrTUIk/g3weby5jvNRhBTqsZH6n/Cl+xrpfju+spuFlYSwMf4gR0H5Y/CvRbKLZAWg6pzj1rA+Juj/ANoaRDrFiGNxZ/MdvUx55/FTz+dc/NzPllsz6Gpl6pUL017y19bbhcWuFBRyrDkMKm07XLi0uYra4/fK7BQQdp9s54rA8Oa6mp23lysBeRjkf3x/eH9RUfiMOdMuLpTtMYDKfRgRj9a5FTlGXJUOONWM4c8DrvFrz3+k3Uen2V1LdiJgsRTb1HqeO/avOIkMSpG6lSgAKkYxgV7B4ZvP7W0KzvsYMsYJx2PQj8wap+KNCGpWUjRxp9ri5WQDBIP9DXTGHL7p2VMEq1NVab6HmsbZUY4zTlyRyetRbGidlddpXgg9qljAKgDrUNHk7Dvl/vCiggZPI/Oilddx6l6O8ktenzx/3e4+lWI722vOGk+YcgHgish5sqaybqVdx3cH1zWChzM7W7anWahAJYWPmKuO5FcVeJsmkBI2A8seKJLqYoVa4faOg3VjX0rSEjcx78muihScXuZVK+mx9OfC1zZ+CtFEZULIhkZD/EWc5NegXJGVJJxnGOted/B/VNNufBFhBMG820yhyOnJYEfga7O61SyQOfOLjIIUA5qqiszB3klZFqMxszEZG3rVe4u43t3t4JCGI4ABqmmvW0iPHHDICem4YqGC4mWXKlY8jGQP61UG1sXDC88XzIuQWgjtpZWHlQ4HEnc+oriviHBZ6j4d1CJYhJMYmZWA/iAyDn8K7Ke3MsWZHL/U5rkPFV7YabbSNe3UMKAYO5v6V0yk5O7NqGFVCk4Slc+ZcFsSTHc3YegpshyxpzlXdjHym47c+mTTGHJNB48tC/4ZsRqGs20DjKbt7/QV7lYWoCArtBIwF9BXl3w4tSJrm9YfKMRqfxyf6V63YDKqTWNR9D6DJqSUHN7skt0aB/NRenDqO4q5ZDZJNCADE4DoD78Ef59adHj6H1pIyEcbccH9M4/nWR7yjY8O8aaU3h/xFPFb7kgY+dAw4IU9vwORUM3iSa40iWyuUWUSAASZwV5zz616x8U9LtbrwzLdTbUltxvjkx3zjb+PpXhSR4c4+7/KuuKjUj7y2PjcypSwtdum9Ja/5nvHwgbf4LjDZIWWQL7c/wCJrr1ACksMggqRXKeE9VsdH8P2ltfhbRYLK0eR2PyB7guVU+hwuST610tzcRx2rTu/7qP5yw5ByP68VjNO7Z7mWVqToRhGV7I4fxZ4deWX7TZgeYzBXTIGc9GrY8G+ATLYXF3q0Act8kC78KR3Y49PWtXS9OOr31tcajctDZKNxRUy0nfaMev54rtDdG4kkzFHFYrtXapIKKM8HsB/jXLUq30grtnFioRqVG4Ky6lSK1toY1jjs7MogCqShzgf8BoqwfE+gqdrXtsCOCBL/wDWoqf7PrfzoNP+fb+4+WHuGQYbNZtzKX5rUvE3KwYbXHBB6g1kSRda3hY553toQmTjFQqjSSbVBZicADuaeykHmvQPhJoOqf8ACaafcHQ57qCMl38xfLCKRxIC2BkdR71sjnk7as7H4YaNeeF7e6TVpAks2JGg6mALn7x7HB/Cu4udU037NvkuoQuM5EgH9awPG1lqOmxX0IDypMyP5y8iWJW+cfUjqOvWuMvLaz1MI4cCNcl0x1Pp9DXPUrNNHZg6zUHFdDt7jxNpMLFIZlY+kYLZp8HidvLxbWhJ/vynFcposdq9nCFRd8Y2khcZHr71py26NGSG+X0Fc0q8r2R2KUpLcf4g8QakYCGuGjDdVgAUAe7da8n8Zy3JsZQBI8RKmR3JO0E8Z/HHNdnrdqskkZ3TCEMMgtwTmuw8G2Npe+JJf9HE0Edq0cjyLkbjgg7T6YPWtaU3KS6nFXT5JOTPnBF2AY6CmnkE12XxW0SDQ/GN1a2sPk2zokyIOgz1x7ZBrjyAz7Achfvf4V6O54/Q9C8BKB4ZnP8AF5hP6ivStK5tYW7MvNeZ+AHEumX9spBdCJAD7jn+VeoaMB/Z0GPT+tYTPq8rs6Ubdn+ZdCbgcYPse/0qOHbudRneCN2frj+lXFQGPgfnWDrWpLotlfXkwLeUFYJnlhyAM+hJFZ2PUnNQV2cx8YddAt4dFgf5nxPP7AZ2r+PX8BXJ6J4Hv9V8Mya7GQbGKfyrhUUl1jGN7gd8Anj2rC1C7n1K/uL27bdPO5dyOgz2HtXu3w3F3aeHPAcVmrPbX93dLdcZUhkIwf0/KuxL2cT4bG4n61Wc1t09DzPxlrlreadqzwOd+pasJEibhorWCIpDkHpnfx9DV7wDNI1nagNNMjgoyclQFbK9+g7V6zrvirwzbabLY20NhcaxYlkkDrkgg4C9ORg8/QCvP7UpHCJ45JG3ElkjQKq88nFRVd48rOnK6EpTc1tsd1B4omto4rMWcEUCHaWeXG4nocD6evesnxXq99eIIpb2A2snIW3THpxjJz3/AMis8WLyP50MkRB24boc5PHrn29q19R0sfZVkeZdm4EkYzjPbOe1csYqLbXXQ+gjThTkpLe/b8TFGjWxGftFyM84MZzRWgYLUEhtSukYdVEvA9qKORHZ9axP/Pz8P+AePus14kk2TI0YG8Y5x6mqZQEV1WixyPbkSAoccEjk/hTYvDoedpJ4zJGxyQjEYP8AhXXOnzSuj5VSsc7oWjvrviCx0u3yZLmVYzjsM/MfwGTX1JqWmrFqcQsjIAgVNoXooAAH6VzPwY8PotzLqMduiR2n7tAABuJHJz3IGPzrvtWlSyvS7MzSTAgZOFHpx3IqJRsrM5Kk25aFi+tI5/D9xDOiLKo3DZyQw6H2P/168b1jwkzzSz6f5cN3yTEpxHMPUZ4B9un0r1aHUvtVpELrK3HCsYxncfU9sVmz2scZljuARuYMMDk+mKiSjJCpuUHoeM2n2i2uGWRZI5E4aJ15H58itVdURIiJImDdzivRr/RrbUWijureKYodvmK22RRnqCP5VUPgCGfP2S+kUdAJEDY+uMGuSdB3PQp4qK30OJt/D+q69NbrHF9mtXIIuJwQntgdW7dK6v4bJpukaRcSX+qWbXU7bpEikBPykgAn1P5DgV1D2DJ4Ye1tZTd3VlEscrWzhTGw/ukg/NjtivnLUZUWK6uvCWoCc6epe9tbiMLIkYOPMUjh1BIBIwRkZHet6cFBLlWphUquqnzvQ9b8eaNpni+bzAmSse1ZBwQck5X25rxzX/CFzozgGLzLRehAx+dR6V8Vr62kVLrTmJJwDG+CfwNeleGvFlh4pc2t7C1tcqNognG1nHcr69ulTL21N8zWg4ewqLlT1PNPB7fZ/EGApRJ1ZMY/KvYNDH/EviHpkfrSeIPDel22lz6nBJFEtohkfeQuBjqPWn+H3WbTLeaP7sihxn35/rTVTnV2rHtZVH2d4X8zWRSFIGa4nxo9itpqUd/fRWzhVeJXXImKnOwjB+UkgGu3XcR8vWuN8caWw3X9oUa4Ee2VCFffGOSNrAg9M9ulaQaTVztxsJ1KUow3Z5p4m05raz03VGsI9Pg1BCyRxy74yR1Zck4B64z3rsvhX8SLrQtP/sWPT4bw5kktpZH2iD5SWOcHA69K4q4003vkebeSy20a/u4ypAQHn5R0FaOnWdnYLujhOehcjJreVaJ4OG4fxNV3m1GPe9/uRs2clqsl1dXqGa8uJDO5C/LuPYew6Vs6dr8EW5JLQmJ+MYBArkwTcM7DOFOPYZ6D61uWliJ7ONgMtjkg4ya5nLmep9XhsqpQjyLb1saFxqMLswt7XaJeFG77p9uw71m3d1NdKPtEjkoBjLcfgKsJZAQAM2M4+oqC7jCxpJHgkEhgR1/zmlY9GlhYUtYr9TOa1uCxJjQ89f8AJorTCDA4FFKx0+8Uy0dpcusqMGAOfp61s6ZOd0cEcTlZhneV4H1ou7KGaKe/j+ebyiR6A9vxHNVfDUc19qkNhDvZ5X2hzzsA5yfYDmvSVNON10PzBu6ue1fDaWWw8KWqzgrullDkDuWyp/LH5V0OsWUd9bQoYknDk7scceo9KVNOhh02O2QssMUePTPuffqayLW8ktDOsF4vkg5dcEkfj+VczkuZnJNcyuhfsP8AZ+xUz5ajJWTqOwrgPE3i+X/hIb3TrEwxwRsv72QZ8tsHcAOh5x16V1HifV/sWnX9/aozyCEMrPnCtnGff2rxmymRLqa4ed0lkYyO5wDuJ65I4rCrOy0OnDUlJ3lsju7DV9SEkeLq8lTdjdDbjv17V3GjagCBbzT5nYkRqzKrkH+9j6dK8he9vL+6SFrya4z/AAyTEKPzOK6bwf4dWbVoprvUbODYw2wxuHkdvQdh9eawpzd9NTqrU4uNnZW7I9G1iJ/D/gvW7y1Krcqr3YcDjcAOg/DNfJ3jXVPsvjfxLFZQRRtcwNDMdmP9YFZiB2r69+JtxFbfDjVJZBhPJ2n8WGf0Br5A+ISh/iHr7jBDyRsrAdVMSEfoRXbGPK7eR5bbcW/M53TUM15blh951OPxrqb2COVisqb1AHsQfYjkVlaTEpv4MDo2a2dThNxFJGkhiZwB5i9R9KJP3kXRWjF8KacurXt9Ytql/wDZ441MsHnFkYFvukH6V674YOLZ7fAAiPA9j0rzjwFDa2M11HbxhI1QFiTksc9Sa73Q1nVJLlFy7ZYp0yvp9fSokj6LLElSUktbv7jqVGVwOM0ktjBJAYpYldTzz1zS6fPDPGHifcfToR9R2rQRP/10kj0JzOC8SeGbf7FLcWNqYp4lyFj53fhXnV4CjlJFdWXlg+Rz+NfQ/kq3DDOao3+hadegm5sopmxje65I+ho5DSnjXBWex4fYQHaxOSzEHaB0xzu/nWvpc7Rq6Ljb1Gen/wCuum1LwJco5fTWV1wBtkPzH3z0/CqI8Ia7F5gEEAH3t3mjB4/Op5bHo0sZRtdysUhdRnJI2k8HFVJrhfsxTYSx42gZ71o2HhzVLvI8nYe8jHC/h61JHp1pYXDC6vpBOByoXAIrN1EXUzGjGyi7t9jngLsDHmqMeo5ort47rw0qKr2gdgACxHU+vWijnfYx+ty/ll9xheH9Qs59HMZ3kAhpBjBz7V0Xgma2t9Tnu4bfN3cyLDbqf+WaMRvb8QAPxrjfB8MqJKrJ8zjAB/r7V33g6FU8SabEuSTOpJ9cV04iv7NqEHq7HxEaV029rHsV1DLMHhVB5TghiDyK5htOFpPMi+XIJG/eP0K+gI712d4HigYxsF9SRmucTTIwZpJCzmRuuzbz3HWny63POU9LJnDfEh2XQ5FhfKB4wQ3HmEk8YHYAZrzS3uNzc2yMoODvGV/Ed69Z8W+F5NVOn2ltJLGkbOxUdzjrk57ZpdJ8BaKkBiMc1xcY586Qhc/QYrCrSdV6bHXQrxpQtLc850ezivrnzLrU7e1CHG14mYn6EcfrXqvhjwNDZTQX9zqLyp9/AjVE2jnqSSKuW/gLRhIifYI/ljB+V3GWzzxmrPi77NpHhyN9TQNpsbCOdPMK/KTgENnPHUjvUqkoJuS2CeJlJpQbV/Qg+Lelz+J/h3cWWlSqzygSqv8Az2UfMUB9WyMf/Xr5Y8b2zReLZhIMSNZWbNxjn7OnX34r7O0m6t5mWCJIybUeSyq2VXgMh+hUgivmn4/aHPp/xLub5hm01C3jeHH8JUbWU/kD9DXTzJ6nEm/h+Z55pEWbxSeMKT+lWdTlktrZ3hQNJwFDHjJOOam0uL96xA52kVow2cd3fxQyR70yG2n1HIrNv3jogrR0H+ANMniklluyzm5IO9uM47AdhXp29YYCikKCMEk8KPWuUg85GURHIjYZc9B/siqvjbU2+TT4H4K75z7HoPy5NLm5ldn0WUxfs+UZc+LLn+2Wn00bbVAI0VujgfxH3NdloXjiznCreBrdz3PK5+teWWqMy5wdm3vnp6mp4nLOqj5gOAf/AK1JSsfRLC05xtI+gbK5iuovMgkSRD/EhyKtADac4xXhNtcXVlIHsrh4XB5Kt/TpXQw+M9Ujby3aKbZjJKAFvyrVVF1OKrlVS79m7o9XQqMfMKfKF8mQnoFOT+FeX2Hji+tt5uESdCS3HBUen/661tU+IFlHYSRtb3aTSxMF+6QCQRyc1StLY8fMEsA4/WJJc2xLd6vHD+6gdcEdq4vxFe2kcb3F2wd1GURVyWqkmqKVPmRyEgDjvXM+Ir2e8ulhciCBRuAXG5s+p/CvOp4eUp2IvNw9rBad+hYPiSzJONJkx/1zH+NFZOwe1Fd/1OBPNU/mPV7G1Wyt9gILnq1M/tWXTbuK5tH2XER3K3XBpL+5WKM+uOlc9PI0u52JIPFeQm279QskrdD22LxVqK2aTvNE7MgJVoxjpmjwhrmqeJLnVUlk2rbKjxx26hN2ScjPJrmnsT/YtmVlfzDAobPPOKZ4LurjQPEtsqTsLa8kWKcEevCn8Cf1rqpVZKVpM4a1GLg+RHrNhpsEd1FexbyWXhXbcRnrjJ4qaaB57tZLfanHzBsZI9PzrWSFxxvVl9CtN8h1d2KI+eg6YHpXoez0aZ5HO7orQ2nyN+9JZjwynpWL4tslv0eymCyQiJ5CpGcHbtH82NdEjeUn70YK5OR0FZ94pknmk2/8s8HnnoSP8+9cuNuqEmnqXTdp3Z5V4RurjS/jhqOkXsiJFcaLZmMBvvyRoBkds43/AICuw+LXg9/FnhORbNUOowETQZAG8jqme2RkflXhXxal1Kz+NV9dxyPbvFb2zW0inoFXAI/4EGr3y18WpcfC248RZjMkOnyyuMgASKpyPb5v510Rs0l5Il3SufK+mr8z5yBnBragtpvJNxagPn5TzggCsHwzHKdIga5J3ON+TXSW08kOwxP8vdR0NYVPidjtpK8SC11WTSzJJKpePHzxP39q5+Z5bq7aWXmRzuYZ6nPT6AD9K0PFOpfbJI4EVVWP7xHG5v8A61ZyEi5XOShHGPWkr2sfVZRQcKXNLqXYQxcM4yDzg9/epzB5biSPJ45HfHqKqxM0jKF4Jxz/AEFTgyKQElOBzzjNI+jjqiTeF+ZWbOCMk+vGCKY1xGWG5lAI78Gml7cuWm3k9cYwP0p7XVkqnZCCe3y09SrryQls7szsZmaNOmRwTnj/AD7VfY29z5aM7B8/eJ6nHQVjS3rSSDajBRwAoxUtnbyXb7nXbGO3PWqg3F6Hz+c4HB46lzYp25dpXta/Xs7dnuad3thi+QbmUY+Y45/CuamiJlZ5eWJ69vyrpruMm1yG6cZrKaEAdjXbSinqfI8PznKlUoqfNCMtO239MzBtx0oq95Sf88xRWvKe9yM6mQvdSZY8CtjQNH+0yfaJPlghbKkj7zj+g/nitHwv4Yn1RvNfMVkv3pem72X/ABr0CDTLaOBVgVBCi4CjkD2rzMLhWnzzWh5OJr6csTlTqttBqmj6Mv8ApF1OxaUKQPJjJ+8f6D1rSh0+C6vBb2ai5ujK8flowGEC8Pntg96JPCtvZTyTwQhfNJLvGmH9skeleg+BLK3tdAt1t4VQplNx5Zhk9WPJ/Gqr4RpKcXe+5nLFckNEb2n+YtrEk7BplQB2Hc45NTDCMxL53HIB7UKPmpsyq67WGSOR+FbU5SUPe3R5XUinkbYV4zgnNQSoscGAONpY+pNSsCIYu5xg/lRKAY8fQfrXnV5uq3zdi4qx4N8bNClu9Y8P3Gm2dxdXNwbq3mMSFzhXDrn8WYVx2rpr+j+Dtb8NyWcsUepiMsJQRt2sC23tkgAGvqKCy27HDZxvI99zZNQa/ov9pWRhhSJHGeWGcZGM/X/CuzDRc4mkZRvyyeh8nWtuLaOKIAnZHtFVbm7lt32qEIwcKw5JzgYr1DV/hTruniA2g/tVREPMdSsbb88/Lnn/AOvXm3iHTb/TNQKalZXFo6AqgmjK7vUgnr+FHI03dHfgo069WNJySX+RjtAJFbPLZznufrTrMZBgnBwOQR6VLbDIbOBn9DUjrtw4ySo6Y/MVGx99SjFwTj/SKaP5ZKNuBB4YVcMpMO4j5vpxVdSrAnG44zT2PyDA+opGsXZ6EQbqwI/KljRpvugn6U+CAzOFGSSeABya6fTtPMM/lOq7kQMwHYntVRi5aI8jNc3oZZT9pXer2it3/wADu/1Kul6JJNh5v3cJ6jufpWnqUXk2kVtZoFDHA9cVamuPs5wr5IHJPQD0rndS14rlY3DyE9V7fSuqFNRPzDF5hmHENblXwLZfZXm+789+yJ9RddixBiWAGQOims5kCnozE+lUg9zLySIwefU1NHEe7yMf96uiOiPsMsy+GBpckNW9W+7JcN/zzNFO8wDjeP8Avof40U7noan0VaIq6EFVQFBAAA4ApbAAT9B0H86KK6o/DI+cjszbtQPMfjvXQaX/AKqT/e/pRRXmv4TlqbF0feFNb734Giik9l6owRDL/qof97+lNPf/AHxRRXnVd/kvyNESxf6tanooruwvwEPcY3T8azfEVpbXuiXkV5bw3EYiY7JUDjODzg0UV1S+EzPjl1Cyy7QB87dPrUh58wnk/wD16KK86R+k5F/uUPQyn4kYDgbjx+NW1+6tFFQehS3ZteFAPtMhxzgc/jW3p/MmpE8nz2oorro/AfkvGf8AyMZf4YmVrwzDOD08h2x7+tczp/MIJ5OOtFFaw3Z38NfwmXAT5oGeMdKSc4AA6E0UV0LY+nkSqq4Hyj8qKKKgg//Z"/>
          <p:cNvSpPr>
            <a:spLocks noChangeAspect="1" noChangeArrowheads="1"/>
          </p:cNvSpPr>
          <p:nvPr/>
        </p:nvSpPr>
        <p:spPr bwMode="auto">
          <a:xfrm>
            <a:off x="-1872343" y="-2172387"/>
            <a:ext cx="2485118" cy="2485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 name="AutoShape 10"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006RLD9pv7mYlp+I0A/1adgKwYf7RsbiUW6m6spSC8ROWBHpnrkcV2WtajaPYQozEr5YkKAEkjp25rOs44/IDQEmP3GSOOme9eO8LTdo20PoVXlZtnKWvilbS7kMrCS1ZyoGD5kY/hLDuOxNYVn4lNreNZXYHlSTkxT7dy7GbhSBzjng9q1PG0MU8j3cNluZU2zbTtIPZh6kd/aruhadp2paJYX3lRySxqp3cghlPf8exrzcXh4Yd3tdHoUK0Zx59n2MC2u7Gfxa9lqVpA0cbhVmCgAIQcFV9MmuE8V3skOpTWt5MZGs5Gh2/RjwPrU+opK3iDU9bstskH2p0YbuVAOFwOwq38VLez+zaNqiXKyXuqkXEtrGoBVVXaWLe7D+dd+DpxbtE5cbVkqXO3Y4qB2dmkYFCxLkEYxz0qjqFw6uHb7jjcp9RXpHi34eahZ+D7PV7Kdr2e68sNDDbNkBwTkEZLY6dK5/R/hn428SPHax6RLaxFdyvcxmKNMerEdT6V9ByuGjPllONS7i9jivtWB1r1Hwghk+Et7cLkkatz7ARgf1rDvPgv4ytnZH0q6BT70mA6H6bCTXd+DfD13o3wx8Q6ZqatHd219HcFShXIdABwecVjUeljqoxd1PocnHqn+mWvnN8vliEZ/3qjvdRt/7TkYhdkybfwFZ+uWjw6eLhI2xFchDLnjBXIXH4da5m/uH22bL/AM8cN9cmso3RvV8jf1CeJrowwsWBnIAHccV9O+AoW0PwdZW986rdFDIyE8gtzj8Bivn34PeH5NW8QSaiyJKtqAY0c4y57/hXvN3Z38qRS3UMNpHH1WNt5Y+pNZVKnRG1CjpzPqeT+LfFt1P4rZLYvvt5eFxhQO5Jr0HR5YvEekjV9XtEc2zjyJo8iSQr034+8FyeDnkVwfxL0n+zbr+0oNvkTn5uxzWp8MvFER0eDR5WUSyySSQ84ycn5f8ACsqVTluz0KmHU4LlV2dxDqFteRCcSI8B4Ei8jit7S3s7i3JhmT5Rj5R1rlvE8Ty6fbC1aFJY2AaNPl3E88/41o+Cra42yG4sNiM2Q3mAkf1P5VilqZyukJrOosJGt2KnbXlPxD1ue00e+mtSFSMCPjrl8gflg16b4zt7C1uXee/tYG2blhkf5n6gYUfMfTArx74ux3dxokv2GBBaGSKSWOJcbAqEbjnnGT+FdWGTW5nLD1K9NzpJtI8TkYk8nJ7mum8Ay+Vr9kf+mgFcs55/CtvwtJ5er2bekq/zrpnqjzMM7TTPoHzf9miosmiuI+m5kem2NzbvqLSybwVV12upUkDqvPasrVNa+z21wLSAvIckDpzRqN/JPeSKXOAcYaPGfxBrM12a1t7Pzpm2BR8zuelS21seb6mHd3F9eaY9veRbJZcvuQ8p6Gua0nUr9NVvFsHmcPEfNiVdwZxwz4HTOc5HpVPXvF1pKoFnGZrgZVZG4VQev1NM+Fd+tvrjz3AaJ5WDCdj8oOTwfYjjFbPCucP3i0ZzyxSjJcj1Rx9qup6Zdvb6k1xBFKwkAK5E3OAc9Mepr60+FNjpjeC9LmuLazkuArKsjxqzY3HoSM968p8a6BaXllcPBCxhkkEqpAwYIxzu2+mf6V3OkRHSbDQ4nVkhQwiNR1B2/Nu/OsptUqicUXTjLE0XTv1v+Z6ojQWykRhIwemOOaoXniS0t1fZvldMgoo5pZL6wNzscfvEPArzPXLOceIJnWWcRzzSodjfKhByBgDkHPU10Y2UqcE4Hn4Ch9YquNXsdVqnjC9REmto7S2t0cecbjczlfRQCAD0615z42+IFrJBeWzNAWu8buemD61S1jTLg3l3HdXV5PGJUkZd/Bjbg4x6HFVdL8E6Va6hDc3trF58RMjRuxcuQflY57dOK5frMnpc9unl9OCukrsoWvga91q08+4njsLKZc5mBJYdiF4x9TXlV5p5srt458SRW8bAlf4trHJH1HNe2eIbjVrq/wDtE0FxFprKVJXJG0eo9a8wiiludTlW4VQkhZVI5yh6H8jV0a0pzab0M8VhlTgpRWpq/CrVH0rzJIJN9u7YVumCPWva18Tw3WlyCQEnbyBXzja2d3oN1LYzsUV8PHIDgBv88VeXxVeaefvLIV4+bj+VOe94iov3OWfQ6L4l3b3sG+FSiAdZXy7H/ZX+priLWGa2t4DASJVKskgPQ9ev1qzqniybV4sy20UewjkEncM81seGbeZrtreC4NrOEbbzhXUjj6is5PkWp7OV8tSUnHoup1OmeP4VK+a1wkmPnhddwD/3kb0PXFdxpHjW4ewc2dsvnFeJpm2xr7k/06mvH7szAzXKEwala8FkAxOB3A9a6G91q/1HwVoE91KZTcPJJhcDKqSBgD6U4pSXOtjNYZPFLDTh8W2ulv1t277l650lD4n+2X12by9mTcJ2AAbHXaCcgDgDit9II3yV5J6k1xKx3FylrqCiRbuJWjI3bdqseDn2z+OK6rRo2YSF7m4kjyApcg59e1bUq0YrVHuqj7KnyxeiPEPiTov2fxTdC0tlgViGMa8L7MvsfTsc1z2nb7e7TepDKQRXunjnwbeapq1teQtGLWSMRsxPzLtJ4x7g1BfeAdIGiuZI2gmUBluTIWJ+oPGfpXVFe1jeJ8FmHLSxcmuruaVrMklrC5blkBP5UVxY1PULceTHLZskfyKxVskDjNFc/sJHR9ch3PbruxW5ilMmoNaXssg3FGGFXHPGCM14J8RZJtM8RXWmvrL6sIcbpeiqxGduOmQCOldp4B8WpdvFp2tXMcXaO6lOF+jn+RrzfxG1rJr17Nbf8e7TO8XmHmVixIJz1owtOVOb5uhnj6tGpSjOk9W9UV9Ds31S6w0gjjXk5OGb2Ar0mzjt4NLeHHCAbeO4rynSLpkvbi5RydpEaH1x1NdDF4gnTh9u09a7nJy1Z5CVj3DwjcpGJCojII+6y5A9RXWpPFfS2qhAYckOmM7GH3SDXzhpvj+40vUollRZLJjhwPvKD3FdfceNpdJ8Q6J9mut8NzcbJUHR4mGA31Bwa561GNSNup0UK8qMr7o+h7q22ahvAwCAf0rgfGsz2PiS6AeVR8pTBPTFb9h42N5Pc25tonvLTCSjfz04bHofWoZDe3upLe3uBDxu8xcKV9AK5cTFctutz18unOMlVla1mt9zj7rUrtdPubm8tpFijiJEowHdc9MddvvVTS2a10qDULssb6eITsmeEDn5Rj2UAV0PiuFYraK2WZjc3Mpt0DKdxifk5z6AGsTxJbPbPazaTGXQR/Zyr/dMY6fQ+lcqfJG7e/6HbCoqtW8Vt+oXOsNdrJp80aXUMq7XVZCjfnWNd6FYK7GG3ns5cAI8i7k3dsuPy5rmbCafTfEPm3Kubdn69QBXoV/bWl5pc80ch5jLB42+bjnGO/Sqd7XiaWV9TgfGOlzXEazPEUfb5bqTnDDrj9DXlV2x88rITlTgg19EvHaxadJFdOLqG5TMU5BGSR3968E8Vaa9rq00cyOpJyD6j+tbQTi9TLE0PcvEy1mG7aMYrsri4EujWj27kTeWPmB5U9/xriJYhEpVAc9+a73wTpSajoER3HKsykenPNTXV48y6G+Rzca7pv7SILuZ4PCxny8s6Og3sSTyeQffiuj8PuNZ8Ax2tnMLa6tZ5ViZx91m+cD/AHTlhUXjXwXd+HNCtdX3ubVyFaFj8oJB2nH4VzWiahEFiWKaUTbw7kDCAgcAD8etOm7Js6a+JpyrQin8Lt8urv8A1sQ6DrOrS6x9hvrmXeX8spIRtJH8J46Zr2HRbuQLFHewLFnhWQ5XPofSvJ47aS71y71JnhT5wBEzgM57lQfvD6etetaI5ngTgHABG4dR6H3FROV5Kx3YWlKlTnCbvr13sdXd5/si1T5fmlxweec1ULRoHkuDF8g5boFA9fSud1vWzaXaROUighkVjIwI+vNef+MPEl74hjlstLinGmu2WfhDP+fReOnfvXo4WVou58VnFN+3N64+JHhNLiVBbzyhWIDpB8rc9R7GivIWtpUYqYDwccyiitfbvseb7FfzIvwSlMg9jyD6Vka4rC4S5UkgcHPOD2Neq/GPwx/ZeqzahbWjW6mTbcJjABYZEgHZWOR6ZHvXmdyBLBIp7qRWlWn7N8plCSkrkdmoit0Re4yTVstuUVTiO4JH/sgsfQelWx7dKzRZnaif3re1SS6nIt1pkpGfsqIQM9cHNR3wyWrPumOU/wB0f1qGUj3I+LdO1nU7a90QyR6p5RTzC20KuORIPQV7poF6z6LpDXc7TXkdpHHJLIn3mA5I9Ca+IdE1OXS9RhuouQjAsh6OM9DX1P4M8WLqvhJtRaCS0hhco6uPujgg59OaxxFnD3tjswNOM6vKyx4ivZI/EiggOmQCVbIAI4//AFVgXviCWzvbUSjdYiRoZ/8AYzyH/Dv7VmeLtdlk1Np47m3RCBiOOXcQB0J965fVNet0tQrXKhnfIyM7vXj0wcV40pc0lBLRfqfTYfDxhTk76uz+Z6lfWo89ZEMZhYA8gYrStrHMRWFY2UjkBc/yrjvCWuQalpsKwyb0gVY5PZgODz2xitvWNRht7dvPmaELyGV9pPuMYz/OtYylCNuwJu9l1Mu1sJNLuJdE1KVJLa4y9lLzxg52H0Zf1Brz3xTZxajesl1KR5LFDKpxnHaup+I3iESaHp0U27z5lW4Eh+8gUkZz1+b+Wa4S518W9kIYIERiATI3zP8Ar0xXfQhKWs9jysfjeT93DfqbVlqnhy102PTV06GaQD55Lhtu5s+v9a7Dwnb6Dcv5VlbXGlXMh3+Q7h4XP+y46V5VJKdRWN8ABGwxxggnufavX/hnavYwMlwoaLg5xwfceor0IRU1yyWh4kcRVoS9rSk1JGv8ddRjn+GSQiPbMt3CjRyDkdefce4rwLSvs6xqlzdtZup+9t3xn0yByK9h+L1ws2m/Y9yjcPMVDyGx29j+leIXcEjW6hNxCsQfoBXPXoqm7LY9DLqvtbtr3lr6nYW+m299BZvbIsslvcqlxcmUGFlLAgIOv1Fe06V4UBtJ57KZYcZZQQcfj2I/WvBfB8FzNqFv5TxoiSIXXZ1yRn8eK+kNcvv7C+Hup3ucOls5B77iMD9SK43FXPXniK1OKkpNHj2uWw1I3Nrdn/XbXJjPCuR1B7j68CvMdcs59MultniDMTmIjlXX1B/nXpQkM1vpU+0HfGImHUNx909ueo96qaxaRXUPl3OXgfpJ/EhPG/19j0Fa05uDOrG4KOOpK/xW0Z51fPH9tuNrYHmNgD6minT+ELoTSBbu1xuOMy4PWit/ao+f/srFfyfkfTniDSrrx7ptwWvIJ4xELezeCI/6R8m5nOOFyRkA+mBzXzDqtrcaVdXFrersliyCM8H3HtXuvgbVbNtabTpLa/8AD+rQ3NvB9jjupPJeNXJZXRucgZJJJ9q4b43ac1zcXt5DbvFJaTFJi0e3zUc7g4x25yPY+1dyi5wa7bHz9Kbi1Ge551YN+43t95ufrV5OY93as60DSRqige57CtJlEcYUDAArnWp1mfdDNZVzkzbVPQVqzHGSegFZMmeXGd4Oalgi9pElnbTLcXMx8xDlYlTdur0zSfEqXvhS6spftFs11dhRGeNyhM5x3GQK8wtL+5CMsUiJKPmVvLXJ9RuxxTxeXDTpNJM/mJg+YTkg+1TKPNFxNqNR05qR1VrF5Q3l1aYZXLHqPSqGq2ym2Z3cM46YGMVAL+Oa1USsY7hMllNMimMjFWO+PHb5vyrhjBxep9C8TTqRsuv9anX/AAiv/smpSpIVK3KiIK/IJHIH9M+9ei219HZyNGvnph8lZoFnT9T+teKwXX2KCKez+dw25CvBUg16xNqsOreGV1G0mAu2jAeFDlgf4lP05x7VnUm4y5nszXC2cPZvWxx+pQ6n4q1ee7kZpEM23eRjCL0AA4HHaud8Q2N3aXknmQsqE8ZHFeueFpUGhQvEq5cM7joQS2P5AVZntrbUT5U1sJVfg5FbPFcsrWPLeEVROV9WeX+B0iNzmVsxH5Z4yMnYT978Dz9M17NZ3MelwJBAwnhQHYucHjqoP94Dn3FcN4t8AXejWT6pokUpiwQUIO5R7GuMi8UztbEjcLhcLIrg/OB6j1HYjkfSvQoV4yWh5VfDyg7M77xhrem67YNGJAdvKDGGU+oP81PB9q5G009/sS3Kq5nP3crlHA4Iz61z11qP26fzo/3UpyXVv4q0NH1yW1ZbYSHy2I+Rjxz9etXJqe4UJyoy5oHYfCzwvd6hq7XH+qskfHI5Yg5wPpXoP7QFzPp/w/S1hUmO4uI4pJOyKMtz9SoFWPC0F+x8ONay2kmkQbjN5LkSb2BOWXrxjFaPioWHinwKkWrCS2gvvL2ug+aFmkKxtj2O3I9M1586bhK7PZ9uq6TR4to8jaj4PUR5aS3JKqTyfVfY9x+NXrK6jvrRd/zh1y4I+9xgnH8x2rm/CUkmj3t/p1zsPlyNGwLfIxDbSAe3I6/WrasLLU5UDOIpDvRiOfXI9x3Hfipejse9ha3NSjL5Gx5N4OI8lBwpyTkfgKKYt65UERI3H3hckZ98dqKVzp5onoFzpJ07x5capcXNrctqJXTbaGJ/OaIbRGzOT1KoByeSWPArX8afDq31TR9SuraVxqCWm2WGP/Uz+XGQoweQcAAH6Vz3iizjsZ/E5Qzw6jYQi4KpBiDzZZYwGDElmchQOBt6+9ex+Gnml0yG4vf+PmZFklyP4iATXfWm4JOL1PzXAU5SblU3tb8T4it4gqgge9SycjitDxT5Nt4l1m3hAWGK9mRB6AOcVjzXcSgqDufGcCqTujZq2hUuApl2vyhPzAHnFU7wRqF8kHCgg7jyaUyYnZZDuDfMrf0qKZ0I4z19Km5SdkVlI3cnAxWhFZymAuVcock7RkgDnn0qraQNLdFY8HnjPGK9F0vTDHbTb4Vkg+zCZ2mYhFZscb1HOBztzzn8K0pU3N7Eykkrs4A285VXAJznCZ5z9KmhvZYJI3mA3IcejY9PevRpPDU+pR2j6KPtxiBR7rywkW09BtJzk46DnH1ri9d0h9NudlyjpM/zFmTaTyRkDt0+tOrh0ld6oqnWcX7uhSOqxFDGkBXJJ5I4zU+i621hcyqARDMAsi5568MPcVkSW7pGjvjZICVG7PSo4YzOv7tMsq8he/vXJ7CD92x1LG1YtST2PZZ4b+01OSyspX82B0Co/wB0xkdvr61ua61/pVur24c5wcgdKq3tnexy+H7q+AFyIY0uXVto6Djnv0P511WreINGm0K5tpPOF/EpIHlFlYjoM159SPvWfQ9ajK6uupX8AeJtYluza3dhdajbPt3SI4IAPbaT2+ldlrnwb0HXbkXscUlnNNGzMIzjLdsj1rk/hv4hsbW+TMEMe/jftGQfrXt15qiWGkT37f6qJCw5+8TwoH1OK1oSTObFxcPhPnHxV8NJ9DtW0/T7cTXl5hLdzJueRs5kIX+FUXqfXFedzeGLtI91xFIH3EA45yDzXvHiXWb7Q9Fvdf1S6EmrHTEtLXgfuxK5LNj1wvJ9hWH8M9YXUdQ0uXUdPlfTbZWeW48ssqdgT/s5OCfc16VKmrXlueVVqPZLY8c0/XNTtdkNvezxXUL4jnhcqw9vfFey/AHxNq2oX2oJqFwuoNBDu8iSMb3jDfMVbpuGc7T1z2o/aG8KaRp2r6VqWm26Qy6hMVnWIYVsfxgDoeecexpf2f8ARpbTxGm9QHEbxuwPDKAVP5/Kfxq1G5nztLQ9F+IHwv0zxFbfatOb7DfEZilRQYyT/eX0PfFfO2u2eqeGdRl0vXbLbhvlOTscdQY37jp7ivtcRqIggACgAAelcp4o8PWGs28ljq1rFdWchLbZR93P909iDzx/erPkjU0e504bG1cK/deh8nJqsiIqhVAUYAK5xRXptz8BrQ3Ept9ZuooS52ISTtXPAzjnAoqfqrOj+059zs/E2oDXLPw1p8cSA6jJFPM0cmfkiG9lz1ZMlcN/tcV1evanDoug3N5MQsdvC0rc+gJrmfh5o/7nT72do5RY6fFp1s0eNjKvLSDBI+Y478BRUHxOnNxZmwVPMST74I4YDt+dYV56mWDockLdWfIerag89zPPLu8+d2kYE9CxJP8AOqNjl5ZHY84xWt48sBZeIbiOMfKQHx6E9qyxbXMNvu8mQK4+9tPT1raMlZMwlBqTQx23IGyN0fH1qB2JAHfOaTGM53fjWl4dgSTUI5JslFdQqgZ3MTx+HrVLXQjY7TwVoM0asY4ZZb6cEKqgsI8KT8wAII46E9ueK9S1O3ibQmWzaW4hQQIGeNBG0ztksqnIyACMk45rd0HSdJi8KyRajqMbR3CBZvLnMLljwoJ7AnA2qMnj3rkLUXGtxCO30t7nTtOf7PNe3R8wRsvHA6Nwe/6V61KCjFw22+bOWckmpPWxTvilpNf7oyLG3mQ7Q5AlfAClAp5VcY+XqRntiud12NrjXGHlLHBDbJNF55LfICNoO3P5dO5ra8R/2L/a8Iubq7v3R1BtCcI0Y6L8pG1c5+Xqc8dc1nadeWc9zqdud1tI0YjWOdipA2sNqA5woyvHWtJv3nzqz0/O/wDX3kwXSLuv6/q5wt/AZY43luLOOSQZKdSmGPPHB5NdJoegWsd3a3V5BGVkv0jRg5HmAcgheuCQeo9a2n0mHw7plzqM00N3PB5STwSOjLJnOEXbyAD19a0vAk7XIl1e8tDvJKW5Yfu0B+9tPZj9OlctTljGU5b9v+Cbwi3JRR1zXkd+JUuUVi7bsDpxn+lclqizTXTRi2haU/KswDAkD1AOCam1S4KXZkt1kt3+9hWBBPrWTeeJbzTQ1xsh3r/qwwyWavAqQcndHv4erCmmpFyHw/eaXai6utyRA5aSQgAd+a35/iRPq01po1rAHsFTBlY4YuB/rPoOw7nFcre6tc+K9HjnuZHkV1/1TcBOOgH1qH4T6NJHFrU0u4GOVYgCOQu3ccemcj8qcKTV77k1K6lZ206HR+Nvtev6DdTjPlSXMcEXcBUAAH6/rXsPwl0GXTdOLKIVXasflAdMdcH3rH8OWNpP4WvbEsgeC5EkinrgAbiK9C0GW1gjhVJZHkZAQxXbkHpnHFejDY8mtvY4X45eG9S1m00g6bFCFt5mzlsEAofbpxW98OfDn9mpaX0gxPLB8wPZSFKj8B/M1211ClzAVYZ5BH1FTxoqIAvYACmp2VjC19Bx4BrJ1aRUa3ZujSiP/voEfzxV64nCKRWHrJaa2jO4LsnjfOOODRTi9xNrYkPU9KKrNOu5vnHWiuqzAqXUltoOgExhUigj+VRgewH48fnXltrr517w5e6nDDDJ5T8yLw8BJASKSMsTz8x3YAyBWx8UYNf1/QYoPDdtBdFbhJZUklC7lQ5ACn7wzg9e1efDw7qXhi+vI43nubCawE8qTyorW8pkxiTBw2dpxjJx9DXl04JxkzpxFWVOtBbL8/8AhjO1aCGaaWWdIWkY5AOOa4zWLuFN6Rp836V1l+zFGd0DHH3ga5DUraeYgqm1W/GuOEO+p7M5djlZYfNkY4PJ6Yrr/AFkLXVklkgRpR91HXj/AIEal0zTksITd3ijIHy7+9YGmeI5rXUHkKhzLJkEnG3tivUwE4U6qnU2R5WNi3C0Nz3rUVtY5baG4jiu5TKsqxJHuVyBnBUZG0c+3FaOp+Jri50e9zNZ2kKq0a2cESnzW7iQD7uP514deeI725srR5rmCyaUGREBb5lBxhmH3eQcdj3rL07xLfaHqr3NrILlTIZSsjcNnO7OMjnNevVx1GU1pdd+p5dLDThHt5HX63c6bZ3cVrd2u9ZHys1wW3p/EVK+hJ6+1UpLjTLKczac09xNKBvRgTsYHpk84x71yV5eG4mkub61hZmVlVDKSV3dDx1xms60v57N1KMvyrt+oz0rP6/BTb5dNNS/qz5bXPSVhttT1OKXxAjQWZQh4bMhBgr8uPQc5Nd9qaRxWcUVshRFjVV3MM7QMDIH868f8PXWo63q2m2cCOGeQfvHwVVByxweuBmvV9bw6SFQkaoMEtgAD61w5lXhUS5dWd2ApuLd9jidXuru2EjRSBlX70UnUfQ1xGsahNcsZHkXdjoOwro/ElzE6NKJVU98NnPvXn80zPM79ielcNLzOiu7aI3NL8QtZlYo3EK4A3MNyn13D/OK7/wX41sLHUBDqE8UUV2u13Ulo1b+E5/z1rx35gcg4qRy7oNxJA9auS5ncxhNxjY+o9HuZReam4ddrSeYpz1yMEfTGDXZWnjqys2iiNvJLdKgiMKn5cZ4JJ+7Xzd8LPEc9vDdaa7F2+VrcHkjJwR9BkGvUVtIbJPkdnkJyznue5qeZwZslGqk2fQWjan9tt0kZUUsAcKScfjVbxfrP9lacJUdUdioBPYbgCfyNcP4b19bbRpZ3IGxcAe5OBxXn/7Tfi0RT6bokU+yRoFuLgA4ODnaD9Tk/gK61ZpSOGULS5T1K88eaRJciC1vYZ3Y43K2VU+lY2t+N222drpJaWedt9xNJGfLijB+YD1Ppz714p8M7yw057O4u8zXF2WZVxxGgGFPPGTySewGO9et6vq0eoab5GnXcVrMfuyMm8J9F6GoniuVaI3p4Tm1ucxdap4aNzMZr+JpS53n7WRk556UUh8L27Es0lizHkk2+M0VP1ryNPqb7nVjXESQDzhCoyTxt2VU8R397qeiTWt1bx3NrgSLcwsr42nILDqPTOO/WvN28YiJZRem607V7XO6GZdySDupB/Q1f8O6i2oXceowQjT5B96PJ8uZSCNyp079entXnpyjqemlGatvYie02qVlA3dcZqhcQRQuWkUAqOMjiuuWeGFj5wVto+X6VyXimV52Jjbywfu96E2hWTOR8RX7T/JnCj1PSuLvl2yF1OQev1rq7vS7iXcy/OSccmsm60uVV+dVX6mtIVFfcwrUXKNkjHluGlwZPvAAZ9fSiFMoXfGAen/1quLYsr5V1J+makjtWVSA7+nSt1Wijk+qzewjp9mEf2goyupYKrDK5HU/4VUB3IURN3TkrV1bQbu2fU9aXygDt3gDpSde+xp9Ua1kdj8J9PaW9vrqVMiONYlbPILHkD8BXUa/a7kkFqjKsSZkLZH+fpXMeEdXudN017bTI0luLib77jIjG0DgdyT/ACq/4z10WRt9GYq9wRvupk4HmEfd/CsZtzd2axjGkrI43xCkQ2lHCh+qA5rCECseMYqS+lMszE8jNQKD2rVJ2MnJX2HyxwxxMwGWzioGx1PPoKknH7vnOc5qur7eSM1UVoY1X72iOm+HOn3d74mha0yot1MzNnAAxgD8Tivb7MNfMixW9wH3EbDE3evOPhAh/s7V5RwzOig/QE4/Wuy1DUZrLT5ZYriWMAAHa5Udfaok7yszajG0OZHpeieF5HeKG6PlhXEhhB+Ygd2/uj68mvBfix4d8U+KPH+uatb6JfSWZm8uBsDmJMIpAznBxn8a9a8Dau1ppcjSOYLZ13Szz5YuSOPlHRBzz1z9Kg8X+G7bUIFvNF1aeGOQHy0a4MkbNz8oOSR04rpvaNkjibcpas8NhbUNCvdMh1e2ntHiQxsky7eOgP07fhXfWGrJJErKwJrm9SvRg2+rzCd4yYww5xz0Bxz0rDvEms5PtWl3Ba0PVeuD9K5Zx59Ud9Gp7JWZ6mNXGOtFeTDxFqOBiCMj1waKw9hLudH1un5nvviCx0/XHdDEs9xZyFEeM/NG/p9Pboao2Whro+xftTyM4Lr5gBKDPIBHGM9hj3r16fQ7Z5pJWs0WaRSjSBMHB9fWuX1zwhfwr5tpO15kEv5n+sPHHsa6a2DqU1eOpzYfMqFT3Ze6eZ6vd7GddqsQf4h0rlry+n3Zbp2GAcfSt3W0kjmaKZJgw6q67SPwrFaASq+1QHHKg9/auST0senGOuhkzm5YHLkIeeRVN7YyxjLkH3FdBPErktjDE5Iz0rNmtneUr274qE9LFOCWu5imx5J34x26cVNpWlXOp30NnZEvNMcKMdPU/QCt2PTWmdY4kO5sDaMkk+gr2nwD4GXw/p7T3ManUpwC7Yz5a/3B/WtaUZVXoZ1+Sgrs5y28BaYdNtLCe0SbyQczEbWdj1ORz9B2rmPFXgLR9PurW2sDdveXBLFDICqqO/Iz9K9omUQttYfMa8ZvdXnj8cSvqR8mNpGgDA/6vnAIz7YNazioJ2OalerLXYgtNPg8PxS3sUa+YhMduuM75McufULn8yK831kPLJLcMckHBZjyW/xr0HWxex3QtZZY5F2bdiHJiGemfU9Se+a4DxBIjXC2sAXy4fvEcgtTpxduZmdWydur/r/hzGijLAHGKsJbc9Otb+neGdXu4Ld7bTLyZZ/9Wywth/ocYroNP+HniKeUJLYG0GetwwGfwGTSc23oi4U4RXvM4m8iEVuBtG9h36isyLTpp2IgjdyOSFUnH19K9tX4Z28KI99JcTyD7+wgIfwHPH1qwdNttJRreztxbxjPQ5z3B9/xq05RRlKMJ7GP4N0s6J4eMZkEkzSs7legbA4/Ko/Etyk1gYl+7K4B9sA1LdXIhlmSYGIXADZHQMOCfbnP5iuT1S8cT+VL8vJ2OOj5/rUK7dyrckeVFzTtWngMRFw8k0cYiZmPzIAecH8f1qWTV/sP+kafeFJZW33FpjYrEHI25GM8DpjNYjedaoRBcF7UHIUoCR+PcVWnkTY22Z5GkIyNgwvt9f0rpVR2scDp63K2sXovJxKu4HeWYoTyTnnFQRaj/oqpGWV4zkHsw9x7VBLbnzAvKknGRxk1C9twzRudoBAPrg9KhJItu+pa8/PPmzDPYGiqPkt3nwfSii6DU/RgHOc9PemmJWJ4waYpIHI5p6vg89PWu61tj59SOc8U+EtP16DF5EPOA+WdOHX/ABrxTxV4MvtAmBKrPatxHMq4A9j6GvpBSDnBqO6s4Ly2eG5iWSFxhlI6isK1GNVa7npYLH1MO0t49j5Oayfr95T3ps8ENtEzyBs+mOR+Vep+MPCbaBdZgy9jMT5bldxU/wB01zs1l8o+QPj0XivGnCUJWkfYUq0KseeBleBfGWkaTeCTUNA8xo8BLuKbc4P97y24z7jFewaN488KapGPL1JLZm/gu0MJ/M8frXkt94bS6OTawscclVwRWLeeEvkfY80TbfuK3H4g120MWoLlSOHE4P2j5rnsXxC1fSvD+lLqn2gXQlcRxpbOr7iQT1zwOK8dudZ0nxLrNoL/AE+ddzAMQxBx7461xjSahpV+hZzAEfIcpjkfSu4iljuorcDXLm7uScpHHanLnrgHJNTXq8z0Fh6Kh8W56fDoeiqiiCNenRuT+Oetcnr/AII8NvK07WMSN1/dkoD9QK0hqifYES/ba4HO4bSPc5rkfEWttHDJ/ZkE16Om6AFgPx6VDlpoWoa6nrXw0ktE8PS2Fuu2Owl8tVyThGAcdfqa2LyKJmJxiWM7wQcH/wCuD6V8+eEfF/ifSBfNbaTLIbzy8GVQANoIz+R/StO78Q+OLtWeS3jRyvyHztuB9AK6IV4RjZ7nHUws5zco7Hq+qPNEHFnAJQRuXIwCD6GvN/Ed26s4uFSCXOMbu1crqmv+OpbFre71gwQAEbIlGfpuxXnl6lzNKTd3c8z/AO05NOVaEtghhqkdzo/FGrWxCCO4jadOcZ4+n41yF7qTXJjCIRsGDk8GnG0RRwmc+tNFsQflAzWalFFSpTZc0m4edhBICSeABxkU2GRskTHIRjtbsQOOtVBGVbcmQw7jirKMXgwOpbnHfvVxl2MalNrUcxGwnI3dznp71X+dVdxvKL1JGeaSFHaRiqjao+Y56H0rR0uRWaaTH7u3+YRjqW6An2HWq3MVboPiiuI4kTbZjaAMMwyPrz1oqm5i3tutvMbPL7j83vRU2iaan3ypO/rUg/1f40UV6bPmBvcVbj+6KKKzmaU9zL8WIr6Bd71VsYIyM4ryuwANzKD0HQUUV5ON+NH1mU/wn6ij/j5A7Ypkig3pyAcjJzRRXDE9aZ5t8WYo1ePaijjPA96u+AL26SONEuZ1QWxwBIQBzRRXQtkYS+0VLIm98XXC3pNwoPAl+cD867lY0SAqiKqiPgAYAooqKpdITaohbCj8qvSqoj4UdB2oormOk5DxKB5MvA715VegG5l4HWiiumnsY1SgwG7pSuBsoorU5o7lZ+g+tMg/1n+feiitqRy4r4B33XugvAxnA/3ak04BftBUYJiBOPqaKK3WxwLoUTI4Jw7fnRRRWZ0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 name="AutoShape 12"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pooozQAUlVLi+SI7V+ZvboKqf2i+3gDPqapQbIc0jWoFYxvZ2/i/IU+O8mXq2fqKr2bF7RGvRVWC7VhiQ4PvVgMGXcpBHrUNNFppjqKj85AcbhSfaI8feFKwXRLRUDXKquf1PArLv/FeiWGftuq2UOOzTLn8gc0+Vi549zborhbv4q+FLfIXUGnI7QxM39KyH+M2imQrHZ3u3PDsoAx6+tNRbDmR6jTS6gHJrym8+L1uFP2PTri4B6FXX+QOa2/CXjLT/EseyGRor5VzJay8OPp6j3FWqT6ke1WyO2a5jAOGzUDXRY8DGKpinCmoJC52TvO7ZBPHtTN5PU5plFVZLYV2SBqXPFR5py0hD80U3FFAyJtTkIO1VX9artdzMTmQ4PBFcZpHim6y0HiDSbzTrhPvSCJniP4jOPxro7S7t7qPfbTxyp0yjZqko9CW5dS0KcKjU04GqJJF+tPBqLdjpilD0hkpbajMFZiBnaOp9q5zxT4rvPD+mS3kmju1uhVctdICWJ4AUZ5re3VxHxfm2eEhyObmP+tIaOUuvi5rkuRZaXZwA9DIWkP8wKxbrxx4wvs7tSNuvpAipXLvO5DHe3UdKdaSEzqOTk96NSuWKNW6TVNQyb7UbubPUSTsf0zUUGgrjJAB/nW4CNp6c9qkU8DnFZ+93NlZbGdDo8Srkgn2rf8AC/h2O+ublWhLLHFu4GcZNV45AF6kjFdl8Np4orq+3usbuIwA3GRz3rOatFsuMruxzGoeDLcucDY2eOxrDuNDvLCdXtbx1dOULHkY9M17pfxrKFeNY2YE4Zv4fWuc1e00yGUX9/cjbGuRHF3xyfrmueNSS1Rq4RlozjNO8deKtNVReQwahCOMsuG/76FdRpXxT0udhHqVtcWMh9fnWs/xJ/ZDWMs2mom9YhMWDhdoPsKj8IiGwik1O8VS6sIwGVQZMkY5PH/6q2jiG/iRhOjH7J6XpeqWWqQmSwuFmQYzgHj86vAVyo8RTN4lubZIG/s61tfNZ1I+ZmwefQAA9/rXS2cxuIRIY2jz0DEHIx14roujCzSJsUoGKBSigQUUuKKQzzPTvHMLXlzJJJLOjXDqsf3WC44O31HpmqS/EGwguXDwxswUySNbgAGvHbuaZr5pJbnybUqTuiUMGI6AbhjnPNRzanpUmnvfW8V1HhfmV4tse/b7nA5/A9q86NSf2Wbex5ldM9ig+IiPdLHFBuhMxQvIcEL24rstD1RdSs/NG3eGKuFzgEHpzXzxoVxBeXurzSK4IEYi64LAY6DoBlfavQtH8aQaVCgd43gkkZd7IwYKON2BklcjnuM5x1q4V5xqWm9AeHdrnq+6lzXm0fxb8ONPOr3LrFEFLyRxtIvzHHYZAB9R/OopvHl3c6zARbXNnYRr56RYXzbxeQNxb7qkc4AJ6ZNdyqx7mXspI7XxDqk9hGohVAXZVUs3UntiuR+J1w15pGnWDHbO0hmZM5O0DAP5muc8eeNf7RudNWyint1t387MygfPjjHrj196x7a8mvbiSe8uZZJD0Zjux3wPajns7DjDS5WGjsDhiSD+GMVZttIjjxJKX3blCgY/H+tW0ljYbd7YPQ9vxq02FEZQEhic8+9T7ZN8pThJK5LDbAs+5chSQTnHHY1JaW6vs39WUjHvnr+WKz570xWU00iN5YXJ+b8qxk8TFIYytuC5BcMQTjkc1oSdS6QDLqy8fMQB6V0/h2ZIYpI0QF2fJbsBgH+tcJol817FI4TndjG3GTjjH5GurspRHEwDfvDnLLx7VjUatZlwdmaOqaq9skYglZTuPmKDj0wDXE6prz5dWaQqW34VsKcevr2rbv0wjEg8+3WuNw7XMkbW5cNnB54HtWairWLbbZNLqLfZzPduiz3BMZIj3K646k9/5mtiy1hodNt7e3iE1u4AYLwfXpzz/SsfbbpZRkFjGswGccDg1fsbwRQ2jNLGrc4YEZDAgk9On196ykky7WOmstSuLi51u6jtbhDLGVckYC4BGfXjFeraQ0ps088BXwoC9wNo6+9eZW+o215plzPPKpeUB1eU7QSztnaBzn5uPrXdT+JtLto5JDdxSANjERMnb/ZB9K1pSSMZRb2OhFLXCj4iWJlUrbXL22dskwXGz/a25yRXS6bqMl7p9tPAkEpkfEnly5CrzyD+XFbcyIcWjVophIBIop3FY+HdQ1dI5JovNBQ4YK7qwfjoCBwag0bUzc2L+aI5DbyebhkWVM8gAq2RgqSPwqz4zHl2v2pE8wRBdq4CGMdyMVneBIFuLPUJnDBC23y+u/C5xXFooXO2Ks7HV6nqllbwPfafD5c0E+6S2MZyQrD5ztOFGcDp1xiuW1rxO9+8ksmI3nwFhdSqIucDbzgnocnPTtVPRdd023s9ei1zT57i6vYgsDpL5f2eRSSpK/xDdg49qqeZp0iRRSXce5lLtIU2bOCSoHUemf5VcYKL2CUrrc6iDUzNfQx6NawxwxIfNnn+d5gcs248DGfmwAMcV1/huWa7lklF6DbQARzKyZLBhwqHqoPzYA4G0VxfhnQb+9t41t40j86EIpaTAAI+b8zj8BXr1r4FuPDelWss6xyyXc+/FqjO3CjGRjpXPWkktC6a6M5PxFfG61UGSUGKFAiFV+VccYx/U04X1va2kTW1wH3HlMHP1/OuuvfDt4TuRF3Md5KsF491rkPFWltZad9ovRLHA5YKUiG5T2B4wM4qqdeMrak+xklsTWty7KJNuS2Aq5yfyrXS+ttii4aXcQVwFwCO+PWvPJPGMazQT2lukEEGGQeVvZ2HdiD6546Vp3XxFk1KxjtJY7dLiRk8qWLKyxqDkkbhkggEZyTRLmbTSKVOKVmz0bT4Vv2lhgt2lRF3nZ/EPYd/pUk9jaQp86SxtsKjeuCB9PxrEbxDaKbC91OBoYt85mkt2PzbBhRtz1O5Wrc8K6np+pRx29rqME1ygy8T/KyyZ5K56kn0qJTlG7uxxpxegslvBHB53nCMqobC4GMCs7TNXhYSmeYR26n7578j+v8AOtrxDpZ1NAEiT7374JtEjEDgE9vfFcn4hsbO20yWOzuY/OS5hhmtt2WTc65yDz3H51Knzq8nqDp2fuo6DUtXisb8WrMNxO3kcAVahFm6R3UFyGEa4+Xkc9fxqpc2mmTX6ur2UlwrY+ZwzNg+m70zWrpsESxDyraEdQTFwCP8aic9rMtU3fVWRQ0aCzmaWBIiqoABuH8s1cfStLYBWeIADgOe/wDn+dWxaQyL910AByGPINVX0q3YLtjkLquQR3rPn8zVU9Nhv2e0Ty2eWLEZySGHfHH4YrT8O3FrZWkkUTRSwtjch6HH/wCuqb6d5dqv2bbC/wB5gVBJP0PWsm6iYB2RGs7k8Kyrjf6+wq1PmVkyeTl1sdFex2LSN5EEKcnCq4z/AJxRo2oyaLdNJBbziAncyI3U4+vNctpt7a3tql/5EokkUZV2BDMCVP4ZBp91NGCJIkkikAxh5CA2PTmr5pR6kNQa1R08njDVPMbZH8uTj5e1FcQY5ySViJU9CZuaKf1ifcx5KfY8s1m8vtbgntow1ukuEZEJkXk03QRaaRpt9YveQzMk55AxzgcfXiu1+IE1t4J0O4Fpb2cep3gMEMsfMqrwWYj0xXh32mW8ui9zMckkswAUk+pwOa6Uvaw00Qm1Tlrqe0+BtE0bXNJ16GS3tr3WpbZltUuG4XJHK++P4uorw67h+z3VzEUeMxuy7G6rgkYPuK+lvhRNFb+ENPdYorcFDI8wj2ll/wBp+5yR17V4l8TtMNt4muJZHj829eS4kSNgQuWO3p0yMHnvmscNJqrKDZrXjHkUkeueE1MQsliKMpRAAeD0HevX/G3m3fhK1NmfIuba4RjvXaQCpBweRzXzD4G8Uao97aJHaxzxwGMOFc72GcZC96941fXJzpzyXEhMEjqXG0x7ABwO5Nc9bnjOzW5VKEGnJMLjUrqzsLidbdrpo4mYQhvnkYAnAPvXzxqPim88V6rJd+IboCztkMsdlGGWInIxHweAc8seT0717VoWoxztKI4bi4tmO7cz8r7jp2rzb4ueE4po7jxBolsbdFObyMSDa/I/eKB0PIyO/XrV4e0JNNb9R1bzjoceb+zudRmhaI20bMZI5wn3G6YAHBT1HoOKsW1i8dxb291EnlurRwSoRImWBI2t6EjpwRWRpFulzqlpDJK5Gfmz24Of0Fd3baJaWqj944SJvOG09CO4H511SmloZSptOzEsNYRtJubWaDzY5J22Rl8bW2xsMenR/wAzVrRdch0bTxJDpf2uYXDT2ss8hIiz2U5wATk1xlx4jgvLe/RYWigDeZEQeWBOCW9yD0HrWfrlyxREWW5FoFHlIw4VfapcL7ocJaXPWNG8WalrX2i81jUliggcLLbQFYwyEhc7xySCeg7YNc1c3WiNrJ/siO7mMUnmefPNlZNrc8YBPA79DivO9MaSO4HkTOgViQSeA2OOPxrpbnUpYbcmCNVk5/e455PPH1/lSdFJ3TLjWtHY9D+HwEHiQOlrarbTx+WnnSqrbjyoUHnkfTPrXp8kTo5KxKHXJ+/jnPQg14pBdxXNtp8NzGzL5kC4jjAIKrjH6df9ontXsdv4kttSspHuXW0mbIJkHy7umQe9c1SMo6pG0ZKejZS8SX+owWE80OmtIiqC7RNhlXnOOMZxXI6f8ZobfZDJKURMKRqFukrkdONhXgc981jfEHw/e24OvX19A8EjrCLWOWSRAxBwecDHH5muKWW2m81dVtRHLt2xeWFKs2c5ckZxz25q6cITM5znTPebv4g2pso7yIaNLG3ypK1lcKuO+SpYj8vxqTQ/H2i38kbXdx4aDFsYS+nQ8e0igV8/6LLItzJGBPHbQxyIN6YCEqSoOOmSKNVvrO5F4f7MhDyqtxCxJLRofvLngnnOCe2OvWtFRjsZe3ke8eGdR0n/AIRhxdWl9cyRXFwu2xxMVUSsfX06Eda5WTV7GWXfZzSmOQiSEXRWI7T0JAY89ev515dHc6bb6rb3JtxcrFJ/qHkKq6HoNw5DZJwe2BXqSWlpIbfUo47eQxYimjHyG4UA4YIBgnkZ5/hzUVIKPQcWqmjEbxHMjFS0KlTjGTxRVOfVtKeeRja4LMTjzD60VlyrsLkj/Mcf8cNZS98TraxqFWyhCthiwaR/mPX6gfhXncBITJ61vfEHS7rTvFF/9slgl8+ZpEeGYSAjcRgkdCMcg8isvTYftF5bQj/lpIq/ma9SkuWCSOao7yZ9C6bqo8P+CdIiKghLQSuWUfLx1B9ccYNeD67qk2satc31y5eWV93PYDgD8q9V+MGpwXfhHTjpk7pA7LFJCAVyqg4LDoRnoeteMSxyIASMA9DWOHirOfVs1rvXl6HoPgWya3ntbgZ865kQQgNwEzyx/Hivf9fsXuLC4itZylyg+TBA3Dvj/wCvXzh8NEvrvXrOG2ZniSUSOqLuwo5J+gH8/evpKxe5mniuMPkJsZQhxntu/wARXJi01JM3w7TTRwMFrcRagkZuI0RCXfY2047g47fT0NT+K5LSx8GaybacSxvbEBSAQdx2jORnPOetbV54et/MkuYjPFvcebCIyRnJ7gfjWdFHFpml3CaxHDNbuMSlhhdvvntWaqKaVzVQ5GeFeGpFg8R2jyEbPmGffaa7kXUUTFreTaOuxlLL+HpXnb39tbzI0R4jfgIMjH9atjxPbh+RIeMfd/KuydN6NEzqRk22TazpDaTc3GpQWUk+mkAshOURm6bvVc9PfrWKl6Wt3Z9sibPKWMkfIM7uOOma769utUm8K3s8enyRafNbMd8rAZXHXH15rzTSSrJcRsuWKhl+ozVUrzi+boc9Vqn8PU0tI0+a7twy7VVpNx3Hrz/9aukXQrq42RLtbcyjIblRkk8dz1rW0OEW+n2sOAriMduvGf611mkeUbiNZFH3u461hOvKLdjWFJNIXQ9C1CxEI+yyW/mxEtJLhsjONoxkcAfy9a6J9CDorzLuAIAbsP8A9ddTeS21vFpNuU/evE5VgfujIyM9u35VnNdPBcHdJOyr32AiuR1KlTVG/JGGjMY6Zu3x3kUc9snzGOYh1PttPBrwTxU/leIrxbe1nSzSQqiP8rYyelfQmu6lp+n6bdX07OFTBVcbeegHPrn+teJar4lt5ru7FxZRXsjSEpKxxgY6Y54HaunCqpNt22MK8qcEuZ2uYen67dabtkt9ik8suAd4HG1vwrZe5sdftRNaxvbXMMZjMagFSMHgdxyenvWTBKl2TIlskWSRsUcCtbTYJG34ZECjdyeCORXTJ8uj3MFHm1TMG202+W1il+yTld4b7hzgNjOMdO1ehamrywolzE7WsbscjKhSBy34E1Y0pdsQ3uhMcsmcHuCDj8eTXRazC40mONSrBpNrEZORjv8AlWFWpdGkIcvvHn326Q8mAnPf1orfbTLzccxNnPZRiijmgZ8zNfxR4QudXuZJ77SbRrxlDme2JjkJ9SrfK3/1qzbPwzaW/jPTLqXQ7vT7O2jRDHLs8uaRQRlm6Zbj6mvVLDWbO6gj8prlg6gq5jJzn0PNRahHeXELGyENwrDJST5Wx/L9K5o4l/DLQ7XQVuZannnxgiXS9EtZrRY1jupvL8kxgbdqkkYH1HNUvDPhXSPGHhmKf7Oml6lyqR2s2TKi4HmMj+pzyPSrPi3wbr+oLavqNwbhIiFVEUfJGSBuyOCcdT14rvlutE0bRYzJ5ccFkiRx+Vy6pkDGBye5Na86jBKDuzPkcpNyVkefeEtCbwrrerWkuoWZmFvFJEHIjkcM2CB68DoPwrqr++1JJvtEJPmMoUrJxtweoPbPce9ef67a2/jX4mJHpM4u7EiNXlUHCxoMseRn1FesNpoSQIr7kf8AdhdwOwnocduOK0lLVOW5mlvbYpWeoXV1AEvY7hGk+ffFPuUgdgOw+przz403Nxa6RYWqTgW08jb1BIL7QMYzyRluvr9K9Gij1IuVwdi5wpAJAz6V4X8Xb+S88ZXEbySyC2ijhVXOdhxlgPT5jTp0k58wSqNRcTiWbcefyq9ocPnalCgGSW/L3qmF9atafdtZmR41BlIwp/u11vbQwjvqfQlpDaa14XMLbw08UlvvzlWxlfzB718/Lp81lJJ558ueJmQptJJIOD/Kve/BU622h6fp8kTKY4AfNDrlnOSVCnr3ryrxjMk/iHUJIQAjTlQAuCSDtyQO/Fc1CTTcTtlTVR3kdHZPHPFCAQeF4/AVs6cyw3cW2Rgu7nDk8c9jXl99DcxlpIJpUSP3/AD68fz9K9Oj8K2tjpenTx395NcXEXns0hSMrkAgbeenI61lUpPvuKnNSTaWiPQtY1ea2u7WGF90aQICvGVPXqfYiq7+JZrVTFJIwV142vnnnpmuGvzdyzG5eKcu3zBsHoBgdOtZn2W5mu4DIZWwN2CCp9/rWaw9o6smVa8m0jqPGPiC11vQbjT7mBT5n3JMAlHU8MD/AE968n/sGS3DzSy7yeAoGB9a76HTXvC6wKHdcAgjGDjrk9feq1/pUlpo1w2oW4Dr/q5M5OT0FdGHapzSXdGVa86bv2OIsozFA7LyBJj9KliumRnxjcQR/WnWPMbZZCwkPQYGK1ILGCW4RXICkA5HXkGunFtKq0Y4RN0kWbO+BgkjGcNJkLjrlT+ddzpmqLZaU1zfxsbNGSCZtvKhsAOM+hrkbKwRLZWG5lYxMWLAAE5Gc+1d7pQjv/C2p6bIgCSJG4AHOcAnsM8iuGbsdcF0ZrReG55Ike3eCSFgDG4dcMvY/lRWL/b7W/7mPTF2R/IuYM8DiisuZHTyRItNiNhZLbWxQ20JOInc4Qn09K1Yteu7CBnaMMvRIydzZJ9e+Ov4Vimzuo1W6KsQ8edwJxtB6e3XODWfLqcbPLHNMzRxnKkHDbh6mt3CE/M5VKcPI6PSviOp+02+pQwvMjlY2hztb2Pfr3xXS6de6ZrIVIJI0uDn5TxzjkD/AOvXCaYLDWEM1tInngAfvI8nOeucZ7d+tWZi8TlZ/NEyNtbehKtgZDBl+bHH4VjKNNO0dGaJ1Hvqjr00nTNOvjePawxXTKU+1Qj5mX36A9OtO+xTTXXmRXTCDaCMqCDz93OePXkVzd1qV0lqj+YLy1kQOjhTyMnv6g5HrVzw9qD3FvIbKXMgGGidctj2A6ipdPm1vqNTUdLHUS26zECLCyoeMfKWHcDtXyN4ona48RapPIjq0lxI21wcjLHGc+2K+nY9UmXe+o2DtIMNG9qxGRjBJVv5e9eV/HjVLfUoNEEcE8F0plZxPGA+35QOR1HFdOGbi7bmNZJq55H0U89als8JcRyMAwRg2D3xXoHhf4W33iTwzb31jewpqU+5orS4wgmXOAEbP3sAnBHPbvXL3XhfWbLXP7HnsGTUywAt9w3HIyD1xj3zXSqkW7JmPK1rY9/8L6ZHP4Q0+7ZEE5jEgbblicnnqDXjPi618nxJqcKsVIuXA455OQfzPevdtC0C5tNA0kTqwlS2RZI/MyVYD5hgHGQa8g+I1vFbeJpHhSVI5VVyrfN83IYg9646MvfauelT1epiSw3Mp00sqpE8vkyDriUHDBh9OR2x06V6xcaXbusEF3cmGSKNYERunHoffml0vwtJM+nXsPlSxTypNcpJwrKYx8yn+9lQQR6mtPVbS9+yt5kJjkJJJjIwP7v9KqU9TqxeHjQo8sethNGgEdu1o7hTn5JChBB9ucVa+zSIvlgefFg8yE7mXHIBPfPcVh6LfLDL5V+0iohLHcfv/wCH4V1/9pWY8iMYCuRg4z9D+lYVm4ann0oqWhyt9EtukDwWpULiMNKzHnPf3Pr9c1xXjuS61WayTymitVUoQ+7BcHk4zjpjmvZvsdu58iGZPJk/5ZgY2nnOPzrz/wCKCLY2FpHtIllYuxwecDAPP5e+PrWuDrWqJpGOKpfu5K55UsUdnOyIMjg46Z7Vsac8ReNwygqFyS3o1c9qCGdMMSSO44qpHDeIGeORcDqWrurwdRuSOPD1FTjys7SDUJI7WaKKxlklRl+UyryNx/Lt+ddB4b17F1HbSQETSbY1iRvMctuPAx25znp1rlfC3h691Wxu7qa9t7a1gUGQYLNICwGB0xk967jRNUs9PQwaXZrbnazscZZgMgEk88D/ABrhqpwVranbSkp63OxkspTI5U/KScden5UVgxeI/wB0mcg4HAI/rRXFyT7HbzR7nRf2raQRRsx+0Wznb5hxlyT0f/aI/lVbUvDen6vcQXVhJ9mUEgEjKMD2449f5VyqXL6cJiqZdG/eRBjkZ78+1dHo+sJdmGO1KR2qIBIS+W3AZz6fQV0Tpyp6wOeNSNTSY/8A4Rm9srkNCI7gKS0bIVQr6fh2xWb4lttfngkjtLZ7e8ZwwliPzLgfd9unbH49K39Mv4ZBdLNPtLzMowdgK9gDnNPvG85YzJAl1EAQQ77WzjHByPzqVUlf3kaci6M8st9V8ZWMyW97DemJM/JcR745R3H15rvdN0x8W8sURtNQAy0kAwh/2Tk5HbIq2GS2vJpvtFykTIoaFh8qDpnnr9RUkGqWqB1aYyKQckHaVUjuQaKk3LWOgoQUd9SS/m1GS0ntruyguYZEaOQ5MTjqCCe3HOc15jqngKO/ml33moRzt/q2u9sgI9N3U16nHEhHmC6ka0cBTv8AnwfTPpTL/ThLh7LUbwIcH5GV8H0+YZqaVeUdHoOdFNXWo/RIrCz0+ztbi3iLWUEcILYAYgD5gPz5B71xHPiP4y3OpQSLNBY2q5nPKlwNoGfXJI/A1v6p4Ri1FSbnVLmRscBuOO+O1SeGPB1ro7XX9m3M3m3SBGEhGFxyDgf5Nbx5Y3knqYS5no1oOuxPdXQibUblSGKmOVfKj9Ov8q84+KtlLaahYs0txcI0W0PK27BB6AnjoRXtOjNq2hLdxBobl2OfMa2ywBHAzuxxg9Bzk56V578SdKin0Ce4FrLG8Miy4fkrzhjnrggiiD5ZXNYScXc6f4cazbzeErRbmTY0EW12lPZcnPuPep7lI9TVprKZJbd1LxPG3Ei+x/nmvM9Da0h1TwxfSP5UGGsp3LAYZlYFiDxxuHPfBrr7Hw5c2Olva2OprCgfcdq4UN06DqMdxUVZN7HfXrwqRUbbFCa1eK5C/YhIzHORj9OeKfFqJS4WKWFEHG4GT7ozwwB79uv8q3bWFVtHtbtppLjrhl27hxgqf/r1XvdCSUww+aoiflI5B8wB6knPr61UKnOrTPNlDl1gWtNvlMKyBN5JG5WfdnB65H1/pXn3xN1BrvVwgBTYiqqjtnJJ/XpW/dumi3T20g2yL1U8cdvw61xfiS7+36nJMwwSAoAGeBW2GppVbowxM26VmcpcBlIwCzHkY7//AF6u2gQ2sRwCJNy5/usB/nirsdl9oJQZw3zo3of61c1iGAaHbzRgJOz7ZFHUOo5I+oII+uK72mjzlJWsdH4BhRtC1BLhWYMYhtUcnqw/lWvbeH7WSaGVnPlhmwhOBk8dM89wab8PLWWXRLmaFY9zyKPmzzgdP171o3OgPeJsEbQTiQ7ShUKw7nGenHtXn4l3m1ex6GEj+7va+o3/AIRzS1O0ahAgHAUy8r7UVz8vhQea/wDpUHU/8vJ/worn5P7x18390raXfQSl4rzyIr6RSrsh+8cDGAeAeg+tdR4f0jT7i0jazuDG7s29hGNzMABj5uBj1wa4K21S9t5VSa1tb60Lq6ecoZkHoSMMMH9Ktanr6LPb3Okiax+cpND9oJQsD970A+nrW9SnNu0XYyhOCV2j0SHw5ZT3DW1rPM07ID5RiHJI9PT/ADmq2oaJcWiiKeKQtjeYipOB2yOfc8dKjsta36cjTzXMcwUbnUkc9RyPvDn6c1rC+txbMY3edoU37R/CDz068+1cl6kNDpahLU5i50u+uoJdlwHCAEpECChB6c4/WpYtOvreKB44iwkUhjJHu8s+hGenT860LbU2Dln85w4+VnGNueoyOTj0NaMpllCTLLLG+R8kh25HIyMn2/lRGpNvUThG2hzt/NrqqxhtX+zKu4vGoGPqO/PatDTNTvgS8sckxZSzLImCTjj5vTt+dWDq/wBhgkS5diFYsVUAlCe4HqKof21FHNE8V9dCMn9/JOAWYnHTGMDk1Sm2rNEcqWzNePW90yo1vMg5ZjvJ+vtVlVtpmAZkBwG3K2Me4/z+tTaXqVnqkdxbxzqtwny7ZBtZs5weD7ZH1qvJp8sCSO0cbJghSwBUnoQf8/SrvfRKwrNbu5dnu/It/Mml3W6/KrMfu+3/ANevO/Efj/S7vS7mwihmeWSJ4tshCYJGOM9q67yYTIC9nEI+Mqo5PrjGK0Do+nuGN5ZWzR4yRKgbH5jpxWkeVbozfN0PDZLG8vtJ023xElnC8kheaUKrMSF6dTjp+NekaTdX1pptjb+Y1wIUBlyScknPX07c11i6RpUVvst7S3jVO0XyjJ9qZc6JbRASQv5RQ8Ay4PPXOR6djT5k9Ghu97pnNz6k8iM0/mbskRxwxEEHPbP+NYlwjLO7vczdPlLDJz9etdHf/wBsrfgW8dgbcuPvgs2MHntx6VbsmFzMxnMX3cOjRrtfGRwcdMH1H0pxfLsiGm+p5rdJdzz5fMcO3BZhu4/r/Ss7UoPKfykV2IQAlgc+uMfj09q9Sv4FAKLp8E0QB6EHZ7gYz+teV63e48QXi27FckcsDzjg5FdFCV5mGIjaG42wLMSjht4O4MBnj3/z61u+JUiaxsjG4YuGdzgDngduDWfa+ZJIrraQyHqJI5drKf8ACtTxRG/2KzlP3nTB75bnJ6e4rqnsjhgtWbngfV10zQliY5L7pmHsTgH9K2LnV7e4HnJNDIEwdpGWArndNsYlt03FfMRAn3e+OR+uPyrLtNGmtJfMeYIAeVDD5ge36V5dWmqk3K561Gbp00rHoEd3ZmNS0NsCQMjzDRXGvcR72w5Az6D/ABorP2Rp7Vnnz6pb2t1GbSZpBlv3O3kA5JxgVu6PNb6juICbGYDy24Kcd8dT71z2jppMk8cE8gjn2ZK4zHn03dc4z0/Oukg0qay15ngU26QDYy8lQoGVKn8cc55zzzXfKy0OON9ztrNZrPTIFEcc6Kf4x5ezIySmOSeByePxxUS3P2O83h2RABGysuRgjI5/z2rn9RvA1pFu807R8/lNyx9DnoOlUP7djms0khSVljEcbq53KWwcH9ORXBVhJO62NJVGtj0JL5kazW2eaOyd/MYoASTwAfbIHWqN9r1vbzgXMe9iR5oBIDEZxWNpOqsLaWFZ43ITCJGwOGAyCvftx+FJqOni4Im8pAGBYlzkLxx6fxZrkpr3+WYKs31Od1vVnuNSRxv2KhEm7OSBnB/L9aueFdRW8UiRVLDI2kcoOxx6/wBanmj2xzPbL5TvgbADyoHIHr0/EcVDpmlxSQhbKSGGXz8O0kZG5T9M4r0lGNg5pNnb6NodrM0UwuDIBuUq0mx9vAIHHGc9ucZxXTzaoltOCsReNUKMFfbnjg4I5x61xdhaaj5sJRYpY43OXWUtlcEAHv8Aia0vPe6eWKVWd4lBKsTjPcj0HaoVO71L9pyrQ1DPZ3UjeTdxqsagEFcFye4wcZ9M1Zg1SGziKGR3UAjoTgHoeOnpXLwPbXUW2TJmDEZDZHT071JaGGFXQoUyDuYIRjtgkH0rR0V1I9szqGvLWXMrSSIMdWJyR2yAKILu3nRkeQeWuQdykcfXHSuUS7jt7gFi875CqinYFHuep/IU/Tp7tg5uJVJ3kfKDlhn064HTNNRS3JdRs6ho4X8yS1u/nB2/ONxHuPfHtWdNLKivEzNIrAjPJ6H/AD6VUi82OU7AwfHO3IP5HrVsW90w3QGRJGPybcEHPX65x3q1FMXOytLKrw7JiW2jnI28dea8N1OYvqElwjcl2b1zk9Pyr2S/l1ExvFcJEZdpXdsG7kEf19a8s1fw1f2M8IaKaS3ZcmRFPUeo7GtKaUTKq3JDtI1RY7ry8HGR16f5967rVseTZHAYRR/aGC9Gz93n6jHf9a86uNPaC2e52MiR4J3DGe1dPbXdxqOgwwxl2lgYsm09U/iX69/zonJ3Kp04Ti3bUuWWu+XH5bhlnc8Mw4JHrUGu6p+4kkEypgHYSOCPWsq7W9hRvLZyWGNqnd/KqU2nXAtlj3LHIJAWLvlhkHj8T27Vj7NLU0Um9CdZZXUNn73P3/8A61FOezn3t5c+EzwA5wB+VFFkO7OYskX7YDtGQygHHuK9SVQ6xbgGyGznnPIooq6+6Ip7My7rmxlB5G6X/wBCrntJYjw7dMCQVcMD6EbMGiiuafw/cTL4i1KTH4y1FYyUUEHC8DJArsLr5jYhuQykkHv160UVzVN4lQDXvlgTbx/q+ldFpEMS21zIsaCTylO4KM/xd6KK6n8JstytZgbLFsfMWAJ743jitHxOxSMFCVPnBeOOMHj9BRRTojq7GbcoqR2xRQp2DkDFMvQIpoGiARn37ivBPPeiitHuYdBNNUNbWoYAjynOCO+etLdMY7GMxkqfOjGVOODnI/Giirl8II0YXYBCGIOfX2qzakh7rBPy7ce3NFFZxLQ6GaWZZRNK8gzjDsTVBiQzgEgCQD8PSiitIkM474lIi6F8qqM3CjgezVy3hh2XUW2swwMjB6GiikzWib14oi10CIBB5zn5eOeaguABJPgAbVBGOxzRRRLYzXxMayjceB1ooorIo//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0" name="AutoShape 14" descr="rbMiEZMtCHbJXLUflUEW4EA3Kh639aBxLnaYCkM1oMAbecxilBuQBr5HpGtThFJi (4096×2730)"/>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 name="AutoShape 16" descr="rbMiEZMtCHbJXLUflUEW4EA3Kh639aBxLnaYCkM1oMAbecxilBuQBr5HpGtThFJi (4096×2730)"/>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 name="TextBox 12"/>
          <p:cNvSpPr txBox="1"/>
          <p:nvPr/>
        </p:nvSpPr>
        <p:spPr>
          <a:xfrm>
            <a:off x="4175548" y="2667251"/>
            <a:ext cx="4254500" cy="369332"/>
          </a:xfrm>
          <a:prstGeom prst="rect">
            <a:avLst/>
          </a:prstGeom>
          <a:solidFill>
            <a:srgbClr val="AAC66C"/>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a:solidFill>
                  <a:srgbClr val="794400"/>
                </a:solidFill>
                <a:latin typeface="Franklin Gothic Medium" panose="020B0603020102020204" pitchFamily="34" charset="0"/>
                <a:cs typeface="Cambria"/>
              </a:rPr>
              <a:t>Featured program for May 2016</a:t>
            </a:r>
          </a:p>
        </p:txBody>
      </p:sp>
      <p:sp>
        <p:nvSpPr>
          <p:cNvPr id="5" name="AutoShape 2" descr="https://photos-2.dropbox.com/t/2/AADdiZx8xThbBG8G9eLsSv8JwLlqta5hM9UMAEDwJJjg2Q/12/69954933/jpeg/32x32/1/_/1/2/Vacha%20image%204.JPG/EOWVouYDGBIgBygH/OoHDSyKJFlExuHmK4lNT-PfH3O3KVeeAQZ-XHDRb-Ck?size=800x600&amp;size_mode=3"/>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15449" y="500351"/>
            <a:ext cx="3048000" cy="2286000"/>
          </a:xfrm>
          <a:prstGeom prst="rect">
            <a:avLst/>
          </a:prstGeom>
        </p:spPr>
      </p:pic>
      <p:pic>
        <p:nvPicPr>
          <p:cNvPr id="4" name="Picture 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619006" y="1282111"/>
            <a:ext cx="2641623" cy="352216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9842"/>
            <a:ext cx="8682378" cy="1011090"/>
          </a:xfrm>
        </p:spPr>
        <p:txBody>
          <a:bodyPr>
            <a:normAutofit fontScale="90000"/>
          </a:bodyPr>
          <a:lstStyle/>
          <a:p>
            <a:pPr algn="l"/>
            <a:r>
              <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rPr>
              <a:t>Introducing African People and Wildlife Fund</a:t>
            </a:r>
          </a:p>
        </p:txBody>
      </p:sp>
      <p:sp>
        <p:nvSpPr>
          <p:cNvPr id="10" name="Date Placeholder 9"/>
          <p:cNvSpPr>
            <a:spLocks noGrp="1"/>
          </p:cNvSpPr>
          <p:nvPr>
            <p:ph type="dt" sz="half" idx="10"/>
          </p:nvPr>
        </p:nvSpPr>
        <p:spPr>
          <a:xfrm>
            <a:off x="247065" y="6315853"/>
            <a:ext cx="2057400" cy="365125"/>
          </a:xfrm>
        </p:spPr>
        <p:txBody>
          <a:bodyPr/>
          <a:lstStyle/>
          <a:p>
            <a:r>
              <a:rPr lang="en-US" dirty="0"/>
              <a:t>May 2016</a:t>
            </a:r>
          </a:p>
        </p:txBody>
      </p:sp>
      <p:sp>
        <p:nvSpPr>
          <p:cNvPr id="14" name="Content Placeholder 2"/>
          <p:cNvSpPr txBox="1">
            <a:spLocks/>
          </p:cNvSpPr>
          <p:nvPr/>
        </p:nvSpPr>
        <p:spPr>
          <a:xfrm>
            <a:off x="-949047" y="6858000"/>
            <a:ext cx="4111347" cy="1507513"/>
          </a:xfrm>
          <a:prstGeom prst="rect">
            <a:avLst/>
          </a:prstGeom>
        </p:spPr>
        <p:txBody>
          <a:bodyPr vert="horz" lIns="91440" tIns="45720" rIns="91440" bIns="45720" rtlCol="0">
            <a:normAutofit/>
          </a:bodyPr>
          <a:lstStyle/>
          <a:p>
            <a:pPr marL="166688" indent="-166688">
              <a:spcBef>
                <a:spcPts val="600"/>
              </a:spcBef>
              <a:spcAft>
                <a:spcPts val="600"/>
              </a:spcAft>
              <a:buFont typeface="Arial"/>
              <a:buChar char="•"/>
            </a:pPr>
            <a:endParaRPr lang="en-US" dirty="0"/>
          </a:p>
        </p:txBody>
      </p:sp>
      <p:sp>
        <p:nvSpPr>
          <p:cNvPr id="18" name="AutoShape 18" descr="https://dl.dropboxusercontent.com/content_link/ZADP9IwpHQTFeFNE8boGsA0Mg9fDw3H06WwfWsyBvrjMYuHnna1oGUNS8vBwOaOW"/>
          <p:cNvSpPr>
            <a:spLocks noGrp="1" noChangeAspect="1" noChangeArrowheads="1"/>
          </p:cNvSpPr>
          <p:nvPr>
            <p:ph idx="1"/>
          </p:nvPr>
        </p:nvSpPr>
        <p:spPr bwMode="auto">
          <a:xfrm>
            <a:off x="1035020" y="4259303"/>
            <a:ext cx="7597775" cy="18063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pPr marL="0" indent="0">
              <a:buNone/>
            </a:pPr>
            <a:r>
              <a:rPr lang="en-US" sz="2000" dirty="0">
                <a:solidFill>
                  <a:srgbClr val="3588BA"/>
                </a:solidFill>
                <a:latin typeface="Franklin Gothic Medium" panose="020B0603020102020204" pitchFamily="34" charset="0"/>
              </a:rPr>
              <a:t>APW builds the capacity of rural Africans to engage in environmental conservation and sustainable livelihood strategies that promote the dual objectives of biodiversity conservation and poverty alleviation. The organization emphasizes the importance of place-based and community-led initiatives that support the collective management of natural resources for the mutual benefit of people and wildlife.</a:t>
            </a:r>
          </a:p>
          <a:p>
            <a:pPr marL="0" indent="0">
              <a:buNone/>
            </a:pPr>
            <a:r>
              <a:rPr lang="en-US" sz="1800" b="1" dirty="0">
                <a:solidFill>
                  <a:srgbClr val="3588BA"/>
                </a:solidFill>
                <a:latin typeface="Franklin Gothic Medium" panose="020B0603020102020204" pitchFamily="34" charset="0"/>
              </a:rPr>
              <a:t> </a:t>
            </a:r>
          </a:p>
        </p:txBody>
      </p:sp>
      <p:sp>
        <p:nvSpPr>
          <p:cNvPr id="20" name="AutoShape 22" descr="https://dl.dropboxusercontent.com/content_link/ZADP9IwpHQTFeFNE8boGsA0Mg9fDw3H06WwfWsyBvrjMYuHnna1oGUNS8vBwOaOW"/>
          <p:cNvSpPr>
            <a:spLocks noChangeAspect="1" noChangeArrowheads="1"/>
          </p:cNvSpPr>
          <p:nvPr/>
        </p:nvSpPr>
        <p:spPr bwMode="auto">
          <a:xfrm>
            <a:off x="155575" y="-144463"/>
            <a:ext cx="5086560" cy="50865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 name="AutoShape 24" descr="https://dl.dropboxusercontent.com/content_link/ZADP9IwpHQTFeFNE8boGsA0Mg9fDw3H06WwfWsyBvrjMYuHnna1oGUNS8vBwOaOW"/>
          <p:cNvSpPr>
            <a:spLocks noChangeAspect="1" noChangeArrowheads="1"/>
          </p:cNvSpPr>
          <p:nvPr/>
        </p:nvSpPr>
        <p:spPr bwMode="auto">
          <a:xfrm>
            <a:off x="104095" y="-195943"/>
            <a:ext cx="356280" cy="356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 name="AutoShape 26" descr="https://dl.dropboxusercontent.com/content_link/ZADP9IwpHQTFeFNE8boGsA0Mg9fDw3H06WwfWsyBvrjMYuHnna1oGUNS8vBwOaOW"/>
          <p:cNvSpPr>
            <a:spLocks noChangeAspect="1" noChangeArrowheads="1"/>
          </p:cNvSpPr>
          <p:nvPr/>
        </p:nvSpPr>
        <p:spPr bwMode="auto">
          <a:xfrm>
            <a:off x="256495" y="-43543"/>
            <a:ext cx="356280" cy="356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 name="AutoShape 28" descr="https://dl.dropboxusercontent.com/content_link/ZADP9IwpHQTFeFNE8boGsA0Mg9fDw3H06WwfWsyBvrjMYuHnna1oGUNS8vBwOaOW"/>
          <p:cNvSpPr>
            <a:spLocks noChangeAspect="1" noChangeArrowheads="1"/>
          </p:cNvSpPr>
          <p:nvPr/>
        </p:nvSpPr>
        <p:spPr bwMode="auto">
          <a:xfrm>
            <a:off x="408895" y="108857"/>
            <a:ext cx="356280" cy="356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60517" y="966616"/>
            <a:ext cx="4759808" cy="31747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41300" y="-55472"/>
            <a:ext cx="8686800" cy="1028845"/>
          </a:xfrm>
        </p:spPr>
        <p:txBody>
          <a:bodyPr>
            <a:normAutofit/>
          </a:bodyPr>
          <a:lstStyle/>
          <a:p>
            <a:pPr algn="l"/>
            <a:r>
              <a:rPr lang="en-US" sz="3600" dirty="0">
                <a:solidFill>
                  <a:srgbClr val="794400"/>
                </a:solidFill>
                <a:effectLst>
                  <a:outerShdw blurRad="38100" dist="38100" dir="2700000" algn="tl">
                    <a:srgbClr val="000000">
                      <a:alpha val="43137"/>
                    </a:srgbClr>
                  </a:outerShdw>
                </a:effectLst>
                <a:latin typeface="Franklin Gothic Medium" panose="020B0603020102020204" pitchFamily="34" charset="0"/>
              </a:rPr>
              <a:t>Where in the world?</a:t>
            </a:r>
            <a:endPar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sp>
        <p:nvSpPr>
          <p:cNvPr id="3" name="Date Placeholder 2"/>
          <p:cNvSpPr>
            <a:spLocks noGrp="1"/>
          </p:cNvSpPr>
          <p:nvPr>
            <p:ph type="dt" sz="half" idx="10"/>
          </p:nvPr>
        </p:nvSpPr>
        <p:spPr>
          <a:xfrm>
            <a:off x="335307" y="6269688"/>
            <a:ext cx="3786690" cy="365125"/>
          </a:xfrm>
        </p:spPr>
        <p:txBody>
          <a:bodyPr/>
          <a:lstStyle/>
          <a:p>
            <a:r>
              <a:rPr lang="en-US" dirty="0"/>
              <a:t>May 2016</a:t>
            </a:r>
          </a:p>
        </p:txBody>
      </p:sp>
      <p:sp>
        <p:nvSpPr>
          <p:cNvPr id="6" name="Content Placeholder 2"/>
          <p:cNvSpPr txBox="1">
            <a:spLocks/>
          </p:cNvSpPr>
          <p:nvPr/>
        </p:nvSpPr>
        <p:spPr>
          <a:xfrm>
            <a:off x="294633" y="955589"/>
            <a:ext cx="8655729" cy="2039281"/>
          </a:xfrm>
          <a:prstGeom prst="rect">
            <a:avLst/>
          </a:prstGeom>
        </p:spPr>
        <p:txBody>
          <a:bodyPr vert="horz" lIns="91440" tIns="45720" rIns="91440" bIns="45720" rtlCol="0">
            <a:normAutofit fontScale="85000" lnSpcReduction="10000"/>
          </a:bodyPr>
          <a:lstStyle/>
          <a:p>
            <a:r>
              <a:rPr lang="en-US" sz="2200" dirty="0">
                <a:solidFill>
                  <a:srgbClr val="3588BA"/>
                </a:solidFill>
                <a:latin typeface="Franklin Gothic Medium" panose="020B0603020102020204" pitchFamily="34" charset="0"/>
              </a:rPr>
              <a:t>APW works across Northern Tanzania in 19 </a:t>
            </a:r>
            <a:r>
              <a:rPr lang="en-US" sz="2200" dirty="0" err="1">
                <a:solidFill>
                  <a:srgbClr val="3588BA"/>
                </a:solidFill>
                <a:latin typeface="Franklin Gothic Medium" panose="020B0603020102020204" pitchFamily="34" charset="0"/>
              </a:rPr>
              <a:t>Maasai</a:t>
            </a:r>
            <a:r>
              <a:rPr lang="en-US" sz="2200" dirty="0">
                <a:solidFill>
                  <a:srgbClr val="3588BA"/>
                </a:solidFill>
                <a:latin typeface="Franklin Gothic Medium" panose="020B0603020102020204" pitchFamily="34" charset="0"/>
              </a:rPr>
              <a:t> communities, an unfenced landscape which is home to Tanzania’s most threatened population of African lion. Tanzania is located in Eastern Africa, bordering the Indian Ocean, between Kenya and Mozambique. The country is slightly larger than twice the size of California. Environmental issues are of critical importance, including soil degradation, deforestation, desertification destruction of coral reefs, recent droughts and wildlife threatened by illegal hunting and trade, especially for ivory. </a:t>
            </a:r>
          </a:p>
          <a:p>
            <a:endParaRPr kumimoji="0" lang="en-US" sz="2400" i="0" u="none" strike="noStrike" kern="1200" cap="none" spc="0" normalizeH="0" baseline="0" noProof="0" dirty="0">
              <a:ln>
                <a:noFill/>
              </a:ln>
              <a:solidFill>
                <a:srgbClr val="3588BA"/>
              </a:solidFill>
              <a:effectLst/>
              <a:uLnTx/>
              <a:uFillTx/>
              <a:latin typeface="Franklin Gothic Medium" panose="020B0603020102020204" pitchFamily="34" charset="0"/>
              <a:cs typeface="Calibri"/>
            </a:endParaRPr>
          </a:p>
        </p:txBody>
      </p:sp>
      <p:pic>
        <p:nvPicPr>
          <p:cNvPr id="7" name="Picture 6"/>
          <p:cNvPicPr/>
          <p:nvPr/>
        </p:nvPicPr>
        <p:blipFill>
          <a:blip r:embed="rId2"/>
          <a:stretch>
            <a:fillRect/>
          </a:stretch>
        </p:blipFill>
        <p:spPr bwMode="auto">
          <a:xfrm>
            <a:off x="1411163" y="3084023"/>
            <a:ext cx="3152448" cy="3185665"/>
          </a:xfrm>
          <a:prstGeom prst="rect">
            <a:avLst/>
          </a:prstGeom>
          <a:noFill/>
          <a:ln>
            <a:noFill/>
          </a:ln>
        </p:spPr>
      </p:pic>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00705" y="3573710"/>
            <a:ext cx="3023079" cy="2940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0"/>
            <a:ext cx="8682378" cy="1011090"/>
          </a:xfrm>
        </p:spPr>
        <p:txBody>
          <a:bodyPr>
            <a:normAutofit/>
          </a:bodyPr>
          <a:lstStyle/>
          <a:p>
            <a:pPr algn="l"/>
            <a:r>
              <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rPr>
              <a:t>What are we supporting?</a:t>
            </a:r>
          </a:p>
        </p:txBody>
      </p:sp>
      <p:sp>
        <p:nvSpPr>
          <p:cNvPr id="3" name="Content Placeholder 2"/>
          <p:cNvSpPr>
            <a:spLocks noGrp="1"/>
          </p:cNvSpPr>
          <p:nvPr>
            <p:ph idx="1"/>
          </p:nvPr>
        </p:nvSpPr>
        <p:spPr>
          <a:xfrm>
            <a:off x="192718" y="802172"/>
            <a:ext cx="8692909" cy="1903960"/>
          </a:xfrm>
        </p:spPr>
        <p:txBody>
          <a:bodyPr>
            <a:noAutofit/>
          </a:bodyPr>
          <a:lstStyle/>
          <a:p>
            <a:pPr marL="0" indent="0">
              <a:buNone/>
            </a:pPr>
            <a:r>
              <a:rPr lang="en-US" sz="2400" dirty="0">
                <a:solidFill>
                  <a:srgbClr val="3588BA"/>
                </a:solidFill>
                <a:latin typeface="Franklin Gothic Demi" panose="020B0703020102020204" pitchFamily="34" charset="0"/>
              </a:rPr>
              <a:t>APW </a:t>
            </a:r>
            <a:r>
              <a:rPr lang="en-US" sz="2400" b="1" dirty="0">
                <a:solidFill>
                  <a:srgbClr val="3588BA"/>
                </a:solidFill>
                <a:latin typeface="Franklin Gothic Medium" panose="020B0603020102020204" pitchFamily="34" charset="0"/>
              </a:rPr>
              <a:t>empowers </a:t>
            </a:r>
            <a:r>
              <a:rPr lang="en-US" sz="2400" b="1" dirty="0" err="1">
                <a:solidFill>
                  <a:srgbClr val="3588BA"/>
                </a:solidFill>
                <a:latin typeface="Franklin Gothic Medium" panose="020B0603020102020204" pitchFamily="34" charset="0"/>
              </a:rPr>
              <a:t>Maasai</a:t>
            </a:r>
            <a:r>
              <a:rPr lang="en-US" sz="2400" b="1" dirty="0">
                <a:solidFill>
                  <a:srgbClr val="3588BA"/>
                </a:solidFill>
                <a:latin typeface="Franklin Gothic Medium" panose="020B0603020102020204" pitchFamily="34" charset="0"/>
              </a:rPr>
              <a:t> women to protect their natural resources for themselves and for future generations, through entrepreneurship and environmentally-friendly small business development, including beekeeping.</a:t>
            </a:r>
          </a:p>
          <a:p>
            <a:pPr marL="0" indent="0">
              <a:buNone/>
            </a:pPr>
            <a:r>
              <a:rPr lang="en-US" sz="2000" b="1" dirty="0">
                <a:solidFill>
                  <a:srgbClr val="3588BA"/>
                </a:solidFill>
                <a:latin typeface="Franklin Gothic Demi" panose="020B0703020102020204" pitchFamily="34" charset="0"/>
              </a:rPr>
              <a:t> </a:t>
            </a:r>
            <a:endParaRPr lang="en-US" sz="1800" b="1" i="1" dirty="0">
              <a:solidFill>
                <a:schemeClr val="tx1"/>
              </a:solidFill>
              <a:latin typeface="Franklin Gothic Demi" panose="020B0703020102020204" pitchFamily="34" charset="0"/>
            </a:endParaRPr>
          </a:p>
        </p:txBody>
      </p:sp>
      <p:sp>
        <p:nvSpPr>
          <p:cNvPr id="4" name="Date Placeholder 3"/>
          <p:cNvSpPr>
            <a:spLocks noGrp="1"/>
          </p:cNvSpPr>
          <p:nvPr>
            <p:ph type="dt" sz="half" idx="10"/>
          </p:nvPr>
        </p:nvSpPr>
        <p:spPr>
          <a:xfrm>
            <a:off x="241300" y="6356350"/>
            <a:ext cx="1288933" cy="365125"/>
          </a:xfrm>
        </p:spPr>
        <p:txBody>
          <a:bodyPr/>
          <a:lstStyle/>
          <a:p>
            <a:r>
              <a:rPr lang="en-US" dirty="0"/>
              <a:t>May 2016</a:t>
            </a:r>
          </a:p>
        </p:txBody>
      </p:sp>
      <p:sp>
        <p:nvSpPr>
          <p:cNvPr id="14" name="Content Placeholder 2"/>
          <p:cNvSpPr txBox="1">
            <a:spLocks/>
          </p:cNvSpPr>
          <p:nvPr/>
        </p:nvSpPr>
        <p:spPr>
          <a:xfrm>
            <a:off x="-949047" y="6858000"/>
            <a:ext cx="4111347" cy="1507513"/>
          </a:xfrm>
          <a:prstGeom prst="rect">
            <a:avLst/>
          </a:prstGeom>
        </p:spPr>
        <p:txBody>
          <a:bodyPr vert="horz" lIns="91440" tIns="45720" rIns="91440" bIns="45720" rtlCol="0">
            <a:normAutofit/>
          </a:bodyPr>
          <a:lstStyle/>
          <a:p>
            <a:pPr marL="166688" indent="-166688">
              <a:spcBef>
                <a:spcPts val="600"/>
              </a:spcBef>
              <a:spcAft>
                <a:spcPts val="600"/>
              </a:spcAft>
              <a:buFont typeface="Arial"/>
              <a:buChar char="•"/>
            </a:pPr>
            <a:endParaRPr lang="en-US" dirty="0"/>
          </a:p>
        </p:txBody>
      </p:sp>
      <p:sp>
        <p:nvSpPr>
          <p:cNvPr id="24" name="TextBox 23"/>
          <p:cNvSpPr txBox="1"/>
          <p:nvPr/>
        </p:nvSpPr>
        <p:spPr>
          <a:xfrm>
            <a:off x="6654800" y="2336800"/>
            <a:ext cx="184666" cy="369332"/>
          </a:xfrm>
          <a:prstGeom prst="rect">
            <a:avLst/>
          </a:prstGeom>
          <a:noFill/>
        </p:spPr>
        <p:txBody>
          <a:bodyPr wrap="none" rtlCol="0">
            <a:spAutoFit/>
          </a:bodyPr>
          <a:lstStyle/>
          <a:p>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3206" y="2665857"/>
            <a:ext cx="4070421" cy="2795762"/>
          </a:xfrm>
          <a:prstGeom prst="rect">
            <a:avLst/>
          </a:prstGeom>
        </p:spPr>
      </p:pic>
      <p:sp>
        <p:nvSpPr>
          <p:cNvPr id="6" name="Rectangle 5"/>
          <p:cNvSpPr/>
          <p:nvPr/>
        </p:nvSpPr>
        <p:spPr>
          <a:xfrm>
            <a:off x="4539172" y="2324800"/>
            <a:ext cx="4572000" cy="4093428"/>
          </a:xfrm>
          <a:prstGeom prst="rect">
            <a:avLst/>
          </a:prstGeom>
        </p:spPr>
        <p:txBody>
          <a:bodyPr>
            <a:spAutoFit/>
          </a:bodyPr>
          <a:lstStyle/>
          <a:p>
            <a:r>
              <a:rPr lang="en-US" sz="2000" dirty="0">
                <a:solidFill>
                  <a:srgbClr val="794400"/>
                </a:solidFill>
                <a:latin typeface="Franklin Gothic Medium" panose="020B0603020102020204" pitchFamily="34" charset="0"/>
              </a:rPr>
              <a:t>Women will attend entrepreneurship seminars and learn about environmentally friendly business opportunities. Seminar participants can apply for business grants that will improve household income, put business skills into practice and improve environmental measures. Grantees receive continued training to support their business and are required to organize and participate in impactful conservation projects within their communities.</a:t>
            </a:r>
            <a:endParaRPr lang="en-US" sz="2000" dirty="0">
              <a:solidFill>
                <a:srgbClr val="794400"/>
              </a:solidFill>
              <a:effectLst/>
              <a:latin typeface="Franklin Gothic Medium" panose="020B06030201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42" y="-1563"/>
            <a:ext cx="8686800" cy="1028845"/>
          </a:xfrm>
        </p:spPr>
        <p:txBody>
          <a:bodyPr>
            <a:normAutofit/>
          </a:bodyPr>
          <a:lstStyle/>
          <a:p>
            <a:pPr algn="l"/>
            <a:r>
              <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rPr>
              <a:t>Life Challenges of Women in Tanzania</a:t>
            </a:r>
          </a:p>
        </p:txBody>
      </p:sp>
      <p:sp>
        <p:nvSpPr>
          <p:cNvPr id="4" name="Date Placeholder 3"/>
          <p:cNvSpPr>
            <a:spLocks noGrp="1"/>
          </p:cNvSpPr>
          <p:nvPr>
            <p:ph type="dt" sz="half" idx="10"/>
          </p:nvPr>
        </p:nvSpPr>
        <p:spPr>
          <a:xfrm>
            <a:off x="188242" y="6293657"/>
            <a:ext cx="2497808" cy="427819"/>
          </a:xfrm>
        </p:spPr>
        <p:txBody>
          <a:bodyPr/>
          <a:lstStyle/>
          <a:p>
            <a:r>
              <a:rPr lang="en-US" dirty="0"/>
              <a:t>May 2016</a:t>
            </a:r>
          </a:p>
        </p:txBody>
      </p:sp>
      <p:sp>
        <p:nvSpPr>
          <p:cNvPr id="13" name="AutoShape 16" descr="data:image/jpeg;base64,/9j/4AAQSkZJRgABAQAAAQABAAD/4gJESUNDX1BST0ZJTEUAAQEAAAI0AAAAAAAAAABtbnRyUkdCIFhZWiAH3gAGAAQAEQArADhhY3NwAAAAAAAAAAAAAAAAAAAAAAAAAAEAAAAAAAAAAAAA9tYAAQAAAADTLQAAAAAAAAAAAAAAAAAAAAAAAAAAAAAAAAAAAAAAAAAAAAAAAAAAAAAAAAAAAAAAAAAAAApkZXNjAAAA/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EAAC2z2N1cnYAAAAAAAAAGgAAAMUBzANiBZMIawv2EEAVURs0IfEpkDIYO5JGBVF2Xe1rcHoFibKafKxpv37Twek3////2wBDAAYEBQYFBAYGBQYHBwYIChAKCgkJChQODwwQFxQYGBcUFhYaHSUfGhsjHBYWICwgIyYnKSopGR8tMC0oMCUoKSj/2wBDAQcHBwoIChMKChMoGhYaKCgoKCgoKCgoKCgoKCgoKCgoKCgoKCgoKCgoKCgoKCgoKCgoKCgoKCgoKCgoKCgoKCj/wAARCACyAL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pooozQAUlVLi+SI7V+ZvboKqf2i+3gDPqapQbIc0jWoFYxvZ2/i/IU+O8mXq2fqKr2bF7RGvRVWC7VhiQ4PvVgMGXcpBHrUNNFppjqKj85AcbhSfaI8feFKwXRLRUDXKquf1PArLv/FeiWGftuq2UOOzTLn8gc0+Vi549zborhbv4q+FLfIXUGnI7QxM39KyH+M2imQrHZ3u3PDsoAx6+tNRbDmR6jTS6gHJrym8+L1uFP2PTri4B6FXX+QOa2/CXjLT/EseyGRor5VzJay8OPp6j3FWqT6ke1WyO2a5jAOGzUDXRY8DGKpinCmoJC52TvO7ZBPHtTN5PU5plFVZLYV2SBqXPFR5py0hD80U3FFAyJtTkIO1VX9artdzMTmQ4PBFcZpHim6y0HiDSbzTrhPvSCJniP4jOPxro7S7t7qPfbTxyp0yjZqko9CW5dS0KcKjU04GqJJF+tPBqLdjpilD0hkpbajMFZiBnaOp9q5zxT4rvPD+mS3kmju1uhVctdICWJ4AUZ5re3VxHxfm2eEhyObmP+tIaOUuvi5rkuRZaXZwA9DIWkP8wKxbrxx4wvs7tSNuvpAipXLvO5DHe3UdKdaSEzqOTk96NSuWKNW6TVNQyb7UbubPUSTsf0zUUGgrjJAB/nW4CNp6c9qkU8DnFZ+93NlZbGdDo8Srkgn2rf8AC/h2O+ublWhLLHFu4GcZNV45AF6kjFdl8Np4orq+3usbuIwA3GRz3rOatFsuMruxzGoeDLcucDY2eOxrDuNDvLCdXtbx1dOULHkY9M17pfxrKFeNY2YE4Zv4fWuc1e00yGUX9/cjbGuRHF3xyfrmueNSS1Rq4RlozjNO8deKtNVReQwahCOMsuG/76FdRpXxT0udhHqVtcWMh9fnWs/xJ/ZDWMs2mom9YhMWDhdoPsKj8IiGwik1O8VS6sIwGVQZMkY5PH/6q2jiG/iRhOjH7J6XpeqWWqQmSwuFmQYzgHj86vAVyo8RTN4lubZIG/s61tfNZ1I+ZmwefQAA9/rXS2cxuIRIY2jz0DEHIx14roujCzSJsUoGKBSigQUUuKKQzzPTvHMLXlzJJJLOjXDqsf3WC44O31HpmqS/EGwguXDwxswUySNbgAGvHbuaZr5pJbnybUqTuiUMGI6AbhjnPNRzanpUmnvfW8V1HhfmV4tse/b7nA5/A9q86NSf2Wbex5ldM9ig+IiPdLHFBuhMxQvIcEL24rstD1RdSs/NG3eGKuFzgEHpzXzxoVxBeXurzSK4IEYi64LAY6DoBlfavQtH8aQaVCgd43gkkZd7IwYKON2BklcjnuM5x1q4V5xqWm9AeHdrnq+6lzXm0fxb8ONPOr3LrFEFLyRxtIvzHHYZAB9R/OopvHl3c6zARbXNnYRr56RYXzbxeQNxb7qkc4AJ6ZNdyqx7mXspI7XxDqk9hGohVAXZVUs3UntiuR+J1w15pGnWDHbO0hmZM5O0DAP5muc8eeNf7RudNWyint1t387MygfPjjHrj196x7a8mvbiSe8uZZJD0Zjux3wPajns7DjDS5WGjsDhiSD+GMVZttIjjxJKX3blCgY/H+tW0ljYbd7YPQ9vxq02FEZQEhic8+9T7ZN8pThJK5LDbAs+5chSQTnHHY1JaW6vs39WUjHvnr+WKz570xWU00iN5YXJ+b8qxk8TFIYytuC5BcMQTjkc1oSdS6QDLqy8fMQB6V0/h2ZIYpI0QF2fJbsBgH+tcJol817FI4TndjG3GTjjH5GurspRHEwDfvDnLLx7VjUatZlwdmaOqaq9skYglZTuPmKDj0wDXE6prz5dWaQqW34VsKcevr2rbv0wjEg8+3WuNw7XMkbW5cNnB54HtWairWLbbZNLqLfZzPduiz3BMZIj3K646k9/5mtiy1hodNt7e3iE1u4AYLwfXpzz/SsfbbpZRkFjGswGccDg1fsbwRQ2jNLGrc4YEZDAgk9On196ykky7WOmstSuLi51u6jtbhDLGVckYC4BGfXjFeraQ0ps088BXwoC9wNo6+9eZW+o215plzPPKpeUB1eU7QSztnaBzn5uPrXdT+JtLto5JDdxSANjERMnb/ZB9K1pSSMZRb2OhFLXCj4iWJlUrbXL22dskwXGz/a25yRXS6bqMl7p9tPAkEpkfEnly5CrzyD+XFbcyIcWjVophIBIop3FY+HdQ1dI5JovNBQ4YK7qwfjoCBwag0bUzc2L+aI5DbyebhkWVM8gAq2RgqSPwqz4zHl2v2pE8wRBdq4CGMdyMVneBIFuLPUJnDBC23y+u/C5xXFooXO2Ks7HV6nqllbwPfafD5c0E+6S2MZyQrD5ztOFGcDp1xiuW1rxO9+8ksmI3nwFhdSqIucDbzgnocnPTtVPRdd023s9ei1zT57i6vYgsDpL5f2eRSSpK/xDdg49qqeZp0iRRSXce5lLtIU2bOCSoHUemf5VcYKL2CUrrc6iDUzNfQx6NawxwxIfNnn+d5gcs248DGfmwAMcV1/huWa7lklF6DbQARzKyZLBhwqHqoPzYA4G0VxfhnQb+9t41t40j86EIpaTAAI+b8zj8BXr1r4FuPDelWss6xyyXc+/FqjO3CjGRjpXPWkktC6a6M5PxFfG61UGSUGKFAiFV+VccYx/U04X1va2kTW1wH3HlMHP1/OuuvfDt4TuRF3Md5KsF491rkPFWltZad9ovRLHA5YKUiG5T2B4wM4qqdeMrak+xklsTWty7KJNuS2Aq5yfyrXS+ttii4aXcQVwFwCO+PWvPJPGMazQT2lukEEGGQeVvZ2HdiD6546Vp3XxFk1KxjtJY7dLiRk8qWLKyxqDkkbhkggEZyTRLmbTSKVOKVmz0bT4Vv2lhgt2lRF3nZ/EPYd/pUk9jaQp86SxtsKjeuCB9PxrEbxDaKbC91OBoYt85mkt2PzbBhRtz1O5Wrc8K6np+pRx29rqME1ygy8T/KyyZ5K56kn0qJTlG7uxxpxegslvBHB53nCMqobC4GMCs7TNXhYSmeYR26n7578j+v8AOtrxDpZ1NAEiT7374JtEjEDgE9vfFcn4hsbO20yWOzuY/OS5hhmtt2WTc65yDz3H51Knzq8nqDp2fuo6DUtXisb8WrMNxO3kcAVahFm6R3UFyGEa4+Xkc9fxqpc2mmTX6ur2UlwrY+ZwzNg+m70zWrpsESxDyraEdQTFwCP8aic9rMtU3fVWRQ0aCzmaWBIiqoABuH8s1cfStLYBWeIADgOe/wDn+dWxaQyL910AByGPINVX0q3YLtjkLquQR3rPn8zVU9Nhv2e0Ty2eWLEZySGHfHH4YrT8O3FrZWkkUTRSwtjch6HH/wCuqb6d5dqv2bbC/wB5gVBJP0PWsm6iYB2RGs7k8Kyrjf6+wq1PmVkyeTl1sdFex2LSN5EEKcnCq4z/AJxRo2oyaLdNJBbziAncyI3U4+vNctpt7a3tql/5EokkUZV2BDMCVP4ZBp91NGCJIkkikAxh5CA2PTmr5pR6kNQa1R08njDVPMbZH8uTj5e1FcQY5ySViJU9CZuaKf1ifcx5KfY8s1m8vtbgntow1ukuEZEJkXk03QRaaRpt9YveQzMk55AxzgcfXiu1+IE1t4J0O4Fpb2cep3gMEMsfMqrwWYj0xXh32mW8ui9zMckkswAUk+pwOa6Uvaw00Qm1Tlrqe0+BtE0bXNJ16GS3tr3WpbZltUuG4XJHK++P4uorw67h+z3VzEUeMxuy7G6rgkYPuK+lvhRNFb+ENPdYorcFDI8wj2ll/wBp+5yR17V4l8TtMNt4muJZHj829eS4kSNgQuWO3p0yMHnvmscNJqrKDZrXjHkUkeueE1MQsliKMpRAAeD0HevX/G3m3fhK1NmfIuba4RjvXaQCpBweRzXzD4G8Uao97aJHaxzxwGMOFc72GcZC96941fXJzpzyXEhMEjqXG0x7ABwO5Nc9bnjOzW5VKEGnJMLjUrqzsLidbdrpo4mYQhvnkYAnAPvXzxqPim88V6rJd+IboCztkMsdlGGWInIxHweAc8seT0717VoWoxztKI4bi4tmO7cz8r7jp2rzb4ueE4po7jxBolsbdFObyMSDa/I/eKB0PIyO/XrV4e0JNNb9R1bzjoceb+zudRmhaI20bMZI5wn3G6YAHBT1HoOKsW1i8dxb291EnlurRwSoRImWBI2t6EjpwRWRpFulzqlpDJK5Gfmz24Of0Fd3baJaWqj944SJvOG09CO4H511SmloZSptOzEsNYRtJubWaDzY5J22Rl8bW2xsMenR/wAzVrRdch0bTxJDpf2uYXDT2ss8hIiz2U5wATk1xlx4jgvLe/RYWigDeZEQeWBOCW9yD0HrWfrlyxREWW5FoFHlIw4VfapcL7ocJaXPWNG8WalrX2i81jUliggcLLbQFYwyEhc7xySCeg7YNc1c3WiNrJ/siO7mMUnmefPNlZNrc8YBPA79DivO9MaSO4HkTOgViQSeA2OOPxrpbnUpYbcmCNVk5/e455PPH1/lSdFJ3TLjWtHY9D+HwEHiQOlrarbTx+WnnSqrbjyoUHnkfTPrXp8kTo5KxKHXJ+/jnPQg14pBdxXNtp8NzGzL5kC4jjAIKrjH6df9ontXsdv4kttSspHuXW0mbIJkHy7umQe9c1SMo6pG0ZKejZS8SX+owWE80OmtIiqC7RNhlXnOOMZxXI6f8ZobfZDJKURMKRqFukrkdONhXgc981jfEHw/e24OvX19A8EjrCLWOWSRAxBwecDHH5muKWW2m81dVtRHLt2xeWFKs2c5ckZxz25q6cITM5znTPebv4g2pso7yIaNLG3ypK1lcKuO+SpYj8vxqTQ/H2i38kbXdx4aDFsYS+nQ8e0igV8/6LLItzJGBPHbQxyIN6YCEqSoOOmSKNVvrO5F4f7MhDyqtxCxJLRofvLngnnOCe2OvWtFRjsZe3ke8eGdR0n/AIRhxdWl9cyRXFwu2xxMVUSsfX06Eda5WTV7GWXfZzSmOQiSEXRWI7T0JAY89ev515dHc6bb6rb3JtxcrFJ/qHkKq6HoNw5DZJwe2BXqSWlpIbfUo47eQxYimjHyG4UA4YIBgnkZ5/hzUVIKPQcWqmjEbxHMjFS0KlTjGTxRVOfVtKeeRja4LMTjzD60VlyrsLkj/Mcf8cNZS98TraxqFWyhCthiwaR/mPX6gfhXncBITJ61vfEHS7rTvFF/9slgl8+ZpEeGYSAjcRgkdCMcg8isvTYftF5bQj/lpIq/ma9SkuWCSOao7yZ9C6bqo8P+CdIiKghLQSuWUfLx1B9ccYNeD67qk2satc31y5eWV93PYDgD8q9V+MGpwXfhHTjpk7pA7LFJCAVyqg4LDoRnoeteMSxyIASMA9DWOHirOfVs1rvXl6HoPgWya3ntbgZ865kQQgNwEzyx/Hivf9fsXuLC4itZylyg+TBA3Dvj/wCvXzh8NEvrvXrOG2ZniSUSOqLuwo5J+gH8/evpKxe5mniuMPkJsZQhxntu/wARXJi01JM3w7TTRwMFrcRagkZuI0RCXfY2047g47fT0NT+K5LSx8GaybacSxvbEBSAQdx2jORnPOetbV54et/MkuYjPFvcebCIyRnJ7gfjWdFHFpml3CaxHDNbuMSlhhdvvntWaqKaVzVQ5GeFeGpFg8R2jyEbPmGffaa7kXUUTFreTaOuxlLL+HpXnb39tbzI0R4jfgIMjH9atjxPbh+RIeMfd/KuydN6NEzqRk22TazpDaTc3GpQWUk+mkAshOURm6bvVc9PfrWKl6Wt3Z9sibPKWMkfIM7uOOma769utUm8K3s8enyRafNbMd8rAZXHXH15rzTSSrJcRsuWKhl+ozVUrzi+boc9Vqn8PU0tI0+a7twy7VVpNx3Hrz/9aukXQrq42RLtbcyjIblRkk8dz1rW0OEW+n2sOAriMduvGf611mkeUbiNZFH3u461hOvKLdjWFJNIXQ9C1CxEI+yyW/mxEtJLhsjONoxkcAfy9a6J9CDorzLuAIAbsP8A9ddTeS21vFpNuU/evE5VgfujIyM9u35VnNdPBcHdJOyr32AiuR1KlTVG/JGGjMY6Zu3x3kUc9snzGOYh1PttPBrwTxU/leIrxbe1nSzSQqiP8rYyelfQmu6lp+n6bdX07OFTBVcbeegHPrn+teJar4lt5ru7FxZRXsjSEpKxxgY6Y54HaunCqpNt22MK8qcEuZ2uYen67dabtkt9ik8suAd4HG1vwrZe5sdftRNaxvbXMMZjMagFSMHgdxyenvWTBKl2TIlskWSRsUcCtbTYJG34ZECjdyeCORXTJ8uj3MFHm1TMG202+W1il+yTld4b7hzgNjOMdO1ehamrywolzE7WsbscjKhSBy34E1Y0pdsQ3uhMcsmcHuCDj8eTXRazC40mONSrBpNrEZORjv8AlWFWpdGkIcvvHn326Q8mAnPf1orfbTLzccxNnPZRiijmgZ8zNfxR4QudXuZJ77SbRrxlDme2JjkJ9SrfK3/1qzbPwzaW/jPTLqXQ7vT7O2jRDHLs8uaRQRlm6Zbj6mvVLDWbO6gj8prlg6gq5jJzn0PNRahHeXELGyENwrDJST5Wx/L9K5o4l/DLQ7XQVuZannnxgiXS9EtZrRY1jupvL8kxgbdqkkYH1HNUvDPhXSPGHhmKf7Oml6lyqR2s2TKi4HmMj+pzyPSrPi3wbr+oLavqNwbhIiFVEUfJGSBuyOCcdT14rvlutE0bRYzJ5ccFkiRx+Vy6pkDGBye5Na86jBKDuzPkcpNyVkefeEtCbwrrerWkuoWZmFvFJEHIjkcM2CB68DoPwrqr++1JJvtEJPmMoUrJxtweoPbPce9ef67a2/jX4mJHpM4u7EiNXlUHCxoMseRn1FesNpoSQIr7kf8AdhdwOwnocduOK0lLVOW5mlvbYpWeoXV1AEvY7hGk+ffFPuUgdgOw+przz403Nxa6RYWqTgW08jb1BIL7QMYzyRluvr9K9Gij1IuVwdi5wpAJAz6V4X8Xb+S88ZXEbySyC2ijhVXOdhxlgPT5jTp0k58wSqNRcTiWbcefyq9ocPnalCgGSW/L3qmF9atafdtZmR41BlIwp/u11vbQwjvqfQlpDaa14XMLbw08UlvvzlWxlfzB718/Lp81lJJ558ueJmQptJJIOD/Kve/BU622h6fp8kTKY4AfNDrlnOSVCnr3ryrxjMk/iHUJIQAjTlQAuCSDtyQO/Fc1CTTcTtlTVR3kdHZPHPFCAQeF4/AVs6cyw3cW2Rgu7nDk8c9jXl99DcxlpIJpUSP3/AD68fz9K9Oj8K2tjpenTx395NcXEXns0hSMrkAgbeenI61lUpPvuKnNSTaWiPQtY1ea2u7WGF90aQICvGVPXqfYiq7+JZrVTFJIwV142vnnnpmuGvzdyzG5eKcu3zBsHoBgdOtZn2W5mu4DIZWwN2CCp9/rWaw9o6smVa8m0jqPGPiC11vQbjT7mBT5n3JMAlHU8MD/AE968n/sGS3DzSy7yeAoGB9a76HTXvC6wKHdcAgjGDjrk9feq1/pUlpo1w2oW4Dr/q5M5OT0FdGHapzSXdGVa86bv2OIsozFA7LyBJj9KliumRnxjcQR/WnWPMbZZCwkPQYGK1ILGCW4RXICkA5HXkGunFtKq0Y4RN0kWbO+BgkjGcNJkLjrlT+ddzpmqLZaU1zfxsbNGSCZtvKhsAOM+hrkbKwRLZWG5lYxMWLAAE5Gc+1d7pQjv/C2p6bIgCSJG4AHOcAnsM8iuGbsdcF0ZrReG55Ike3eCSFgDG4dcMvY/lRWL/b7W/7mPTF2R/IuYM8DiisuZHTyRItNiNhZLbWxQ20JOInc4Qn09K1Yteu7CBnaMMvRIydzZJ9e+Ov4Vimzuo1W6KsQ8edwJxtB6e3XODWfLqcbPLHNMzRxnKkHDbh6mt3CE/M5VKcPI6PSviOp+02+pQwvMjlY2hztb2Pfr3xXS6de6ZrIVIJI0uDn5TxzjkD/AOvXCaYLDWEM1tInngAfvI8nOeucZ7d+tWZi8TlZ/NEyNtbehKtgZDBl+bHH4VjKNNO0dGaJ1Hvqjr00nTNOvjePawxXTKU+1Qj5mX36A9OtO+xTTXXmRXTCDaCMqCDz93OePXkVzd1qV0lqj+YLy1kQOjhTyMnv6g5HrVzw9qD3FvIbKXMgGGidctj2A6ipdPm1vqNTUdLHUS26zECLCyoeMfKWHcDtXyN4ona48RapPIjq0lxI21wcjLHGc+2K+nY9UmXe+o2DtIMNG9qxGRjBJVv5e9eV/HjVLfUoNEEcE8F0plZxPGA+35QOR1HFdOGbi7bmNZJq55H0U89als8JcRyMAwRg2D3xXoHhf4W33iTwzb31jewpqU+5orS4wgmXOAEbP3sAnBHPbvXL3XhfWbLXP7HnsGTUywAt9w3HIyD1xj3zXSqkW7JmPK1rY9/8L6ZHP4Q0+7ZEE5jEgbblicnnqDXjPi618nxJqcKsVIuXA455OQfzPevdtC0C5tNA0kTqwlS2RZI/MyVYD5hgHGQa8g+I1vFbeJpHhSVI5VVyrfN83IYg9646MvfauelT1epiSw3Mp00sqpE8vkyDriUHDBh9OR2x06V6xcaXbusEF3cmGSKNYERunHoffml0vwtJM+nXsPlSxTypNcpJwrKYx8yn+9lQQR6mtPVbS9+yt5kJjkJJJjIwP7v9KqU9TqxeHjQo8sethNGgEdu1o7hTn5JChBB9ucVa+zSIvlgefFg8yE7mXHIBPfPcVh6LfLDL5V+0iohLHcfv/wCH4V1/9pWY8iMYCuRg4z9D+lYVm4ann0oqWhyt9EtukDwWpULiMNKzHnPf3Pr9c1xXjuS61WayTymitVUoQ+7BcHk4zjpjmvZvsdu58iGZPJk/5ZgY2nnOPzrz/wCKCLY2FpHtIllYuxwecDAPP5e+PrWuDrWqJpGOKpfu5K55UsUdnOyIMjg46Z7Vsac8ReNwygqFyS3o1c9qCGdMMSSO44qpHDeIGeORcDqWrurwdRuSOPD1FTjys7SDUJI7WaKKxlklRl+UyryNx/Lt+ddB4b17F1HbSQETSbY1iRvMctuPAx25znp1rlfC3h691Wxu7qa9t7a1gUGQYLNICwGB0xk967jRNUs9PQwaXZrbnazscZZgMgEk88D/ABrhqpwVranbSkp63OxkspTI5U/KScden5UVgxeI/wB0mcg4HAI/rRXFyT7HbzR7nRf2raQRRsx+0Wznb5hxlyT0f/aI/lVbUvDen6vcQXVhJ9mUEgEjKMD2449f5VyqXL6cJiqZdG/eRBjkZ78+1dHo+sJdmGO1KR2qIBIS+W3AZz6fQV0Tpyp6wOeNSNTSY/8A4Rm9srkNCI7gKS0bIVQr6fh2xWb4lttfngkjtLZ7e8ZwwliPzLgfd9unbH49K39Mv4ZBdLNPtLzMowdgK9gDnNPvG85YzJAl1EAQQ77WzjHByPzqVUlf3kaci6M8st9V8ZWMyW97DemJM/JcR745R3H15rvdN0x8W8sURtNQAy0kAwh/2Tk5HbIq2GS2vJpvtFykTIoaFh8qDpnnr9RUkGqWqB1aYyKQckHaVUjuQaKk3LWOgoQUd9SS/m1GS0ntruyguYZEaOQ5MTjqCCe3HOc15jqngKO/ml33moRzt/q2u9sgI9N3U16nHEhHmC6ka0cBTv8AnwfTPpTL/ThLh7LUbwIcH5GV8H0+YZqaVeUdHoOdFNXWo/RIrCz0+ztbi3iLWUEcILYAYgD5gPz5B71xHPiP4y3OpQSLNBY2q5nPKlwNoGfXJI/A1v6p4Ri1FSbnVLmRscBuOO+O1SeGPB1ro7XX9m3M3m3SBGEhGFxyDgf5Nbx5Y3knqYS5no1oOuxPdXQibUblSGKmOVfKj9Ov8q84+KtlLaahYs0txcI0W0PK27BB6AnjoRXtOjNq2hLdxBobl2OfMa2ywBHAzuxxg9Bzk56V578SdKin0Ce4FrLG8Miy4fkrzhjnrggiiD5ZXNYScXc6f4cazbzeErRbmTY0EW12lPZcnPuPep7lI9TVprKZJbd1LxPG3Ei+x/nmvM9Da0h1TwxfSP5UGGsp3LAYZlYFiDxxuHPfBrr7Hw5c2Olva2OprCgfcdq4UN06DqMdxUVZN7HfXrwqRUbbFCa1eK5C/YhIzHORj9OeKfFqJS4WKWFEHG4GT7ozwwB79uv8q3bWFVtHtbtppLjrhl27hxgqf/r1XvdCSUww+aoiflI5B8wB6knPr61UKnOrTPNlDl1gWtNvlMKyBN5JG5WfdnB65H1/pXn3xN1BrvVwgBTYiqqjtnJJ/XpW/dumi3T20g2yL1U8cdvw61xfiS7+36nJMwwSAoAGeBW2GppVbowxM26VmcpcBlIwCzHkY7//AF6u2gQ2sRwCJNy5/usB/nirsdl9oJQZw3zo3of61c1iGAaHbzRgJOz7ZFHUOo5I+oII+uK72mjzlJWsdH4BhRtC1BLhWYMYhtUcnqw/lWvbeH7WSaGVnPlhmwhOBk8dM89wab8PLWWXRLmaFY9zyKPmzzgdP171o3OgPeJsEbQTiQ7ShUKw7nGenHtXn4l3m1ex6GEj+7va+o3/AIRzS1O0ahAgHAUy8r7UVz8vhQea/wDpUHU/8vJ/worn5P7x18390raXfQSl4rzyIr6RSrsh+8cDGAeAeg+tdR4f0jT7i0jazuDG7s29hGNzMABj5uBj1wa4K21S9t5VSa1tb60Lq6ecoZkHoSMMMH9Ktanr6LPb3Okiax+cpND9oJQsD970A+nrW9SnNu0XYyhOCV2j0SHw5ZT3DW1rPM07ID5RiHJI9PT/ADmq2oaJcWiiKeKQtjeYipOB2yOfc8dKjsta36cjTzXMcwUbnUkc9RyPvDn6c1rC+txbMY3edoU37R/CDz068+1cl6kNDpahLU5i50u+uoJdlwHCAEpECChB6c4/WpYtOvreKB44iwkUhjJHu8s+hGenT860LbU2Dln85w4+VnGNueoyOTj0NaMpllCTLLLG+R8kh25HIyMn2/lRGpNvUThG2hzt/NrqqxhtX+zKu4vGoGPqO/PatDTNTvgS8sckxZSzLImCTjj5vTt+dWDq/wBhgkS5diFYsVUAlCe4HqKof21FHNE8V9dCMn9/JOAWYnHTGMDk1Sm2rNEcqWzNePW90yo1vMg5ZjvJ+vtVlVtpmAZkBwG3K2Me4/z+tTaXqVnqkdxbxzqtwny7ZBtZs5weD7ZH1qvJp8sCSO0cbJghSwBUnoQf8/SrvfRKwrNbu5dnu/It/Mml3W6/KrMfu+3/ANevO/Efj/S7vS7mwihmeWSJ4tshCYJGOM9q67yYTIC9nEI+Mqo5PrjGK0Do+nuGN5ZWzR4yRKgbH5jpxWkeVbozfN0PDZLG8vtJ023xElnC8kheaUKrMSF6dTjp+NekaTdX1pptjb+Y1wIUBlyScknPX07c11i6RpUVvst7S3jVO0XyjJ9qZc6JbRASQv5RQ8Ay4PPXOR6djT5k9Ghu97pnNz6k8iM0/mbskRxwxEEHPbP+NYlwjLO7vczdPlLDJz9etdHf/wBsrfgW8dgbcuPvgs2MHntx6VbsmFzMxnMX3cOjRrtfGRwcdMH1H0pxfLsiGm+p5rdJdzz5fMcO3BZhu4/r/Ss7UoPKfykV2IQAlgc+uMfj09q9Sv4FAKLp8E0QB6EHZ7gYz+teV63e48QXi27FckcsDzjg5FdFCV5mGIjaG42wLMSjht4O4MBnj3/z61u+JUiaxsjG4YuGdzgDngduDWfa+ZJIrraQyHqJI5drKf8ACtTxRG/2KzlP3nTB75bnJ6e4rqnsjhgtWbngfV10zQliY5L7pmHsTgH9K2LnV7e4HnJNDIEwdpGWArndNsYlt03FfMRAn3e+OR+uPyrLtNGmtJfMeYIAeVDD5ge36V5dWmqk3K561Gbp00rHoEd3ZmNS0NsCQMjzDRXGvcR72w5Az6D/ABorP2Rp7Vnnz6pb2t1GbSZpBlv3O3kA5JxgVu6PNb6juICbGYDy24Kcd8dT71z2jppMk8cE8gjn2ZK4zHn03dc4z0/Oukg0qay15ngU26QDYy8lQoGVKn8cc55zzzXfKy0OON9ztrNZrPTIFEcc6Kf4x5ezIySmOSeByePxxUS3P2O83h2RABGysuRgjI5/z2rn9RvA1pFu807R8/lNyx9DnoOlUP7djms0khSVljEcbq53KWwcH9ORXBVhJO62NJVGtj0JL5kazW2eaOyd/MYoASTwAfbIHWqN9r1vbzgXMe9iR5oBIDEZxWNpOqsLaWFZ43ITCJGwOGAyCvftx+FJqOni4Im8pAGBYlzkLxx6fxZrkpr3+WYKs31Od1vVnuNSRxv2KhEm7OSBnB/L9aueFdRW8UiRVLDI2kcoOxx6/wBanmj2xzPbL5TvgbADyoHIHr0/EcVDpmlxSQhbKSGGXz8O0kZG5T9M4r0lGNg5pNnb6NodrM0UwuDIBuUq0mx9vAIHHGc9ucZxXTzaoltOCsReNUKMFfbnjg4I5x61xdhaaj5sJRYpY43OXWUtlcEAHv8Aia0vPe6eWKVWd4lBKsTjPcj0HaoVO71L9pyrQ1DPZ3UjeTdxqsagEFcFye4wcZ9M1Zg1SGziKGR3UAjoTgHoeOnpXLwPbXUW2TJmDEZDZHT071JaGGFXQoUyDuYIRjtgkH0rR0V1I9szqGvLWXMrSSIMdWJyR2yAKILu3nRkeQeWuQdykcfXHSuUS7jt7gFi875CqinYFHuep/IU/Tp7tg5uJVJ3kfKDlhn064HTNNRS3JdRs6ho4X8yS1u/nB2/ONxHuPfHtWdNLKivEzNIrAjPJ6H/AD6VUi82OU7AwfHO3IP5HrVsW90w3QGRJGPybcEHPX65x3q1FMXOytLKrw7JiW2jnI28dea8N1OYvqElwjcl2b1zk9Pyr2S/l1ExvFcJEZdpXdsG7kEf19a8s1fw1f2M8IaKaS3ZcmRFPUeo7GtKaUTKq3JDtI1RY7ry8HGR16f5967rVseTZHAYRR/aGC9Gz93n6jHf9a86uNPaC2e52MiR4J3DGe1dPbXdxqOgwwxl2lgYsm09U/iX69/zonJ3Kp04Ti3bUuWWu+XH5bhlnc8Mw4JHrUGu6p+4kkEypgHYSOCPWsq7W9hRvLZyWGNqnd/KqU2nXAtlj3LHIJAWLvlhkHj8T27Vj7NLU0Um9CdZZXUNn73P3/8A61FOezn3t5c+EzwA5wB+VFFkO7OYskX7YDtGQygHHuK9SVQ6xbgGyGznnPIooq6+6Ip7My7rmxlB5G6X/wBCrntJYjw7dMCQVcMD6EbMGiiuafw/cTL4i1KTH4y1FYyUUEHC8DJArsLr5jYhuQykkHv160UVzVN4lQDXvlgTbx/q+ldFpEMS21zIsaCTylO4KM/xd6KK6n8JstytZgbLFsfMWAJ743jitHxOxSMFCVPnBeOOMHj9BRRTojq7GbcoqR2xRQp2DkDFMvQIpoGiARn37ivBPPeiitHuYdBNNUNbWoYAjynOCO+etLdMY7GMxkqfOjGVOODnI/Giirl8II0YXYBCGIOfX2qzakh7rBPy7ce3NFFZxLQ6GaWZZRNK8gzjDsTVBiQzgEgCQD8PSiitIkM474lIi6F8qqM3CjgezVy3hh2XUW2swwMjB6GiikzWib14oi10CIBB5zn5eOeaguABJPgAbVBGOxzRRRLYzXxMayjceB1ooorIo//Z"/>
          <p:cNvSpPr>
            <a:spLocks noChangeAspect="1" noChangeArrowheads="1"/>
          </p:cNvSpPr>
          <p:nvPr/>
        </p:nvSpPr>
        <p:spPr bwMode="auto">
          <a:xfrm>
            <a:off x="5244193" y="766482"/>
            <a:ext cx="3899806" cy="552717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 name="Content Placeholder 2"/>
          <p:cNvSpPr>
            <a:spLocks noGrp="1"/>
          </p:cNvSpPr>
          <p:nvPr>
            <p:ph idx="1"/>
          </p:nvPr>
        </p:nvSpPr>
        <p:spPr>
          <a:xfrm>
            <a:off x="299435" y="4788455"/>
            <a:ext cx="8479240" cy="1633120"/>
          </a:xfrm>
        </p:spPr>
        <p:txBody>
          <a:bodyPr>
            <a:noAutofit/>
          </a:bodyPr>
          <a:lstStyle/>
          <a:p>
            <a:pPr marL="0" indent="0">
              <a:lnSpc>
                <a:spcPct val="100000"/>
              </a:lnSpc>
              <a:spcBef>
                <a:spcPts val="0"/>
              </a:spcBef>
              <a:buNone/>
            </a:pPr>
            <a:r>
              <a:rPr lang="en-US" sz="1800" dirty="0">
                <a:solidFill>
                  <a:srgbClr val="3588BA"/>
                </a:solidFill>
                <a:latin typeface="Franklin Gothic Medium" panose="020B0603020102020204" pitchFamily="34" charset="0"/>
              </a:rPr>
              <a:t>As a result, </a:t>
            </a:r>
            <a:r>
              <a:rPr lang="en-US" sz="1800" dirty="0" err="1">
                <a:solidFill>
                  <a:srgbClr val="3588BA"/>
                </a:solidFill>
                <a:latin typeface="Franklin Gothic Medium" panose="020B0603020102020204" pitchFamily="34" charset="0"/>
              </a:rPr>
              <a:t>Maasai</a:t>
            </a:r>
            <a:r>
              <a:rPr lang="en-US" sz="1800" dirty="0">
                <a:solidFill>
                  <a:srgbClr val="3588BA"/>
                </a:solidFill>
                <a:latin typeface="Franklin Gothic Medium" panose="020B0603020102020204" pitchFamily="34" charset="0"/>
              </a:rPr>
              <a:t> women are among the poorest and most marginalized groups in Tanzanian society, with girls’ access to education often restricted by their responsibility to perform household chores. However, if a woman generates her own income, she is allowed to keep and use it however she wishes. </a:t>
            </a:r>
          </a:p>
        </p:txBody>
      </p:sp>
      <p:sp>
        <p:nvSpPr>
          <p:cNvPr id="16" name="Rectangle 15"/>
          <p:cNvSpPr/>
          <p:nvPr/>
        </p:nvSpPr>
        <p:spPr>
          <a:xfrm>
            <a:off x="188242" y="1027282"/>
            <a:ext cx="3751991" cy="3693319"/>
          </a:xfrm>
          <a:prstGeom prst="rect">
            <a:avLst/>
          </a:prstGeom>
        </p:spPr>
        <p:txBody>
          <a:bodyPr wrap="square">
            <a:spAutoFit/>
          </a:bodyPr>
          <a:lstStyle/>
          <a:p>
            <a:r>
              <a:rPr lang="en-US" dirty="0">
                <a:solidFill>
                  <a:srgbClr val="3588BA"/>
                </a:solidFill>
                <a:latin typeface="Franklin Gothic Medium" panose="020B0603020102020204" pitchFamily="34" charset="0"/>
              </a:rPr>
              <a:t>APW works across Northern Tanzania in 19 </a:t>
            </a:r>
            <a:r>
              <a:rPr lang="en-US" dirty="0" err="1">
                <a:solidFill>
                  <a:srgbClr val="3588BA"/>
                </a:solidFill>
                <a:latin typeface="Franklin Gothic Medium" panose="020B0603020102020204" pitchFamily="34" charset="0"/>
              </a:rPr>
              <a:t>Maasai</a:t>
            </a:r>
            <a:r>
              <a:rPr lang="en-US" dirty="0">
                <a:solidFill>
                  <a:srgbClr val="3588BA"/>
                </a:solidFill>
                <a:latin typeface="Franklin Gothic Medium" panose="020B0603020102020204" pitchFamily="34" charset="0"/>
              </a:rPr>
              <a:t> communities. Women represent 80 percent of the population and are the principal managers of natural resources. The gross annual income is approximately $900 USD. The </a:t>
            </a:r>
            <a:r>
              <a:rPr lang="en-US" dirty="0" err="1">
                <a:solidFill>
                  <a:srgbClr val="3588BA"/>
                </a:solidFill>
                <a:latin typeface="Franklin Gothic Medium" panose="020B0603020102020204" pitchFamily="34" charset="0"/>
              </a:rPr>
              <a:t>Maasai</a:t>
            </a:r>
            <a:r>
              <a:rPr lang="en-US" dirty="0">
                <a:solidFill>
                  <a:srgbClr val="3588BA"/>
                </a:solidFill>
                <a:latin typeface="Franklin Gothic Medium" panose="020B0603020102020204" pitchFamily="34" charset="0"/>
              </a:rPr>
              <a:t> culture is based on a traditional patriarchy where women have no rights to the land, water or the livestock of their families. Wives are sometimes said to be less important to a man than his cattle.</a:t>
            </a:r>
            <a:endParaRPr lang="en-US" sz="2000" dirty="0">
              <a:solidFill>
                <a:srgbClr val="3588BA"/>
              </a:solidFill>
              <a:effectLst/>
              <a:latin typeface="Franklin Gothic Medium" panose="020B0603020102020204" pitchFamily="34" charset="0"/>
            </a:endParaRPr>
          </a:p>
        </p:txBody>
      </p:sp>
      <p:sp>
        <p:nvSpPr>
          <p:cNvPr id="6" name="Rectangle 5"/>
          <p:cNvSpPr/>
          <p:nvPr/>
        </p:nvSpPr>
        <p:spPr>
          <a:xfrm>
            <a:off x="528034" y="4976439"/>
            <a:ext cx="8387366" cy="461665"/>
          </a:xfrm>
          <a:prstGeom prst="rect">
            <a:avLst/>
          </a:prstGeom>
        </p:spPr>
        <p:txBody>
          <a:bodyPr wrap="square">
            <a:spAutoFit/>
          </a:bodyPr>
          <a:lstStyle/>
          <a:p>
            <a:endParaRPr lang="en-US" sz="2400" b="1" dirty="0">
              <a:solidFill>
                <a:srgbClr val="3588BA"/>
              </a:solidFill>
              <a:latin typeface="Franklin Gothic Book" panose="020B0503020102020204" pitchFamily="34" charset="0"/>
            </a:endParaRP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00777" y="1418651"/>
            <a:ext cx="4358431" cy="29056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064" y="365126"/>
            <a:ext cx="7884285" cy="716699"/>
          </a:xfrm>
        </p:spPr>
        <p:txBody>
          <a:bodyPr>
            <a:normAutofit fontScale="90000"/>
          </a:bodyPr>
          <a:lstStyle/>
          <a:p>
            <a:r>
              <a:rPr lang="en-US" b="1" dirty="0">
                <a:solidFill>
                  <a:srgbClr val="794400"/>
                </a:solidFill>
                <a:effectLst>
                  <a:outerShdw blurRad="38100" dist="38100" dir="2700000" algn="tl">
                    <a:srgbClr val="000000">
                      <a:alpha val="43137"/>
                    </a:srgbClr>
                  </a:outerShdw>
                </a:effectLst>
                <a:latin typeface="Franklin Gothic Medium" panose="020B0603020102020204" pitchFamily="34" charset="0"/>
              </a:rPr>
              <a:t>Budget</a:t>
            </a:r>
            <a:br>
              <a:rPr lang="en-US" b="1" dirty="0">
                <a:solidFill>
                  <a:srgbClr val="794400"/>
                </a:solidFill>
                <a:effectLst>
                  <a:outerShdw blurRad="38100" dist="38100" dir="2700000" algn="tl">
                    <a:srgbClr val="000000">
                      <a:alpha val="43137"/>
                    </a:srgbClr>
                  </a:outerShdw>
                </a:effectLst>
                <a:latin typeface="Franklin Gothic Medium" panose="020B0603020102020204" pitchFamily="34" charset="0"/>
              </a:rPr>
            </a:br>
            <a:endParaRPr lang="en-US" sz="2200" dirty="0">
              <a:latin typeface="Franklin Gothic Demi" panose="020B0703020102020204" pitchFamily="34" charset="0"/>
            </a:endParaRPr>
          </a:p>
        </p:txBody>
      </p:sp>
      <p:sp>
        <p:nvSpPr>
          <p:cNvPr id="4" name="Date Placeholder 3"/>
          <p:cNvSpPr>
            <a:spLocks noGrp="1"/>
          </p:cNvSpPr>
          <p:nvPr>
            <p:ph type="dt" sz="half" idx="10"/>
          </p:nvPr>
        </p:nvSpPr>
        <p:spPr/>
        <p:txBody>
          <a:bodyPr/>
          <a:lstStyle/>
          <a:p>
            <a:r>
              <a:rPr lang="en-US" dirty="0"/>
              <a:t>May 2016</a:t>
            </a:r>
          </a:p>
        </p:txBody>
      </p:sp>
      <p:sp>
        <p:nvSpPr>
          <p:cNvPr id="5" name="Slide Number Placeholder 4"/>
          <p:cNvSpPr>
            <a:spLocks noGrp="1"/>
          </p:cNvSpPr>
          <p:nvPr>
            <p:ph type="sldNum" sz="quarter" idx="12"/>
          </p:nvPr>
        </p:nvSpPr>
        <p:spPr/>
        <p:txBody>
          <a:bodyPr/>
          <a:lstStyle/>
          <a:p>
            <a:fld id="{ADC744F1-E21E-9647-894E-1EC1FB821E89}" type="slidenum">
              <a:rPr lang="en-US" smtClean="0"/>
              <a:pPr/>
              <a:t>6</a:t>
            </a:fld>
            <a:endParaRPr lang="en-US" dirty="0"/>
          </a:p>
        </p:txBody>
      </p:sp>
      <p:sp>
        <p:nvSpPr>
          <p:cNvPr id="6" name="Rectangle 5"/>
          <p:cNvSpPr/>
          <p:nvPr/>
        </p:nvSpPr>
        <p:spPr>
          <a:xfrm>
            <a:off x="628650" y="1081825"/>
            <a:ext cx="7886700" cy="384721"/>
          </a:xfrm>
          <a:prstGeom prst="rect">
            <a:avLst/>
          </a:prstGeom>
        </p:spPr>
        <p:txBody>
          <a:bodyPr wrap="square">
            <a:spAutoFit/>
          </a:bodyPr>
          <a:lstStyle/>
          <a:p>
            <a:r>
              <a:rPr lang="en-US" sz="1900" b="1" dirty="0">
                <a:solidFill>
                  <a:srgbClr val="3588BA"/>
                </a:solidFill>
                <a:latin typeface="Franklin Gothic Demi" panose="020B0703020102020204" pitchFamily="34" charset="0"/>
              </a:rPr>
              <a:t>How Dining for Women’s grant of $47,500 will be used:</a:t>
            </a:r>
            <a:endParaRPr lang="en-US" sz="1900" dirty="0"/>
          </a:p>
        </p:txBody>
      </p:sp>
      <p:graphicFrame>
        <p:nvGraphicFramePr>
          <p:cNvPr id="3" name="Table 2"/>
          <p:cNvGraphicFramePr>
            <a:graphicFrameLocks noGrp="1"/>
          </p:cNvGraphicFramePr>
          <p:nvPr>
            <p:extLst>
              <p:ext uri="{D42A27DB-BD31-4B8C-83A1-F6EECF244321}">
                <p14:modId xmlns:p14="http://schemas.microsoft.com/office/powerpoint/2010/main" val="801579242"/>
              </p:ext>
            </p:extLst>
          </p:nvPr>
        </p:nvGraphicFramePr>
        <p:xfrm>
          <a:off x="746621" y="1652630"/>
          <a:ext cx="7306809" cy="4462945"/>
        </p:xfrm>
        <a:graphic>
          <a:graphicData uri="http://schemas.openxmlformats.org/drawingml/2006/table">
            <a:tbl>
              <a:tblPr firstRow="1" firstCol="1" bandRow="1">
                <a:tableStyleId>{5C22544A-7EE6-4342-B048-85BDC9FD1C3A}</a:tableStyleId>
              </a:tblPr>
              <a:tblGrid>
                <a:gridCol w="2435603">
                  <a:extLst>
                    <a:ext uri="{9D8B030D-6E8A-4147-A177-3AD203B41FA5}">
                      <a16:colId xmlns:a16="http://schemas.microsoft.com/office/drawing/2014/main" val="2071596816"/>
                    </a:ext>
                  </a:extLst>
                </a:gridCol>
                <a:gridCol w="2435603">
                  <a:extLst>
                    <a:ext uri="{9D8B030D-6E8A-4147-A177-3AD203B41FA5}">
                      <a16:colId xmlns:a16="http://schemas.microsoft.com/office/drawing/2014/main" val="2692548616"/>
                    </a:ext>
                  </a:extLst>
                </a:gridCol>
                <a:gridCol w="2435603">
                  <a:extLst>
                    <a:ext uri="{9D8B030D-6E8A-4147-A177-3AD203B41FA5}">
                      <a16:colId xmlns:a16="http://schemas.microsoft.com/office/drawing/2014/main" val="649954875"/>
                    </a:ext>
                  </a:extLst>
                </a:gridCol>
              </a:tblGrid>
              <a:tr h="290035">
                <a:tc>
                  <a:txBody>
                    <a:bodyPr/>
                    <a:lstStyle/>
                    <a:p>
                      <a:pPr marL="0" marR="0">
                        <a:spcBef>
                          <a:spcPts val="0"/>
                        </a:spcBef>
                        <a:spcAft>
                          <a:spcPts val="0"/>
                        </a:spcAft>
                      </a:pPr>
                      <a:r>
                        <a:rPr lang="en-US" sz="1200">
                          <a:effectLst/>
                        </a:rPr>
                        <a:t>Item</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Total</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338976420"/>
                  </a:ext>
                </a:extLst>
              </a:tr>
              <a:tr h="571077">
                <a:tc>
                  <a:txBody>
                    <a:bodyPr/>
                    <a:lstStyle/>
                    <a:p>
                      <a:pPr marL="0" marR="0">
                        <a:spcBef>
                          <a:spcPts val="0"/>
                        </a:spcBef>
                        <a:spcAft>
                          <a:spcPts val="0"/>
                        </a:spcAft>
                      </a:pPr>
                      <a:r>
                        <a:rPr lang="en-US" sz="1200" dirty="0" err="1">
                          <a:effectLst/>
                        </a:rPr>
                        <a:t>Microfund</a:t>
                      </a:r>
                      <a:r>
                        <a:rPr lang="en-US" sz="1200" dirty="0">
                          <a:effectLst/>
                        </a:rPr>
                        <a:t> grants</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$500 each</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$10,000</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397786274"/>
                  </a:ext>
                </a:extLst>
              </a:tr>
              <a:tr h="1079201">
                <a:tc>
                  <a:txBody>
                    <a:bodyPr/>
                    <a:lstStyle/>
                    <a:p>
                      <a:pPr marL="0" marR="0">
                        <a:spcBef>
                          <a:spcPts val="0"/>
                        </a:spcBef>
                        <a:spcAft>
                          <a:spcPts val="0"/>
                        </a:spcAft>
                      </a:pPr>
                      <a:r>
                        <a:rPr lang="en-US" sz="1200">
                          <a:effectLst/>
                        </a:rPr>
                        <a:t>Personnel and labor</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Community Development Program Officer, Education Program Officer, Beekeeping Program and Extension Officers, Community Trainer</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$24,450</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51542885"/>
                  </a:ext>
                </a:extLst>
              </a:tr>
              <a:tr h="571077">
                <a:tc>
                  <a:txBody>
                    <a:bodyPr/>
                    <a:lstStyle/>
                    <a:p>
                      <a:pPr marL="0" marR="0">
                        <a:spcBef>
                          <a:spcPts val="0"/>
                        </a:spcBef>
                        <a:spcAft>
                          <a:spcPts val="0"/>
                        </a:spcAft>
                      </a:pPr>
                      <a:r>
                        <a:rPr lang="en-US" sz="1200">
                          <a:effectLst/>
                        </a:rPr>
                        <a:t>Vehicle costs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Fuel and maintenance</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$1,800</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80690748"/>
                  </a:ext>
                </a:extLst>
              </a:tr>
              <a:tr h="1079201">
                <a:tc>
                  <a:txBody>
                    <a:bodyPr/>
                    <a:lstStyle/>
                    <a:p>
                      <a:pPr marL="0" marR="0">
                        <a:spcBef>
                          <a:spcPts val="0"/>
                        </a:spcBef>
                        <a:spcAft>
                          <a:spcPts val="0"/>
                        </a:spcAft>
                      </a:pPr>
                      <a:r>
                        <a:rPr lang="en-US" sz="1200">
                          <a:effectLst/>
                        </a:rPr>
                        <a:t>Entrepreneurship Seminars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Nine seminars, including transportation for hundreds of women to reach seminar, educational materials, food and fuel</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$6,750</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940393951"/>
                  </a:ext>
                </a:extLst>
              </a:tr>
              <a:tr h="582319">
                <a:tc>
                  <a:txBody>
                    <a:bodyPr/>
                    <a:lstStyle/>
                    <a:p>
                      <a:pPr marL="0" marR="0">
                        <a:spcBef>
                          <a:spcPts val="0"/>
                        </a:spcBef>
                        <a:spcAft>
                          <a:spcPts val="0"/>
                        </a:spcAft>
                      </a:pPr>
                      <a:r>
                        <a:rPr lang="en-US" sz="1200">
                          <a:effectLst/>
                        </a:rPr>
                        <a:t>Continuing training for business development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Hive management, honey harvesting, marketing, etc.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$4,500</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46281527"/>
                  </a:ext>
                </a:extLst>
              </a:tr>
              <a:tr h="290035">
                <a:tc>
                  <a:txBody>
                    <a:bodyPr/>
                    <a:lstStyle/>
                    <a:p>
                      <a:pPr marL="0" marR="0">
                        <a:spcBef>
                          <a:spcPts val="0"/>
                        </a:spcBef>
                        <a:spcAft>
                          <a:spcPts val="0"/>
                        </a:spcAft>
                      </a:pPr>
                      <a:r>
                        <a:rPr lang="en-US" sz="1200">
                          <a:effectLst/>
                        </a:rPr>
                        <a:t>TOTAL EXPENSES</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$47,500</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319678054"/>
                  </a:ext>
                </a:extLst>
              </a:tr>
            </a:tbl>
          </a:graphicData>
        </a:graphic>
      </p:graphicFrame>
    </p:spTree>
    <p:extLst>
      <p:ext uri="{BB962C8B-B14F-4D97-AF65-F5344CB8AC3E}">
        <p14:creationId xmlns:p14="http://schemas.microsoft.com/office/powerpoint/2010/main" val="431155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9842"/>
            <a:ext cx="8686800" cy="1055478"/>
          </a:xfrm>
        </p:spPr>
        <p:txBody>
          <a:bodyPr>
            <a:normAutofit/>
          </a:bodyPr>
          <a:lstStyle/>
          <a:p>
            <a:pPr algn="l"/>
            <a:r>
              <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rPr>
              <a:t>About the Organization</a:t>
            </a:r>
          </a:p>
        </p:txBody>
      </p:sp>
      <p:sp>
        <p:nvSpPr>
          <p:cNvPr id="4" name="Date Placeholder 3"/>
          <p:cNvSpPr>
            <a:spLocks noGrp="1"/>
          </p:cNvSpPr>
          <p:nvPr>
            <p:ph type="dt" sz="half" idx="10"/>
          </p:nvPr>
        </p:nvSpPr>
        <p:spPr>
          <a:xfrm>
            <a:off x="345989" y="6356351"/>
            <a:ext cx="3851140" cy="365125"/>
          </a:xfrm>
        </p:spPr>
        <p:txBody>
          <a:bodyPr/>
          <a:lstStyle/>
          <a:p>
            <a:r>
              <a:rPr lang="en-US" dirty="0"/>
              <a:t>May 2016</a:t>
            </a:r>
          </a:p>
        </p:txBody>
      </p:sp>
      <p:sp>
        <p:nvSpPr>
          <p:cNvPr id="8" name="AutoShape 4" descr="https://dl.dropboxusercontent.com/content_link/rbMiEZMtCHbJXLUflUEW4EA3Kh639aBxLnaYCkM1oMAbecxilBuQBr5HpGtThFJi"/>
          <p:cNvSpPr>
            <a:spLocks noChangeAspect="1" noChangeArrowheads="1"/>
          </p:cNvSpPr>
          <p:nvPr/>
        </p:nvSpPr>
        <p:spPr bwMode="auto">
          <a:xfrm>
            <a:off x="307975" y="7937"/>
            <a:ext cx="2493208" cy="24932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2" descr="https://dl.dropboxusercontent.com/content_link/rbMiEZMtCHbJXLUflUEW4EA3Kh639aBxLnaYCkM1oMAbecxilBuQBr5HpGtThFJi"/>
          <p:cNvSpPr>
            <a:spLocks noChangeAspect="1" noChangeArrowheads="1"/>
          </p:cNvSpPr>
          <p:nvPr/>
        </p:nvSpPr>
        <p:spPr bwMode="auto">
          <a:xfrm>
            <a:off x="155575" y="-144463"/>
            <a:ext cx="2493208" cy="24932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6" descr="https://dl.dropboxusercontent.com/content_link/rbMiEZMtCHbJXLUflUEW4EA3Kh639aBxLnaYCkM1oMAbecxilBuQBr5HpGtThFJi"/>
          <p:cNvSpPr>
            <a:spLocks noChangeAspect="1" noChangeArrowheads="1"/>
          </p:cNvSpPr>
          <p:nvPr/>
        </p:nvSpPr>
        <p:spPr bwMode="auto">
          <a:xfrm>
            <a:off x="307975" y="7937"/>
            <a:ext cx="2493208" cy="24932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AutoShape 8" descr="https://dl.dropboxusercontent.com/content_link/rbMiEZMtCHbJXLUflUEW4EA3Kh639aBxLnaYCkM1oMAbecxilBuQBr5HpGtThFJi"/>
          <p:cNvSpPr>
            <a:spLocks noChangeAspect="1" noChangeArrowheads="1"/>
          </p:cNvSpPr>
          <p:nvPr/>
        </p:nvSpPr>
        <p:spPr bwMode="auto">
          <a:xfrm>
            <a:off x="460375" y="160337"/>
            <a:ext cx="2493208" cy="24932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AutoShape 10" descr="https://dl.dropboxusercontent.com/content_link/rbMiEZMtCHbJXLUflUEW4EA3Kh639aBxLnaYCkM1oMAbecxilBuQBr5HpGtThFJi"/>
          <p:cNvSpPr>
            <a:spLocks noChangeAspect="1" noChangeArrowheads="1"/>
          </p:cNvSpPr>
          <p:nvPr/>
        </p:nvSpPr>
        <p:spPr bwMode="auto">
          <a:xfrm>
            <a:off x="612775" y="312737"/>
            <a:ext cx="2493208" cy="24932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 name="AutoShape 12" descr="https://dl.dropboxusercontent.com/content_link/rbMiEZMtCHbJXLUflUEW4EA3Kh639aBxLnaYCkM1oMAbecxilBuQBr5HpGtThFJi"/>
          <p:cNvSpPr>
            <a:spLocks noChangeAspect="1" noChangeArrowheads="1"/>
          </p:cNvSpPr>
          <p:nvPr/>
        </p:nvSpPr>
        <p:spPr bwMode="auto">
          <a:xfrm>
            <a:off x="765175" y="465137"/>
            <a:ext cx="2493208" cy="24932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Rectangle 5"/>
          <p:cNvSpPr/>
          <p:nvPr/>
        </p:nvSpPr>
        <p:spPr>
          <a:xfrm>
            <a:off x="4522992" y="948690"/>
            <a:ext cx="4022492" cy="5355312"/>
          </a:xfrm>
          <a:prstGeom prst="rect">
            <a:avLst/>
          </a:prstGeom>
        </p:spPr>
        <p:txBody>
          <a:bodyPr wrap="square">
            <a:spAutoFit/>
          </a:bodyPr>
          <a:lstStyle/>
          <a:p>
            <a:r>
              <a:rPr lang="en-US" dirty="0">
                <a:solidFill>
                  <a:srgbClr val="3588BA"/>
                </a:solidFill>
                <a:latin typeface="Franklin Gothic Medium" panose="020B0603020102020204" pitchFamily="34" charset="0"/>
              </a:rPr>
              <a:t>APW was co-founded in 2005 by Dr. </a:t>
            </a:r>
            <a:r>
              <a:rPr lang="en-US" dirty="0" err="1">
                <a:solidFill>
                  <a:srgbClr val="3588BA"/>
                </a:solidFill>
                <a:latin typeface="Franklin Gothic Medium" panose="020B0603020102020204" pitchFamily="34" charset="0"/>
              </a:rPr>
              <a:t>Laly</a:t>
            </a:r>
            <a:r>
              <a:rPr lang="en-US" dirty="0">
                <a:solidFill>
                  <a:srgbClr val="3588BA"/>
                </a:solidFill>
                <a:latin typeface="Franklin Gothic Medium" panose="020B0603020102020204" pitchFamily="34" charset="0"/>
              </a:rPr>
              <a:t> </a:t>
            </a:r>
            <a:r>
              <a:rPr lang="en-US" dirty="0" err="1">
                <a:solidFill>
                  <a:srgbClr val="3588BA"/>
                </a:solidFill>
                <a:latin typeface="Franklin Gothic Medium" panose="020B0603020102020204" pitchFamily="34" charset="0"/>
              </a:rPr>
              <a:t>Lichtenfeld</a:t>
            </a:r>
            <a:r>
              <a:rPr lang="en-US" dirty="0">
                <a:solidFill>
                  <a:srgbClr val="3588BA"/>
                </a:solidFill>
                <a:latin typeface="Franklin Gothic Medium" panose="020B0603020102020204" pitchFamily="34" charset="0"/>
              </a:rPr>
              <a:t> and Charles Trout to transform the practice of community-based conservation in Africa. By empowering rural Africans to manage and derive significant benefits from their own natural resources, APW has successfully created conservation programs and solutions that mutually benefit people and wildlife in Tanzania. Reflecting its grassroots approach, APW made history in Tanzania in 2006 by becoming the first non-profit to receive a donation of land from </a:t>
            </a:r>
            <a:r>
              <a:rPr lang="en-US" dirty="0" err="1">
                <a:solidFill>
                  <a:srgbClr val="3588BA"/>
                </a:solidFill>
                <a:latin typeface="Franklin Gothic Medium" panose="020B0603020102020204" pitchFamily="34" charset="0"/>
              </a:rPr>
              <a:t>Maasai</a:t>
            </a:r>
            <a:r>
              <a:rPr lang="en-US" dirty="0">
                <a:solidFill>
                  <a:srgbClr val="3588BA"/>
                </a:solidFill>
                <a:latin typeface="Franklin Gothic Medium" panose="020B0603020102020204" pitchFamily="34" charset="0"/>
              </a:rPr>
              <a:t> communities. The organization built the </a:t>
            </a:r>
            <a:r>
              <a:rPr lang="en-US" dirty="0" err="1">
                <a:solidFill>
                  <a:srgbClr val="3588BA"/>
                </a:solidFill>
                <a:latin typeface="Franklin Gothic Medium" panose="020B0603020102020204" pitchFamily="34" charset="0"/>
              </a:rPr>
              <a:t>Noloholo</a:t>
            </a:r>
            <a:r>
              <a:rPr lang="en-US" dirty="0">
                <a:solidFill>
                  <a:srgbClr val="3588BA"/>
                </a:solidFill>
                <a:latin typeface="Franklin Gothic Medium" panose="020B0603020102020204" pitchFamily="34" charset="0"/>
              </a:rPr>
              <a:t> Environmental Center on 10 acres of land to serve as Northern Tanzania’s first rural environmental center. </a:t>
            </a:r>
            <a:endParaRPr lang="en-US" dirty="0">
              <a:solidFill>
                <a:srgbClr val="3588BA"/>
              </a:solidFill>
              <a:effectLst/>
              <a:latin typeface="Franklin Gothic Medium" panose="020B0603020102020204" pitchFamily="34" charset="0"/>
            </a:endParaRPr>
          </a:p>
        </p:txBody>
      </p:sp>
      <p:sp>
        <p:nvSpPr>
          <p:cNvPr id="3" name="AutoShape 2" descr="https://photos-6.dropbox.com/t/2/AAA29YGv0bZiUDT724VAVGRlzcj7qTNUaHDLOv2lYdXRzA/12/69954933/jpeg/32x32/1/_/1/2/Vacha%20image%206.jpg/EOWVouYDGBIgBygH/K92dIgDepPa7uTCtdGq24nEktC8v5AAyYKpHmV7pc_o?size=800x600&amp;size_mode=3"/>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8386" y="1254545"/>
            <a:ext cx="3551395" cy="473519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98" y="221439"/>
            <a:ext cx="7886700" cy="882431"/>
          </a:xfrm>
        </p:spPr>
        <p:txBody>
          <a:bodyPr>
            <a:normAutofit fontScale="90000"/>
          </a:bodyPr>
          <a:lstStyle/>
          <a:p>
            <a:r>
              <a:rPr lang="en-US" sz="3200" b="1" dirty="0">
                <a:solidFill>
                  <a:srgbClr val="794400"/>
                </a:solidFill>
                <a:latin typeface="Franklin Gothic Medium" panose="020B0603020102020204" pitchFamily="34" charset="0"/>
              </a:rPr>
              <a:t>May 2016 Sustained Program:</a:t>
            </a:r>
            <a:br>
              <a:rPr lang="en-US" sz="3200" b="1" dirty="0">
                <a:solidFill>
                  <a:srgbClr val="794400"/>
                </a:solidFill>
                <a:latin typeface="Franklin Gothic Medium" panose="020B0603020102020204" pitchFamily="34" charset="0"/>
              </a:rPr>
            </a:br>
            <a:r>
              <a:rPr lang="en-US" sz="3200" b="1" dirty="0">
                <a:solidFill>
                  <a:srgbClr val="794400"/>
                </a:solidFill>
                <a:latin typeface="Franklin Gothic Medium" panose="020B0603020102020204" pitchFamily="34" charset="0"/>
              </a:rPr>
              <a:t>Girl Determined</a:t>
            </a:r>
          </a:p>
        </p:txBody>
      </p:sp>
      <p:sp>
        <p:nvSpPr>
          <p:cNvPr id="4" name="Date Placeholder 3"/>
          <p:cNvSpPr>
            <a:spLocks noGrp="1"/>
          </p:cNvSpPr>
          <p:nvPr>
            <p:ph type="dt" sz="half" idx="10"/>
          </p:nvPr>
        </p:nvSpPr>
        <p:spPr/>
        <p:txBody>
          <a:bodyPr/>
          <a:lstStyle/>
          <a:p>
            <a:r>
              <a:rPr lang="en-US" dirty="0"/>
              <a:t>May 2016</a:t>
            </a:r>
          </a:p>
        </p:txBody>
      </p:sp>
      <p:sp>
        <p:nvSpPr>
          <p:cNvPr id="5" name="Slide Number Placeholder 4"/>
          <p:cNvSpPr>
            <a:spLocks noGrp="1"/>
          </p:cNvSpPr>
          <p:nvPr>
            <p:ph type="sldNum" sz="quarter" idx="12"/>
          </p:nvPr>
        </p:nvSpPr>
        <p:spPr/>
        <p:txBody>
          <a:bodyPr/>
          <a:lstStyle/>
          <a:p>
            <a:fld id="{ADC744F1-E21E-9647-894E-1EC1FB821E89}" type="slidenum">
              <a:rPr lang="en-US" smtClean="0"/>
              <a:pPr/>
              <a:t>8</a:t>
            </a:fld>
            <a:endParaRPr lang="en-US" dirty="0"/>
          </a:p>
        </p:txBody>
      </p:sp>
      <p:sp>
        <p:nvSpPr>
          <p:cNvPr id="3" name="TextBox 2"/>
          <p:cNvSpPr txBox="1"/>
          <p:nvPr/>
        </p:nvSpPr>
        <p:spPr>
          <a:xfrm>
            <a:off x="779815" y="4157167"/>
            <a:ext cx="7718396" cy="2308324"/>
          </a:xfrm>
          <a:prstGeom prst="rect">
            <a:avLst/>
          </a:prstGeom>
          <a:noFill/>
        </p:spPr>
        <p:txBody>
          <a:bodyPr wrap="square" rtlCol="0">
            <a:spAutoFit/>
          </a:bodyPr>
          <a:lstStyle/>
          <a:p>
            <a:r>
              <a:rPr lang="en-US" dirty="0">
                <a:solidFill>
                  <a:srgbClr val="3588BA"/>
                </a:solidFill>
                <a:latin typeface="Franklin Gothic Medium" panose="020B0603020102020204" pitchFamily="34" charset="0"/>
              </a:rPr>
              <a:t>Girl Determined works to promote girls’ rights in all forums, particularly for the most vulnerable, by organizing Colorful Girls Circles, training facilitators, creating curriculum, bringing girls together and exposing the reality of girls’ lives in Burma. Sustained funding will allow the organization to scale up through further development of a model in which communities manage weekly implementation of their core Colorful Girls Circles projects. Girl Determined will provide training, oversight and quality control and an increased focus on girls’ rights advocacy.</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83141" y="1181471"/>
            <a:ext cx="4311745" cy="2863268"/>
          </a:xfrm>
          <a:prstGeom prst="rect">
            <a:avLst/>
          </a:prstGeom>
        </p:spPr>
      </p:pic>
    </p:spTree>
    <p:extLst>
      <p:ext uri="{BB962C8B-B14F-4D97-AF65-F5344CB8AC3E}">
        <p14:creationId xmlns:p14="http://schemas.microsoft.com/office/powerpoint/2010/main" val="96765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48670" y="1098297"/>
            <a:ext cx="3429000" cy="1143000"/>
          </a:xfrm>
          <a:prstGeom prst="rect">
            <a:avLst/>
          </a:prstGeom>
        </p:spPr>
      </p:pic>
      <p:sp>
        <p:nvSpPr>
          <p:cNvPr id="2" name="Title 1"/>
          <p:cNvSpPr>
            <a:spLocks noGrp="1"/>
          </p:cNvSpPr>
          <p:nvPr>
            <p:ph type="title"/>
          </p:nvPr>
        </p:nvSpPr>
        <p:spPr>
          <a:xfrm>
            <a:off x="241300" y="111442"/>
            <a:ext cx="8686800" cy="1002212"/>
          </a:xfrm>
        </p:spPr>
        <p:txBody>
          <a:bodyPr>
            <a:normAutofit/>
          </a:bodyPr>
          <a:lstStyle/>
          <a:p>
            <a:pPr algn="l"/>
            <a:r>
              <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rPr>
              <a:t>Share Your Thoughts</a:t>
            </a:r>
          </a:p>
        </p:txBody>
      </p:sp>
      <p:sp>
        <p:nvSpPr>
          <p:cNvPr id="3" name="Content Placeholder 2"/>
          <p:cNvSpPr>
            <a:spLocks noGrp="1"/>
          </p:cNvSpPr>
          <p:nvPr>
            <p:ph idx="1"/>
          </p:nvPr>
        </p:nvSpPr>
        <p:spPr>
          <a:xfrm>
            <a:off x="238590" y="2540000"/>
            <a:ext cx="8639080" cy="3124199"/>
          </a:xfrm>
        </p:spPr>
        <p:txBody>
          <a:bodyPr>
            <a:normAutofit/>
          </a:bodyPr>
          <a:lstStyle/>
          <a:p>
            <a:pPr lvl="0"/>
            <a:r>
              <a:rPr lang="en-US" dirty="0">
                <a:solidFill>
                  <a:srgbClr val="3588BA"/>
                </a:solidFill>
                <a:latin typeface="Franklin Gothic Medium" panose="020B0603020102020204" pitchFamily="34" charset="0"/>
              </a:rPr>
              <a:t>How do you think empowering women with their own income can impact their children?</a:t>
            </a:r>
          </a:p>
          <a:p>
            <a:pPr lvl="0"/>
            <a:r>
              <a:rPr lang="en-US" dirty="0">
                <a:solidFill>
                  <a:srgbClr val="3588BA"/>
                </a:solidFill>
                <a:latin typeface="Franklin Gothic Medium" panose="020B0603020102020204" pitchFamily="34" charset="0"/>
              </a:rPr>
              <a:t>What might the long term impact be of including women in making decisions about the use of natural resources?</a:t>
            </a:r>
          </a:p>
          <a:p>
            <a:pPr lvl="0"/>
            <a:r>
              <a:rPr lang="en-US" dirty="0">
                <a:solidFill>
                  <a:srgbClr val="3588BA"/>
                </a:solidFill>
                <a:latin typeface="Franklin Gothic Medium" panose="020B0603020102020204" pitchFamily="34" charset="0"/>
              </a:rPr>
              <a:t>How might beekeeping serve to have an impact on women, their families and the community?</a:t>
            </a:r>
            <a:endParaRPr lang="en-US" dirty="0">
              <a:solidFill>
                <a:srgbClr val="3588BA"/>
              </a:solidFill>
              <a:effectLst/>
              <a:latin typeface="Franklin Gothic Medium" panose="020B0603020102020204" pitchFamily="34" charset="0"/>
            </a:endParaRPr>
          </a:p>
        </p:txBody>
      </p:sp>
      <p:sp>
        <p:nvSpPr>
          <p:cNvPr id="4" name="Date Placeholder 3"/>
          <p:cNvSpPr>
            <a:spLocks noGrp="1"/>
          </p:cNvSpPr>
          <p:nvPr>
            <p:ph type="dt" sz="half" idx="10"/>
          </p:nvPr>
        </p:nvSpPr>
        <p:spPr/>
        <p:txBody>
          <a:bodyPr/>
          <a:lstStyle/>
          <a:p>
            <a:r>
              <a:rPr lang="en-US" dirty="0"/>
              <a:t>January 2015</a:t>
            </a:r>
          </a:p>
        </p:txBody>
      </p:sp>
      <p:pic>
        <p:nvPicPr>
          <p:cNvPr id="7" name="Picture 6" descr="TaglineAddress_2Color.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7993" y="6218855"/>
            <a:ext cx="6343924" cy="4969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29272</TotalTime>
  <Words>770</Words>
  <Application>Microsoft Office PowerPoint</Application>
  <PresentationFormat>On-screen Show (4:3)</PresentationFormat>
  <Paragraphs>57</Paragraphs>
  <Slides>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Arial</vt:lpstr>
      <vt:lpstr>Calibri</vt:lpstr>
      <vt:lpstr>Calibri Light</vt:lpstr>
      <vt:lpstr>Cambria</vt:lpstr>
      <vt:lpstr>Franklin Gothic Book</vt:lpstr>
      <vt:lpstr>Franklin Gothic Demi</vt:lpstr>
      <vt:lpstr>Franklin Gothic Heavy</vt:lpstr>
      <vt:lpstr>Franklin Gothic Medium</vt:lpstr>
      <vt:lpstr>MS Mincho</vt:lpstr>
      <vt:lpstr>Times New Roman</vt:lpstr>
      <vt:lpstr>Office Theme</vt:lpstr>
      <vt:lpstr>  Women’s Entrepreneurship and Empowerment Initiative</vt:lpstr>
      <vt:lpstr>Introducing African People and Wildlife Fund</vt:lpstr>
      <vt:lpstr>Where in the world?</vt:lpstr>
      <vt:lpstr>What are we supporting?</vt:lpstr>
      <vt:lpstr>Life Challenges of Women in Tanzania</vt:lpstr>
      <vt:lpstr>Budget </vt:lpstr>
      <vt:lpstr>About the Organization</vt:lpstr>
      <vt:lpstr>May 2016 Sustained Program: Girl Determined</vt:lpstr>
      <vt:lpstr>Share Your Thoughts</vt:lpstr>
    </vt:vector>
  </TitlesOfParts>
  <Manager/>
  <Company>Dining for Women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Smiles on Wings:  New Beginnings</dc:title>
  <dc:subject/>
  <dc:creator>Beth Pape</dc:creator>
  <cp:keywords/>
  <dc:description/>
  <cp:lastModifiedBy>Chris Worthy</cp:lastModifiedBy>
  <cp:revision>293</cp:revision>
  <cp:lastPrinted>2013-11-03T18:18:09Z</cp:lastPrinted>
  <dcterms:created xsi:type="dcterms:W3CDTF">2014-10-16T00:39:15Z</dcterms:created>
  <dcterms:modified xsi:type="dcterms:W3CDTF">2016-03-28T16:24:42Z</dcterms:modified>
  <cp:category/>
</cp:coreProperties>
</file>