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8" r:id="rId1"/>
  </p:sldMasterIdLst>
  <p:notesMasterIdLst>
    <p:notesMasterId r:id="rId13"/>
  </p:notesMasterIdLst>
  <p:handoutMasterIdLst>
    <p:handoutMasterId r:id="rId14"/>
  </p:handoutMasterIdLst>
  <p:sldIdLst>
    <p:sldId id="256" r:id="rId2"/>
    <p:sldId id="257" r:id="rId3"/>
    <p:sldId id="268" r:id="rId4"/>
    <p:sldId id="276" r:id="rId5"/>
    <p:sldId id="292" r:id="rId6"/>
    <p:sldId id="258" r:id="rId7"/>
    <p:sldId id="289" r:id="rId8"/>
    <p:sldId id="267" r:id="rId9"/>
    <p:sldId id="294" r:id="rId10"/>
    <p:sldId id="295" r:id="rId11"/>
    <p:sldId id="263"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8BA"/>
    <a:srgbClr val="794400"/>
    <a:srgbClr val="7A4502"/>
    <a:srgbClr val="6F0000"/>
    <a:srgbClr val="AAC6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8789" autoAdjust="0"/>
  </p:normalViewPr>
  <p:slideViewPr>
    <p:cSldViewPr snapToGrid="0" snapToObjects="1">
      <p:cViewPr varScale="1">
        <p:scale>
          <a:sx n="88" d="100"/>
          <a:sy n="88" d="100"/>
        </p:scale>
        <p:origin x="142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78311DE-15F6-4BB0-B0BB-70498078C9DC}" type="datetimeFigureOut">
              <a:rPr lang="en-US"/>
              <a:pPr>
                <a:defRPr/>
              </a:pPr>
              <a:t>8/30/2016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D0E53AB-F473-4E60-93F1-E839CFCE3A58}" type="slidenum">
              <a:rPr lang="en-US"/>
              <a:pPr>
                <a:defRPr/>
              </a:pPr>
              <a:t>‹#›</a:t>
            </a:fld>
            <a:endParaRPr lang="en-US" dirty="0"/>
          </a:p>
        </p:txBody>
      </p:sp>
    </p:spTree>
    <p:extLst>
      <p:ext uri="{BB962C8B-B14F-4D97-AF65-F5344CB8AC3E}">
        <p14:creationId xmlns:p14="http://schemas.microsoft.com/office/powerpoint/2010/main" val="22992647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1C20379-C216-4D0D-94F8-01DFF08E496A}" type="datetimeFigureOut">
              <a:rPr lang="en-US"/>
              <a:pPr>
                <a:defRPr/>
              </a:pPr>
              <a:t>8/30/2016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6592302-0127-4B47-AD29-1557BC7A5179}" type="slidenum">
              <a:rPr lang="en-US"/>
              <a:pPr>
                <a:defRPr/>
              </a:pPr>
              <a:t>‹#›</a:t>
            </a:fld>
            <a:endParaRPr lang="en-US" dirty="0"/>
          </a:p>
        </p:txBody>
      </p:sp>
    </p:spTree>
    <p:extLst>
      <p:ext uri="{BB962C8B-B14F-4D97-AF65-F5344CB8AC3E}">
        <p14:creationId xmlns:p14="http://schemas.microsoft.com/office/powerpoint/2010/main" val="3158453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3E153E-2C0D-4A83-9B43-44ED185D1635}" type="slidenum">
              <a:rPr lang="en-US">
                <a:cs typeface="Arial" charset="0"/>
              </a:rPr>
              <a:pPr fontAlgn="base">
                <a:spcBef>
                  <a:spcPct val="0"/>
                </a:spcBef>
                <a:spcAft>
                  <a:spcPct val="0"/>
                </a:spcAft>
                <a:defRPr/>
              </a:pPr>
              <a:t>1</a:t>
            </a:fld>
            <a:endParaRPr lang="en-US">
              <a:cs typeface="Arial" charset="0"/>
            </a:endParaRPr>
          </a:p>
        </p:txBody>
      </p:sp>
    </p:spTree>
    <p:extLst>
      <p:ext uri="{BB962C8B-B14F-4D97-AF65-F5344CB8AC3E}">
        <p14:creationId xmlns:p14="http://schemas.microsoft.com/office/powerpoint/2010/main" val="3842111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140E58-FB1F-4335-998C-DC7794B99FE3}" type="slidenum">
              <a:rPr lang="en-US"/>
              <a:pPr>
                <a:defRPr/>
              </a:pPr>
              <a:t>‹#›</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570148-82CD-4403-B257-EC10C6601E3C}" type="slidenum">
              <a:rPr lang="en-US"/>
              <a:pPr>
                <a:defRPr/>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January 2015</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251537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9E6BBA-0AB0-48FA-ABA5-A6D580CB4F22}" type="slidenum">
              <a:rPr lang="en-US"/>
              <a:pPr>
                <a:defRPr/>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January 2015</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426BE80-FE9D-488B-BA2D-F9406C60E25C}" type="slidenum">
              <a:rPr lang="en-US"/>
              <a:pPr>
                <a:defRPr/>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January 2015</a:t>
            </a:r>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55C09F1-2BAB-4218-BB22-A7522A5B470F}" type="slidenum">
              <a:rPr lang="en-US"/>
              <a:pPr>
                <a:defRPr/>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r>
              <a:rPr lang="en-US"/>
              <a:t>January 2015</a:t>
            </a:r>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68C9BE4-9A89-48B5-91B3-FD6D95D81547}" type="slidenum">
              <a:rPr lang="en-US"/>
              <a:pPr>
                <a:defRPr/>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January 2015</a:t>
            </a:r>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0EC3149-EF11-4AC8-9E6E-6060DC072F52}" type="slidenum">
              <a:rPr lang="en-US"/>
              <a:pPr>
                <a:defRPr/>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January 2015</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79452E2-00E0-4875-8225-DDEA2A631A4F}" type="slidenum">
              <a:rPr lang="en-US"/>
              <a:pPr>
                <a:defRPr/>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January 2015</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7968825-2D43-4FF4-9E28-CDE03A33AB2B}" type="slidenum">
              <a:rPr lang="en-US"/>
              <a:pPr>
                <a:defRPr/>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58A4E4-C690-4EC4-80E2-1988795C23C0}" type="slidenum">
              <a:rPr lang="en-US"/>
              <a:pPr>
                <a:defRPr/>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April 2015</a:t>
            </a: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BD2933A-F2FF-4D53-846B-1424AB1B10EC}" type="slidenum">
              <a:rPr lang="en-US"/>
              <a:pPr>
                <a:defRPr/>
              </a:pPr>
              <a:t>‹#›</a:t>
            </a:fld>
            <a:endParaRPr lang="en-US" dirty="0"/>
          </a:p>
        </p:txBody>
      </p:sp>
      <p:sp>
        <p:nvSpPr>
          <p:cNvPr id="7" name="Date Placeholder 3"/>
          <p:cNvSpPr txBox="1">
            <a:spLocks/>
          </p:cNvSpPr>
          <p:nvPr userDrawn="1"/>
        </p:nvSpPr>
        <p:spPr>
          <a:xfrm>
            <a:off x="871538" y="6249988"/>
            <a:ext cx="3130550" cy="365125"/>
          </a:xfrm>
          <a:prstGeom prst="rect">
            <a:avLst/>
          </a:prstGeom>
        </p:spPr>
        <p:txBody>
          <a:bodyPr anchor="ctr"/>
          <a:lstStyle>
            <a:lvl1pPr algn="r">
              <a:defRPr sz="1000">
                <a:solidFill>
                  <a:schemeClr val="tx2"/>
                </a:solidFill>
              </a:defRPr>
            </a:lvl1p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ransition spd="med">
    <p:fade/>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27000" y="242888"/>
            <a:ext cx="892175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339" name="Title 1"/>
          <p:cNvSpPr>
            <a:spLocks noGrp="1"/>
          </p:cNvSpPr>
          <p:nvPr>
            <p:ph type="ctrTitle" idx="4294967295"/>
          </p:nvPr>
        </p:nvSpPr>
        <p:spPr>
          <a:xfrm>
            <a:off x="2944813" y="3619500"/>
            <a:ext cx="5241925" cy="668338"/>
          </a:xfrm>
        </p:spPr>
        <p:txBody>
          <a:bodyPr/>
          <a:lstStyle/>
          <a:p>
            <a:pPr algn="r" eaLnBrk="1" hangingPunct="1">
              <a:lnSpc>
                <a:spcPts val="2000"/>
              </a:lnSpc>
              <a:spcAft>
                <a:spcPts val="2400"/>
              </a:spcAft>
            </a:pPr>
            <a:r>
              <a:rPr lang="en-US" sz="2400" b="1">
                <a:solidFill>
                  <a:srgbClr val="3588BA"/>
                </a:solidFill>
                <a:latin typeface="Franklin Gothic Medium" pitchFamily="34" charset="0"/>
                <a:cs typeface="Times New Roman" pitchFamily="18" charset="0"/>
              </a:rPr>
              <a:t>Centro Una Brisa de </a:t>
            </a:r>
            <a:br>
              <a:rPr lang="en-US" sz="2400" b="1">
                <a:solidFill>
                  <a:srgbClr val="3588BA"/>
                </a:solidFill>
                <a:latin typeface="Franklin Gothic Medium" pitchFamily="34" charset="0"/>
                <a:cs typeface="Times New Roman" pitchFamily="18" charset="0"/>
              </a:rPr>
            </a:br>
            <a:r>
              <a:rPr lang="en-US" sz="2400" b="1">
                <a:solidFill>
                  <a:srgbClr val="3588BA"/>
                </a:solidFill>
                <a:latin typeface="Franklin Gothic Medium" pitchFamily="34" charset="0"/>
                <a:cs typeface="Times New Roman" pitchFamily="18" charset="0"/>
              </a:rPr>
              <a:t>Esperanza (CUBE)</a:t>
            </a:r>
            <a:r>
              <a:rPr lang="en-US" sz="2400" b="1">
                <a:solidFill>
                  <a:srgbClr val="3588BA"/>
                </a:solidFill>
                <a:latin typeface="Franklin Gothic Medium" pitchFamily="34" charset="0"/>
              </a:rPr>
              <a:t> </a:t>
            </a:r>
            <a:r>
              <a:rPr lang="en-US" sz="2400">
                <a:solidFill>
                  <a:srgbClr val="3588BA"/>
                </a:solidFill>
                <a:latin typeface="Franklin Gothic Medium" pitchFamily="34" charset="0"/>
              </a:rPr>
              <a:t/>
            </a:r>
            <a:br>
              <a:rPr lang="en-US" sz="2400">
                <a:solidFill>
                  <a:srgbClr val="3588BA"/>
                </a:solidFill>
                <a:latin typeface="Franklin Gothic Medium" pitchFamily="34" charset="0"/>
              </a:rPr>
            </a:br>
            <a:endParaRPr lang="en-US" sz="2400">
              <a:solidFill>
                <a:srgbClr val="3588BA"/>
              </a:solidFill>
              <a:latin typeface="Franklin Gothic Medium" pitchFamily="34" charset="0"/>
            </a:endParaRPr>
          </a:p>
        </p:txBody>
      </p:sp>
      <p:pic>
        <p:nvPicPr>
          <p:cNvPr id="14340" name="Picture 9" descr="Tagline with Spoon_Brown.jpg"/>
          <p:cNvPicPr>
            <a:picLocks noChangeAspect="1"/>
          </p:cNvPicPr>
          <p:nvPr/>
        </p:nvPicPr>
        <p:blipFill>
          <a:blip r:embed="rId3"/>
          <a:srcRect/>
          <a:stretch>
            <a:fillRect/>
          </a:stretch>
        </p:blipFill>
        <p:spPr bwMode="auto">
          <a:xfrm>
            <a:off x="4587875" y="6289675"/>
            <a:ext cx="4489450" cy="298450"/>
          </a:xfrm>
          <a:prstGeom prst="rect">
            <a:avLst/>
          </a:prstGeom>
          <a:noFill/>
          <a:ln w="9525">
            <a:noFill/>
            <a:miter lim="800000"/>
            <a:headEnd/>
            <a:tailEnd/>
          </a:ln>
        </p:spPr>
      </p:pic>
      <p:pic>
        <p:nvPicPr>
          <p:cNvPr id="14341" name="Picture 13"/>
          <p:cNvPicPr>
            <a:picLocks noChangeAspect="1"/>
          </p:cNvPicPr>
          <p:nvPr/>
        </p:nvPicPr>
        <p:blipFill>
          <a:blip r:embed="rId4"/>
          <a:srcRect/>
          <a:stretch>
            <a:fillRect/>
          </a:stretch>
        </p:blipFill>
        <p:spPr bwMode="auto">
          <a:xfrm>
            <a:off x="190500" y="5640388"/>
            <a:ext cx="3429000" cy="1143000"/>
          </a:xfrm>
          <a:prstGeom prst="rect">
            <a:avLst/>
          </a:prstGeom>
          <a:noFill/>
          <a:ln w="9525">
            <a:noFill/>
            <a:miter lim="800000"/>
            <a:headEnd/>
            <a:tailEnd/>
          </a:ln>
        </p:spPr>
      </p:pic>
      <p:sp>
        <p:nvSpPr>
          <p:cNvPr id="14342" name="TextBox 2"/>
          <p:cNvSpPr txBox="1">
            <a:spLocks noChangeArrowheads="1"/>
          </p:cNvSpPr>
          <p:nvPr/>
        </p:nvSpPr>
        <p:spPr bwMode="auto">
          <a:xfrm>
            <a:off x="4175125" y="2835275"/>
            <a:ext cx="5772150" cy="915988"/>
          </a:xfrm>
          <a:prstGeom prst="rect">
            <a:avLst/>
          </a:prstGeom>
          <a:noFill/>
          <a:ln w="9525">
            <a:noFill/>
            <a:miter lim="800000"/>
            <a:headEnd/>
            <a:tailEnd/>
          </a:ln>
        </p:spPr>
        <p:txBody>
          <a:bodyPr>
            <a:spAutoFit/>
          </a:bodyPr>
          <a:lstStyle/>
          <a:p>
            <a:pPr lvl="1"/>
            <a:r>
              <a:rPr lang="en-US" sz="3600" b="1">
                <a:solidFill>
                  <a:srgbClr val="7A4502"/>
                </a:solidFill>
                <a:latin typeface="Franklin Gothic Medium" pitchFamily="34" charset="0"/>
              </a:rPr>
              <a:t>A Breeze of Hope</a:t>
            </a:r>
          </a:p>
          <a:p>
            <a:pPr lvl="1"/>
            <a:r>
              <a:rPr lang="en-US"/>
              <a:t> </a:t>
            </a:r>
          </a:p>
        </p:txBody>
      </p:sp>
      <p:pic>
        <p:nvPicPr>
          <p:cNvPr id="14343" name="Picture 6"/>
          <p:cNvPicPr>
            <a:picLocks noChangeAspect="1"/>
          </p:cNvPicPr>
          <p:nvPr/>
        </p:nvPicPr>
        <p:blipFill>
          <a:blip r:embed="rId5"/>
          <a:srcRect/>
          <a:stretch>
            <a:fillRect/>
          </a:stretch>
        </p:blipFill>
        <p:spPr bwMode="auto">
          <a:xfrm>
            <a:off x="469900" y="4957763"/>
            <a:ext cx="2676525" cy="657225"/>
          </a:xfrm>
          <a:prstGeom prst="rect">
            <a:avLst/>
          </a:prstGeom>
          <a:noFill/>
          <a:ln w="9525">
            <a:noFill/>
            <a:miter lim="800000"/>
            <a:headEnd/>
            <a:tailEnd/>
          </a:ln>
        </p:spPr>
      </p:pic>
      <p:pic>
        <p:nvPicPr>
          <p:cNvPr id="14344" name="Picture 15"/>
          <p:cNvPicPr>
            <a:picLocks noChangeAspect="1"/>
          </p:cNvPicPr>
          <p:nvPr/>
        </p:nvPicPr>
        <p:blipFill>
          <a:blip r:embed="rId5"/>
          <a:srcRect/>
          <a:stretch>
            <a:fillRect/>
          </a:stretch>
        </p:blipFill>
        <p:spPr bwMode="auto">
          <a:xfrm>
            <a:off x="5822950" y="4957763"/>
            <a:ext cx="2676525" cy="657225"/>
          </a:xfrm>
          <a:prstGeom prst="rect">
            <a:avLst/>
          </a:prstGeom>
          <a:noFill/>
          <a:ln w="9525">
            <a:noFill/>
            <a:miter lim="800000"/>
            <a:headEnd/>
            <a:tailEnd/>
          </a:ln>
        </p:spPr>
      </p:pic>
      <p:pic>
        <p:nvPicPr>
          <p:cNvPr id="14345" name="Picture 16"/>
          <p:cNvPicPr>
            <a:picLocks noChangeAspect="1"/>
          </p:cNvPicPr>
          <p:nvPr/>
        </p:nvPicPr>
        <p:blipFill>
          <a:blip r:embed="rId5"/>
          <a:srcRect/>
          <a:stretch>
            <a:fillRect/>
          </a:stretch>
        </p:blipFill>
        <p:spPr bwMode="auto">
          <a:xfrm>
            <a:off x="3146425" y="4957763"/>
            <a:ext cx="2676525" cy="657225"/>
          </a:xfrm>
          <a:prstGeom prst="rect">
            <a:avLst/>
          </a:prstGeom>
          <a:noFill/>
          <a:ln w="9525">
            <a:noFill/>
            <a:miter lim="800000"/>
            <a:headEnd/>
            <a:tailEnd/>
          </a:ln>
        </p:spPr>
      </p:pic>
      <p:sp>
        <p:nvSpPr>
          <p:cNvPr id="14346" name="AutoShape 2" descr="https://dl.dropboxusercontent.com/content_link/ZADP9IwpHQTFeFNE8boGsA0Mg9fDw3H06WwfWsyBvrjMYuHnna1oGUNS8vBwOaOW"/>
          <p:cNvSpPr>
            <a:spLocks noChangeAspect="1" noChangeArrowheads="1"/>
          </p:cNvSpPr>
          <p:nvPr/>
        </p:nvSpPr>
        <p:spPr bwMode="auto">
          <a:xfrm>
            <a:off x="55563" y="-24447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47" name="AutoShape 4" descr="https://dl.dropboxusercontent.com/content_link/ZADP9IwpHQTFeFNE8boGsA0Mg9fDw3H06WwfWsyBvrjMYuHnna1oGUNS8vBwOaOW"/>
          <p:cNvSpPr>
            <a:spLocks noChangeAspect="1" noChangeArrowheads="1"/>
          </p:cNvSpPr>
          <p:nvPr/>
        </p:nvSpPr>
        <p:spPr bwMode="auto">
          <a:xfrm>
            <a:off x="207963" y="-9207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48" name="AutoShape 2" descr="https://dl.dropboxusercontent.com/content_link/ZADP9IwpHQTFeFNE8boGsA0Mg9fDw3H06WwfWsyBvrjMYuHnna1oGUNS8vBwOaOW"/>
          <p:cNvSpPr>
            <a:spLocks noChangeAspect="1" noChangeArrowheads="1"/>
          </p:cNvSpPr>
          <p:nvPr/>
        </p:nvSpPr>
        <p:spPr bwMode="auto">
          <a:xfrm>
            <a:off x="207963" y="-9207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49" name="AutoShape 4" descr="https://dl.dropboxusercontent.com/content_link/ZADP9IwpHQTFeFNE8boGsA0Mg9fDw3H06WwfWsyBvrjMYuHnna1oGUNS8vBwOaOW"/>
          <p:cNvSpPr>
            <a:spLocks noChangeAspect="1" noChangeArrowheads="1"/>
          </p:cNvSpPr>
          <p:nvPr/>
        </p:nvSpPr>
        <p:spPr bwMode="auto">
          <a:xfrm>
            <a:off x="360363" y="603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0" name="AutoShape 2" descr="https://dl.dropboxusercontent.com/content_link/ZADP9IwpHQTFeFNE8boGsA0Mg9fDw3H06WwfWsyBvrjMYuHnna1oGUNS8vBwOaOW"/>
          <p:cNvSpPr>
            <a:spLocks noChangeAspect="1" noChangeArrowheads="1"/>
          </p:cNvSpPr>
          <p:nvPr/>
        </p:nvSpPr>
        <p:spPr bwMode="auto">
          <a:xfrm>
            <a:off x="360363" y="603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1" name="AutoShape 4" descr="https://dl.dropboxusercontent.com/content_link/ZADP9IwpHQTFeFNE8boGsA0Mg9fDw3H06WwfWsyBvrjMYuHnna1oGUNS8vBwOaOW"/>
          <p:cNvSpPr>
            <a:spLocks noChangeAspect="1" noChangeArrowheads="1"/>
          </p:cNvSpPr>
          <p:nvPr/>
        </p:nvSpPr>
        <p:spPr bwMode="auto">
          <a:xfrm>
            <a:off x="512763" y="2127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2" name="AutoShape 2" descr="https://dl.dropboxusercontent.com/content_link/ZADP9IwpHQTFeFNE8boGsA0Mg9fDw3H06WwfWsyBvrjMYuHnna1oGUNS8vBwOaOW"/>
          <p:cNvSpPr>
            <a:spLocks noChangeAspect="1" noChangeArrowheads="1"/>
          </p:cNvSpPr>
          <p:nvPr/>
        </p:nvSpPr>
        <p:spPr bwMode="auto">
          <a:xfrm>
            <a:off x="512763" y="2127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3" name="AutoShape 4" descr="https://dl.dropboxusercontent.com/content_link/ZADP9IwpHQTFeFNE8boGsA0Mg9fDw3H06WwfWsyBvrjMYuHnna1oGUNS8vBwOaOW"/>
          <p:cNvSpPr>
            <a:spLocks noChangeAspect="1" noChangeArrowheads="1"/>
          </p:cNvSpPr>
          <p:nvPr/>
        </p:nvSpPr>
        <p:spPr bwMode="auto">
          <a:xfrm>
            <a:off x="665163" y="3651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4" name="AutoShape 2" descr="https://dl.dropboxusercontent.com/content_link/ZADP9IwpHQTFeFNE8boGsA0Mg9fDw3H06WwfWsyBvrjMYuHnna1oGUNS8vBwOaOW"/>
          <p:cNvSpPr>
            <a:spLocks noChangeAspect="1" noChangeArrowheads="1"/>
          </p:cNvSpPr>
          <p:nvPr/>
        </p:nvSpPr>
        <p:spPr bwMode="auto">
          <a:xfrm>
            <a:off x="665163" y="-6697663"/>
            <a:ext cx="7369175" cy="7367588"/>
          </a:xfrm>
          <a:prstGeom prst="rect">
            <a:avLst/>
          </a:prstGeom>
          <a:noFill/>
          <a:ln w="9525">
            <a:noFill/>
            <a:miter lim="800000"/>
            <a:headEnd/>
            <a:tailEnd/>
          </a:ln>
        </p:spPr>
        <p:txBody>
          <a:bodyPr/>
          <a:lstStyle/>
          <a:p>
            <a:endParaRPr lang="en-US">
              <a:latin typeface="Calibri" pitchFamily="34" charset="0"/>
            </a:endParaRPr>
          </a:p>
        </p:txBody>
      </p:sp>
      <p:sp>
        <p:nvSpPr>
          <p:cNvPr id="14355" name="AutoShape 4" descr="https://dl.dropboxusercontent.com/content_link/ZADP9IwpHQTFeFNE8boGsA0Mg9fDw3H06WwfWsyBvrjMYuHnna1oGUNS8vBwOaOW"/>
          <p:cNvSpPr>
            <a:spLocks noChangeAspect="1" noChangeArrowheads="1"/>
          </p:cNvSpPr>
          <p:nvPr/>
        </p:nvSpPr>
        <p:spPr bwMode="auto">
          <a:xfrm>
            <a:off x="817563" y="-6545263"/>
            <a:ext cx="7369175" cy="7367588"/>
          </a:xfrm>
          <a:prstGeom prst="rect">
            <a:avLst/>
          </a:prstGeom>
          <a:noFill/>
          <a:ln w="9525">
            <a:noFill/>
            <a:miter lim="800000"/>
            <a:headEnd/>
            <a:tailEnd/>
          </a:ln>
        </p:spPr>
        <p:txBody>
          <a:bodyPr/>
          <a:lstStyle/>
          <a:p>
            <a:endParaRPr lang="en-US">
              <a:latin typeface="Calibri" pitchFamily="34" charset="0"/>
            </a:endParaRPr>
          </a:p>
        </p:txBody>
      </p:sp>
      <p:sp>
        <p:nvSpPr>
          <p:cNvPr id="14356" name="AutoShape 6" descr="https://dl.dropboxusercontent.com/content_link/7NkymYJhEmI1Mj9F16TtXtic65JJ4mPK9SkPLOjl1PEkQyQS86OKUedHjFApyI9P"/>
          <p:cNvSpPr>
            <a:spLocks noChangeAspect="1" noChangeArrowheads="1"/>
          </p:cNvSpPr>
          <p:nvPr/>
        </p:nvSpPr>
        <p:spPr bwMode="auto">
          <a:xfrm>
            <a:off x="-2024063" y="-2324100"/>
            <a:ext cx="2484438" cy="2484438"/>
          </a:xfrm>
          <a:prstGeom prst="rect">
            <a:avLst/>
          </a:prstGeom>
          <a:noFill/>
          <a:ln w="9525">
            <a:noFill/>
            <a:miter lim="800000"/>
            <a:headEnd/>
            <a:tailEnd/>
          </a:ln>
        </p:spPr>
        <p:txBody>
          <a:bodyPr/>
          <a:lstStyle/>
          <a:p>
            <a:endParaRPr lang="en-US">
              <a:latin typeface="Calibri" pitchFamily="34" charset="0"/>
            </a:endParaRPr>
          </a:p>
        </p:txBody>
      </p:sp>
      <p:sp>
        <p:nvSpPr>
          <p:cNvPr id="14357" name="AutoShape 8"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wBUlU6hOSRy5PWr2maza2NuwlZixbOFGeK5h+M1NakSwSRnGR8wrF01azNVUd9Dr4fEenSnDSMh9XXFa0EyTRlomV1J6qc15cwINXNK1KbT5sqSYm++nr7j3qJUFvEqNd9T0Z2wOOT1qFnGP1qrFOtxbrPay742HG4d6zb2a/jBOz5PWMZrKMTZyK9xIStwe7HGPxrLnOxipI3dxTpJ5XyoVlBPPqagMMrMdqHFdEUjnbbJI24HNXIiPKJ5yKppbuMF2Vf1qfcFAUZyPWh2CN0WkfDH0FWInORVBHyTVuLLGpsaRZcWQ4z3NXYnIUVQiAHetvwxFFca5ZQzoJImlAZD0YelZs2jd6Hct4EjGgJcRXEj3boHHHycjOMf1rs/Duk29vosFq1nESqgyF1zvbvz35rS0YbIBCUQL/CAOg7DFa1rAGQk4Hp/jULU9mnRirNHGav4Isb0F7VPs0mOSg4P4VyV94J1G03eSI5wB2+U/ka9wEXGO/WmSWauuNgPYcU+UJYeEvI+a7iOSCZo5kaOReCrDBFKmBur1zxr4RS/hMsBVblR8rY+8PQ15LPHJBLJFKhSRTgg9qzascdWk6bsxF4IB7U8PwB6L/Woxz096eQct+AqDNEgPFFMwaKQHmctq0rqsK7mbpUj6dNbRIBwzZz+H/669F8L+Hhb2v2u5VWlZcBT2zVLWrNWvNoXARWP6gD+VdTxCcuVHNHBtRvLc4D7O2SjAg4yKozIRz/Kuo1KIJMjrjGcfpWTcRBWcEY/iH9a3jO+pzzpct0V9JuHjZo1dlB5GPWtu2vHQ5M0hPoQDWIkQ86J14DMFPsa3Y7LI+9UzaCkmQXd/Nnc8cMif3tnI+tRxXkEh+eJPwJrRj03P8VZ9/paQTbi5VT1A/nSjKL0LlGUdUSxvazuUKujDvnj86sHSI3wyTOARnkA1UjtMJlDuX1Bq5bb4j8rHHpSb7DjG695DU01Vz++J4xjGDTCjwttf8DWiJC4+YYPrUhRXGGGRWfO09TT2atoUIjXR+BiG8UaeGGQJM4/A1gTQmA7hkxnjI7Vo+F7pYNfsXVwGWdQefU4qtGroIRaaPoa0l4Xjk10Nmu1AMZ9P8/56Vy1g/z5P/666qyOVB71nF9z6GGquaESrt+bk1Fqd9Bp9mZJQzMeFjTlnPoKyrjxFaR3MlrbH7Vcp95Yz8qH3bsfasW/uJED399JGrEfLlwFjX0Ge/qaJ1lFWW5jJ9UznvFer63du6R3P2KIk7Y4Bgj6t1Nee317Ncm2hu5DLdRxPvlb7xAchdx78A13t/f291BLcphooRlpAeK82eaG41jUZ4P4mXdwR26f59awpSm785x15LRoliAHXrgVKRk5pgOcU8DqKZiIcZP+NFMx70UWJOhnlmSDy7aIFk7muB1vUbiPVj5vlgum35WzzmvQdfspLqMxS3EsFv3EI+Zvxrzm88Pot3IttHIQzZzIRgVGGcftHRXhN/CU9TRhaRvgj5gaxiwF0N4Z8jGM4Feo6v4cUeF2ZMs6KCMdxXAWcIbggZzzkZxXTSqpp2OerQbkrdShFEr27gAhw2Vz7GuisIjcSxxIVDyMFBY4AJ9T2qKe0WNVx3qzpdpNd3EdtbRmWeRtqoByTVSlzIh0nTsat5o99ps8sV1A6tGMsQMgDpnPp/jXOa+vzx+uK981fQLrSvAun2Oo3BubmaXY7DnamN2wHqQDXk/ijwrc7FlsW8/aDmIjDgeo7H+dRT1dy6lP3LrqcTAWjO6M4P8AOtizjaZCzR7SBknpmqFkqpdJ5yZXOMe9a188ok2HhQPWtZdjCCshBDgex/Wo7q4iswvmHLt92MfeNU73UJ9Osv3IU7jtUsM7Se4rItoJXQXMr8SsV3yHlsf05ojSvq3oEqqTsjSlv7t5Ni+XAMZ45OPqan0uItqNo67S4mTcSehLCq0NpMF+aMsMg7lwelJC80N2v2d1BBDEHnGDkVVuiNYVKcdWfTEACLnjgdTWVP4si1wXNjoNwrC3OyeRW2kjvt9vcV574k8apffZoLfUYLa0AzPkFnkbH3cDt2xXM+DXmtNcae3Z9rAYOMZHuKxdP3Gztni0pRjDZ7ntHguwFtasMhHd89O3rXQ6ho9pfwEzqsrgYy3Ix9K5rSdQTK7WwcdPSuj85mtZH3k4Hbqa89v3rm0fhMQabGNOvYIJlVGkPLEcketeea+IU1IpHgP5UbSAepz/AErvvEptodEPnSyRyhd2xICSc8nLE49a8ksS06yXchYvdOZCSedvRR+QFdNNbs5q7VoqxoIRnnpU4Zcn6VCoyTinkAKx4zTdjETA9KKeAAMenFFIDuLqUGzYcE44rzfU3lNzgZPzYHvXbyZkgAV+D0xWPeWsFm0U0yNKxbC4XPP0rlpS5Xc9FyujQvdbghsGtnLyM8ew4jO1fqfXivMLnZFdO8e75j0PSuz1W7uNpjW1ldCMfNhQPwzmuO1NZWusGNRgcYI/WurDx3ZlXd46dC/axyX0kEFvG0k8jBERRkknoBX0D8Nvh9beF7J77U1WbVJEy2B8sX+yp9fU1yv7P3h2FxNrt8m4o/kW24dGx8zfrivbNQ5hjVSQC4//AFVq5WukcdSo21Y5LUxLqqR21yZSqOZPL+VQcDHXrVLX/DFuLOO5s4GVSA23P65rrljtbvKToCUJxkYqzJGTBtTEkDDBUDt7VUXFRstzH2k1O62R80+PPCBS2fVtPibjmePGCPU/hXn8ZaSdRIxb2r6wu9IWEkxFZbeT5XVhwR/jXzt8QdAi0LxFMbDLWbsQq45jfrsP9K16G1WmpL2lPbqcZ4hbNpGe2/8AoaxFdmQDcxUdBngV0eohTaweYuWPUZ/Ws4WaE7seWOw65rSm0lZnm1VeWhHZ3Mgg8gO4Xsvarunj965A9Bx1qAgLHheMDH4V6F4G8NCKKO6vF3Tv8yIRwg9T71MpJam2HoTrTUIk/g3weby5jvNRhBTqsZH6n/Cl+xrpfju+spuFlYSwMf4gR0H5Y/CvRbKLZAWg6pzj1rA+Juj/ANoaRDrFiGNxZ/MdvUx55/FTz+dc/NzPllsz6Gpl6pUL017y19bbhcWuFBRyrDkMKm07XLi0uYra4/fK7BQQdp9s54rA8Oa6mp23lysBeRjkf3x/eH9RUfiMOdMuLpTtMYDKfRgRj9a5FTlGXJUOONWM4c8DrvFrz3+k3Uen2V1LdiJgsRTb1HqeO/avOIkMSpG6lSgAKkYxgV7B4ZvP7W0KzvsYMsYJx2PQj8wap+KNCGpWUjRxp9ri5WQDBIP9DXTGHL7p2VMEq1NVab6HmsbZUY4zTlyRyetRbGidlddpXgg9qljAKgDrUNHk7Dvl/vCiggZPI/Oilddx6l6O8ktenzx/3e4+lWI722vOGk+YcgHgish5sqaybqVdx3cH1zWChzM7W7anWahAJYWPmKuO5FcVeJsmkBI2A8seKJLqYoVa4faOg3VjX0rSEjcx78muihScXuZVK+mx9OfC1zZ+CtFEZULIhkZD/EWc5NegXJGVJJxnGOted/B/VNNufBFhBMG820yhyOnJYEfga7O61SyQOfOLjIIUA5qqiszB3klZFqMxszEZG3rVe4u43t3t4JCGI4ABqmmvW0iPHHDICem4YqGC4mWXKlY8jGQP61UG1sXDC88XzIuQWgjtpZWHlQ4HEnc+oriviHBZ6j4d1CJYhJMYmZWA/iAyDn8K7Ke3MsWZHL/U5rkPFV7YabbSNe3UMKAYO5v6V0yk5O7NqGFVCk4Slc+ZcFsSTHc3YegpshyxpzlXdjHym47c+mTTGHJNB48tC/4ZsRqGs20DjKbt7/QV7lYWoCArtBIwF9BXl3w4tSJrm9YfKMRqfxyf6V63YDKqTWNR9D6DJqSUHN7skt0aB/NRenDqO4q5ZDZJNCADE4DoD78Ef59adHj6H1pIyEcbccH9M4/nWR7yjY8O8aaU3h/xFPFb7kgY+dAw4IU9vwORUM3iSa40iWyuUWUSAASZwV5zz616x8U9LtbrwzLdTbUltxvjkx3zjb+PpXhSR4c4+7/KuuKjUj7y2PjcypSwtdum9Ja/5nvHwgbf4LjDZIWWQL7c/wCJrr1ACksMggqRXKeE9VsdH8P2ltfhbRYLK0eR2PyB7guVU+hwuST610tzcRx2rTu/7qP5yw5ByP68VjNO7Z7mWVqToRhGV7I4fxZ4deWX7TZgeYzBXTIGc9GrY8G+ATLYXF3q0Act8kC78KR3Y49PWtXS9OOr31tcajctDZKNxRUy0nfaMev54rtDdG4kkzFHFYrtXapIKKM8HsB/jXLUq30grtnFioRqVG4Ky6lSK1toY1jjs7MogCqShzgf8BoqwfE+gqdrXtsCOCBL/wDWoqf7PrfzoNP+fb+4+WHuGQYbNZtzKX5rUvE3KwYbXHBB6g1kSRda3hY553toQmTjFQqjSSbVBZicADuaeykHmvQPhJoOqf8ACaafcHQ57qCMl38xfLCKRxIC2BkdR71sjnk7as7H4YaNeeF7e6TVpAks2JGg6mALn7x7HB/Cu4udU037NvkuoQuM5EgH9awPG1lqOmxX0IDypMyP5y8iWJW+cfUjqOvWuMvLaz1MI4cCNcl0x1Pp9DXPUrNNHZg6zUHFdDt7jxNpMLFIZlY+kYLZp8HidvLxbWhJ/vynFcposdq9nCFRd8Y2khcZHr71py26NGSG+X0Fc0q8r2R2KUpLcf4g8QakYCGuGjDdVgAUAe7da8n8Zy3JsZQBI8RKmR3JO0E8Z/HHNdnrdqskkZ3TCEMMgtwTmuw8G2Npe+JJf9HE0Edq0cjyLkbjgg7T6YPWtaU3KS6nFXT5JOTPnBF2AY6CmnkE12XxW0SDQ/GN1a2sPk2zokyIOgz1x7ZBrjyAz7Achfvf4V6O54/Q9C8BKB4ZnP8AF5hP6ivStK5tYW7MvNeZ+AHEumX9spBdCJAD7jn+VeoaMB/Z0GPT+tYTPq8rs6Ubdn+ZdCbgcYPse/0qOHbudRneCN2frj+lXFQGPgfnWDrWpLotlfXkwLeUFYJnlhyAM+hJFZ2PUnNQV2cx8YddAt4dFgf5nxPP7AZ2r+PX8BXJ6J4Hv9V8Mya7GQbGKfyrhUUl1jGN7gd8Anj2rC1C7n1K/uL27bdPO5dyOgz2HtXu3w3F3aeHPAcVmrPbX93dLdcZUhkIwf0/KuxL2cT4bG4n61Wc1t09DzPxlrlreadqzwOd+pasJEibhorWCIpDkHpnfx9DV7wDNI1nagNNMjgoyclQFbK9+g7V6zrvirwzbabLY20NhcaxYlkkDrkgg4C9ORg8/QCvP7UpHCJ45JG3ElkjQKq88nFRVd48rOnK6EpTc1tsd1B4omto4rMWcEUCHaWeXG4nocD6evesnxXq99eIIpb2A2snIW3THpxjJz3/AMis8WLyP50MkRB24boc5PHrn29q19R0sfZVkeZdm4EkYzjPbOe1csYqLbXXQ+gjThTkpLe/b8TFGjWxGftFyM84MZzRWgYLUEhtSukYdVEvA9qKORHZ9axP/Pz8P+AePus14kk2TI0YG8Y5x6mqZQEV1WixyPbkSAoccEjk/hTYvDoedpJ4zJGxyQjEYP8AhXXOnzSuj5VSsc7oWjvrviCx0u3yZLmVYzjsM/MfwGTX1JqWmrFqcQsjIAgVNoXooAAH6VzPwY8PotzLqMduiR2n7tAABuJHJz3IGPzrvtWlSyvS7MzSTAgZOFHpx3IqJRsrM5Kk25aFi+tI5/D9xDOiLKo3DZyQw6H2P/168b1jwkzzSz6f5cN3yTEpxHMPUZ4B9un0r1aHUvtVpELrK3HCsYxncfU9sVmz2scZljuARuYMMDk+mKiSjJCpuUHoeM2n2i2uGWRZI5E4aJ15H58itVdURIiJImDdzivRr/RrbUWijureKYodvmK22RRnqCP5VUPgCGfP2S+kUdAJEDY+uMGuSdB3PQp4qK30OJt/D+q69NbrHF9mtXIIuJwQntgdW7dK6v4bJpukaRcSX+qWbXU7bpEikBPykgAn1P5DgV1D2DJ4Ye1tZTd3VlEscrWzhTGw/ukg/NjtivnLUZUWK6uvCWoCc6epe9tbiMLIkYOPMUjh1BIBIwRkZHet6cFBLlWphUquqnzvQ9b8eaNpni+bzAmSse1ZBwQck5X25rxzX/CFzozgGLzLRehAx+dR6V8Vr62kVLrTmJJwDG+CfwNeleGvFlh4pc2t7C1tcqNognG1nHcr69ulTL21N8zWg4ewqLlT1PNPB7fZ/EGApRJ1ZMY/KvYNDH/EviHpkfrSeIPDel22lz6nBJFEtohkfeQuBjqPWn+H3WbTLeaP7sihxn35/rTVTnV2rHtZVH2d4X8zWRSFIGa4nxo9itpqUd/fRWzhVeJXXImKnOwjB+UkgGu3XcR8vWuN8caWw3X9oUa4Ee2VCFffGOSNrAg9M9ulaQaTVztxsJ1KUow3Z5p4m05raz03VGsI9Pg1BCyRxy74yR1Zck4B64z3rsvhX8SLrQtP/sWPT4bw5kktpZH2iD5SWOcHA69K4q4003vkebeSy20a/u4ypAQHn5R0FaOnWdnYLujhOehcjJreVaJ4OG4fxNV3m1GPe9/uRs2clqsl1dXqGa8uJDO5C/LuPYew6Vs6dr8EW5JLQmJ+MYBArkwTcM7DOFOPYZ6D61uWliJ7ONgMtjkg4ya5nLmep9XhsqpQjyLb1saFxqMLswt7XaJeFG77p9uw71m3d1NdKPtEjkoBjLcfgKsJZAQAM2M4+oqC7jCxpJHgkEhgR1/zmlY9GlhYUtYr9TOa1uCxJjQ89f8AJorTCDA4FFKx0+8Uy0dpcusqMGAOfp61s6ZOd0cEcTlZhneV4H1ou7KGaKe/j+ebyiR6A9vxHNVfDUc19qkNhDvZ5X2hzzsA5yfYDmvSVNON10PzBu6ue1fDaWWw8KWqzgrullDkDuWyp/LH5V0OsWUd9bQoYknDk7scceo9KVNOhh02O2QssMUePTPuffqayLW8ktDOsF4vkg5dcEkfj+VczkuZnJNcyuhfsP8AZ+xUz5ajJWTqOwrgPE3i+X/hIb3TrEwxwRsv72QZ8tsHcAOh5x16V1HifV/sWnX9/aozyCEMrPnCtnGff2rxmymRLqa4ed0lkYyO5wDuJ65I4rCrOy0OnDUlJ3lsju7DV9SEkeLq8lTdjdDbjv17V3GjagCBbzT5nYkRqzKrkH+9j6dK8he9vL+6SFrya4z/AAyTEKPzOK6bwf4dWbVoprvUbODYw2wxuHkdvQdh9eawpzd9NTqrU4uNnZW7I9G1iJ/D/gvW7y1Krcqr3YcDjcAOg/DNfJ3jXVPsvjfxLFZQRRtcwNDMdmP9YFZiB2r69+JtxFbfDjVJZBhPJ2n8WGf0Br5A+ISh/iHr7jBDyRsrAdVMSEfoRXbGPK7eR5bbcW/M53TUM15blh951OPxrqb2COVisqb1AHsQfYjkVlaTEpv4MDo2a2dThNxFJGkhiZwB5i9R9KJP3kXRWjF8KacurXt9Ytql/wDZ441MsHnFkYFvukH6V674YOLZ7fAAiPA9j0rzjwFDa2M11HbxhI1QFiTksc9Sa73Q1nVJLlFy7ZYp0yvp9fSokj6LLElSUktbv7jqVGVwOM0ktjBJAYpYldTzz1zS6fPDPGHifcfToR9R2rQRP/10kj0JzOC8SeGbf7FLcWNqYp4lyFj53fhXnV4CjlJFdWXlg+Rz+NfQ/kq3DDOao3+hadegm5sopmxje65I+ho5DSnjXBWex4fYQHaxOSzEHaB0xzu/nWvpc7Rq6Ljb1Gen/wCuum1LwJco5fTWV1wBtkPzH3z0/CqI8Ia7F5gEEAH3t3mjB4/Op5bHo0sZRtdysUhdRnJI2k8HFVJrhfsxTYSx42gZ71o2HhzVLvI8nYe8jHC/h61JHp1pYXDC6vpBOByoXAIrN1EXUzGjGyi7t9jngLsDHmqMeo5ort47rw0qKr2gdgACxHU+vWijnfYx+ty/ll9xheH9Qs59HMZ3kAhpBjBz7V0Xgma2t9Tnu4bfN3cyLDbqf+WaMRvb8QAPxrjfB8MqJKrJ8zjAB/r7V33g6FU8SabEuSTOpJ9cV04iv7NqEHq7HxEaV029rHsV1DLMHhVB5TghiDyK5htOFpPMi+XIJG/eP0K+gI712d4HigYxsF9SRmucTTIwZpJCzmRuuzbz3HWny63POU9LJnDfEh2XQ5FhfKB4wQ3HmEk8YHYAZrzS3uNzc2yMoODvGV/Ed69Z8W+F5NVOn2ltJLGkbOxUdzjrk57ZpdJ8BaKkBiMc1xcY586Qhc/QYrCrSdV6bHXQrxpQtLc850ezivrnzLrU7e1CHG14mYn6EcfrXqvhjwNDZTQX9zqLyp9/AjVE2jnqSSKuW/gLRhIifYI/ljB+V3GWzzxmrPi77NpHhyN9TQNpsbCOdPMK/KTgENnPHUjvUqkoJuS2CeJlJpQbV/Qg+Lelz+J/h3cWWlSqzygSqv8Az2UfMUB9WyMf/Xr5Y8b2zReLZhIMSNZWbNxjn7OnX34r7O0m6t5mWCJIybUeSyq2VXgMh+hUgivmn4/aHPp/xLub5hm01C3jeHH8JUbWU/kD9DXTzJ6nEm/h+Z55pEWbxSeMKT+lWdTlktrZ3hQNJwFDHjJOOam0uL96xA52kVow2cd3fxQyR70yG2n1HIrNv3jogrR0H+ANMniklluyzm5IO9uM47AdhXp29YYCikKCMEk8KPWuUg85GURHIjYZc9B/siqvjbU2+TT4H4K75z7HoPy5NLm5ldn0WUxfs+UZc+LLn+2Wn00bbVAI0VujgfxH3NdloXjiznCreBrdz3PK5+teWWqMy5wdm3vnp6mp4nLOqj5gOAf/AK1JSsfRLC05xtI+gbK5iuovMgkSRD/EhyKtADac4xXhNtcXVlIHsrh4XB5Kt/TpXQw+M9Ujby3aKbZjJKAFvyrVVF1OKrlVS79m7o9XQqMfMKfKF8mQnoFOT+FeX2Hji+tt5uESdCS3HBUen/661tU+IFlHYSRtb3aTSxMF+6QCQRyc1StLY8fMEsA4/WJJc2xLd6vHD+6gdcEdq4vxFe2kcb3F2wd1GURVyWqkmqKVPmRyEgDjvXM+Ir2e8ulhciCBRuAXG5s+p/CvOp4eUp2IvNw9rBad+hYPiSzJONJkx/1zH+NFZOwe1Fd/1OBPNU/mPV7G1Wyt9gILnq1M/tWXTbuK5tH2XER3K3XBpL+5WKM+uOlc9PI0u52JIPFeQm279QskrdD22LxVqK2aTvNE7MgJVoxjpmjwhrmqeJLnVUlk2rbKjxx26hN2ScjPJrmnsT/YtmVlfzDAobPPOKZ4LurjQPEtsqTsLa8kWKcEevCn8Cf1rqpVZKVpM4a1GLg+RHrNhpsEd1FexbyWXhXbcRnrjJ4qaaB57tZLfanHzBsZI9PzrWSFxxvVl9CtN8h1d2KI+eg6YHpXoez0aZ5HO7orQ2nyN+9JZjwynpWL4tslv0eymCyQiJ5CpGcHbtH82NdEjeUn70YK5OR0FZ94pknmk2/8s8HnnoSP8+9cuNuqEmnqXTdp3Z5V4RurjS/jhqOkXsiJFcaLZmMBvvyRoBkds43/AICuw+LXg9/FnhORbNUOowETQZAG8jqme2RkflXhXxal1Kz+NV9dxyPbvFb2zW0inoFXAI/4EGr3y18WpcfC248RZjMkOnyyuMgASKpyPb5v510Rs0l5Il3SufK+mr8z5yBnBragtpvJNxagPn5TzggCsHwzHKdIga5J3ON+TXSW08kOwxP8vdR0NYVPidjtpK8SC11WTSzJJKpePHzxP39q5+Z5bq7aWXmRzuYZ6nPT6AD9K0PFOpfbJI4EVVWP7xHG5v8A61ZyEi5XOShHGPWkr2sfVZRQcKXNLqXYQxcM4yDzg9/epzB5biSPJ45HfHqKqxM0jKF4Jxz/AEFTgyKQElOBzzjNI+jjqiTeF+ZWbOCMk+vGCKY1xGWG5lAI78Gml7cuWm3k9cYwP0p7XVkqnZCCe3y09SrryQls7szsZmaNOmRwTnj/AD7VfY29z5aM7B8/eJ6nHQVjS3rSSDajBRwAoxUtnbyXb7nXbGO3PWqg3F6Hz+c4HB46lzYp25dpXta/Xs7dnuad3thi+QbmUY+Y45/CuamiJlZ5eWJ69vyrpruMm1yG6cZrKaEAdjXbSinqfI8PznKlUoqfNCMtO239MzBtx0oq95Sf88xRWvKe9yM6mQvdSZY8CtjQNH+0yfaJPlghbKkj7zj+g/nitHwv4Yn1RvNfMVkv3pem72X/ABr0CDTLaOBVgVBCi4CjkD2rzMLhWnzzWh5OJr6csTlTqttBqmj6Mv8ApF1OxaUKQPJjJ+8f6D1rSh0+C6vBb2ai5ujK8flowGEC8Pntg96JPCtvZTyTwQhfNJLvGmH9skeleg+BLK3tdAt1t4VQplNx5Zhk9WPJ/Gqr4RpKcXe+5nLFckNEb2n+YtrEk7BplQB2Hc45NTDCMxL53HIB7UKPmpsyq67WGSOR+FbU5SUPe3R5XUinkbYV4zgnNQSoscGAONpY+pNSsCIYu5xg/lRKAY8fQfrXnV5uq3zdi4qx4N8bNClu9Y8P3Gm2dxdXNwbq3mMSFzhXDrn8WYVx2rpr+j+Dtb8NyWcsUepiMsJQRt2sC23tkgAGvqKCy27HDZxvI99zZNQa/ov9pWRhhSJHGeWGcZGM/X/CuzDRc4mkZRvyyeh8nWtuLaOKIAnZHtFVbm7lt32qEIwcKw5JzgYr1DV/hTruniA2g/tVREPMdSsbb88/Lnn/AOvXm3iHTb/TNQKalZXFo6AqgmjK7vUgnr+FHI03dHfgo069WNJySX+RjtAJFbPLZznufrTrMZBgnBwOQR6VLbDIbOBn9DUjrtw4ySo6Y/MVGx99SjFwTj/SKaP5ZKNuBB4YVcMpMO4j5vpxVdSrAnG44zT2PyDA+opGsXZ6EQbqwI/KljRpvugn6U+CAzOFGSSeABya6fTtPMM/lOq7kQMwHYntVRi5aI8jNc3oZZT9pXer2it3/wADu/1Kul6JJNh5v3cJ6jufpWnqUXk2kVtZoFDHA9cVamuPs5wr5IHJPQD0rndS14rlY3DyE9V7fSuqFNRPzDF5hmHENblXwLZfZXm+789+yJ9RddixBiWAGQOims5kCnozE+lUg9zLySIwefU1NHEe7yMf96uiOiPsMsy+GBpckNW9W+7JcN/zzNFO8wDjeP8Avof40U7noan0VaIq6EFVQFBAAA4ApbAAT9B0H86KK6o/DI+cjszbtQPMfjvXQaX/AKqT/e/pRRXmv4TlqbF0feFNb734Giik9l6owRDL/qof97+lNPf/AHxRRXnVd/kvyNESxf6tanooruwvwEPcY3T8azfEVpbXuiXkV5bw3EYiY7JUDjODzg0UV1S+EzPjl1Cyy7QB87dPrUh58wnk/wD16KK86R+k5F/uUPQyn4kYDgbjx+NW1+6tFFQehS3ZteFAPtMhxzgc/jW3p/MmpE8nz2oorro/AfkvGf8AyMZf4YmVrwzDOD08h2x7+tczp/MIJ5OOtFFaw3Z38NfwmXAT5oGeMdKSc4AA6E0UV0LY+nkSqq4Hyj8qKKKgg//Z"/>
          <p:cNvSpPr>
            <a:spLocks noChangeAspect="1" noChangeArrowheads="1"/>
          </p:cNvSpPr>
          <p:nvPr/>
        </p:nvSpPr>
        <p:spPr bwMode="auto">
          <a:xfrm>
            <a:off x="-1871663" y="-2171700"/>
            <a:ext cx="2484438" cy="2484438"/>
          </a:xfrm>
          <a:prstGeom prst="rect">
            <a:avLst/>
          </a:prstGeom>
          <a:noFill/>
          <a:ln w="9525">
            <a:noFill/>
            <a:miter lim="800000"/>
            <a:headEnd/>
            <a:tailEnd/>
          </a:ln>
        </p:spPr>
        <p:txBody>
          <a:bodyPr/>
          <a:lstStyle/>
          <a:p>
            <a:endParaRPr lang="en-US">
              <a:latin typeface="Calibri" pitchFamily="34" charset="0"/>
            </a:endParaRPr>
          </a:p>
        </p:txBody>
      </p:sp>
      <p:sp>
        <p:nvSpPr>
          <p:cNvPr id="14358" name="AutoShape 10"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006RLD9pv7mYlp+I0A/1adgKwYf7RsbiUW6m6spSC8ROWBHpnrkcV2WtajaPYQozEr5YkKAEkjp25rOs44/IDQEmP3GSOOme9eO8LTdo20PoVXlZtnKWvilbS7kMrCS1ZyoGD5kY/hLDuOxNYVn4lNreNZXYHlSTkxT7dy7GbhSBzjng9q1PG0MU8j3cNluZU2zbTtIPZh6kd/aruhadp2paJYX3lRySxqp3cghlPf8exrzcXh4Yd3tdHoUK0Zx59n2MC2u7Gfxa9lqVpA0cbhVmCgAIQcFV9MmuE8V3skOpTWt5MZGs5Gh2/RjwPrU+opK3iDU9bstskH2p0YbuVAOFwOwq38VLez+zaNqiXKyXuqkXEtrGoBVVXaWLe7D+dd+DpxbtE5cbVkqXO3Y4qB2dmkYFCxLkEYxz0qjqFw6uHb7jjcp9RXpHi34eahZ+D7PV7Kdr2e68sNDDbNkBwTkEZLY6dK5/R/hn428SPHax6RLaxFdyvcxmKNMerEdT6V9ByuGjPllONS7i9jivtWB1r1Hwghk+Et7cLkkatz7ARgf1rDvPgv4ytnZH0q6BT70mA6H6bCTXd+DfD13o3wx8Q6ZqatHd219HcFShXIdABwecVjUeljqoxd1PocnHqn+mWvnN8vliEZ/3qjvdRt/7TkYhdkybfwFZ+uWjw6eLhI2xFchDLnjBXIXH4da5m/uH22bL/AM8cN9cmso3RvV8jf1CeJrowwsWBnIAHccV9O+AoW0PwdZW986rdFDIyE8gtzj8Bivn34PeH5NW8QSaiyJKtqAY0c4y57/hXvN3Z38qRS3UMNpHH1WNt5Y+pNZVKnRG1CjpzPqeT+LfFt1P4rZLYvvt5eFxhQO5Jr0HR5YvEekjV9XtEc2zjyJo8iSQr034+8FyeDnkVwfxL0n+zbr+0oNvkTn5uxzWp8MvFER0eDR5WUSyySSQ84ycn5f8ACsqVTluz0KmHU4LlV2dxDqFteRCcSI8B4Ei8jit7S3s7i3JhmT5Rj5R1rlvE8Ty6fbC1aFJY2AaNPl3E88/41o+Cra42yG4sNiM2Q3mAkf1P5VilqZyukJrOosJGt2KnbXlPxD1ue00e+mtSFSMCPjrl8gflg16b4zt7C1uXee/tYG2blhkf5n6gYUfMfTArx74ux3dxokv2GBBaGSKSWOJcbAqEbjnnGT+FdWGTW5nLD1K9NzpJtI8TkYk8nJ7mum8Ay+Vr9kf+mgFcs55/CtvwtJ5er2bekq/zrpnqjzMM7TTPoHzf9miosmiuI+m5kem2NzbvqLSybwVV12upUkDqvPasrVNa+z21wLSAvIckDpzRqN/JPeSKXOAcYaPGfxBrM12a1t7Pzpm2BR8zuelS21seb6mHd3F9eaY9veRbJZcvuQ8p6Gua0nUr9NVvFsHmcPEfNiVdwZxwz4HTOc5HpVPXvF1pKoFnGZrgZVZG4VQev1NM+Fd+tvrjz3AaJ5WDCdj8oOTwfYjjFbPCucP3i0ZzyxSjJcj1Rx9qup6Zdvb6k1xBFKwkAK5E3OAc9Mepr60+FNjpjeC9LmuLazkuArKsjxqzY3HoSM968p8a6BaXllcPBCxhkkEqpAwYIxzu2+mf6V3OkRHSbDQ4nVkhQwiNR1B2/Nu/OsptUqicUXTjLE0XTv1v+Z6ojQWykRhIwemOOaoXniS0t1fZvldMgoo5pZL6wNzscfvEPArzPXLOceIJnWWcRzzSodjfKhByBgDkHPU10Y2UqcE4Hn4Ch9YquNXsdVqnjC9REmto7S2t0cecbjczlfRQCAD0615z42+IFrJBeWzNAWu8buemD61S1jTLg3l3HdXV5PGJUkZd/Bjbg4x6HFVdL8E6Va6hDc3trF58RMjRuxcuQflY57dOK5frMnpc9unl9OCukrsoWvga91q08+4njsLKZc5mBJYdiF4x9TXlV5p5srt458SRW8bAlf4trHJH1HNe2eIbjVrq/wDtE0FxFprKVJXJG0eo9a8wiiludTlW4VQkhZVI5yh6H8jV0a0pzab0M8VhlTgpRWpq/CrVH0rzJIJN9u7YVumCPWva18Tw3WlyCQEnbyBXzja2d3oN1LYzsUV8PHIDgBv88VeXxVeaefvLIV4+bj+VOe94iov3OWfQ6L4l3b3sG+FSiAdZXy7H/ZX+priLWGa2t4DASJVKskgPQ9ev1qzqniybV4sy20UewjkEncM81seGbeZrtreC4NrOEbbzhXUjj6is5PkWp7OV8tSUnHoup1OmeP4VK+a1wkmPnhddwD/3kb0PXFdxpHjW4ewc2dsvnFeJpm2xr7k/06mvH7szAzXKEwala8FkAxOB3A9a6G91q/1HwVoE91KZTcPJJhcDKqSBgD6U4pSXOtjNYZPFLDTh8W2ulv1t277l650lD4n+2X12by9mTcJ2AAbHXaCcgDgDit9II3yV5J6k1xKx3FylrqCiRbuJWjI3bdqseDn2z+OK6rRo2YSF7m4kjyApcg59e1bUq0YrVHuqj7KnyxeiPEPiTov2fxTdC0tlgViGMa8L7MvsfTsc1z2nb7e7TepDKQRXunjnwbeapq1teQtGLWSMRsxPzLtJ4x7g1BfeAdIGiuZI2gmUBluTIWJ+oPGfpXVFe1jeJ8FmHLSxcmuruaVrMklrC5blkBP5UVxY1PULceTHLZskfyKxVskDjNFc/sJHR9ch3PbruxW5ilMmoNaXssg3FGGFXHPGCM14J8RZJtM8RXWmvrL6sIcbpeiqxGduOmQCOldp4B8WpdvFp2tXMcXaO6lOF+jn+RrzfxG1rJr17Nbf8e7TO8XmHmVixIJz1owtOVOb5uhnj6tGpSjOk9W9UV9Ds31S6w0gjjXk5OGb2Ar0mzjt4NLeHHCAbeO4rynSLpkvbi5RydpEaH1x1NdDF4gnTh9u09a7nJy1Z5CVj3DwjcpGJCojII+6y5A9RXWpPFfS2qhAYckOmM7GH3SDXzhpvj+40vUollRZLJjhwPvKD3FdfceNpdJ8Q6J9mut8NzcbJUHR4mGA31Bwa561GNSNup0UK8qMr7o+h7q22ahvAwCAf0rgfGsz2PiS6AeVR8pTBPTFb9h42N5Pc25tonvLTCSjfz04bHofWoZDe3upLe3uBDxu8xcKV9AK5cTFctutz18unOMlVla1mt9zj7rUrtdPubm8tpFijiJEowHdc9MddvvVTS2a10qDULssb6eITsmeEDn5Rj2UAV0PiuFYraK2WZjc3Mpt0DKdxifk5z6AGsTxJbPbPazaTGXQR/Zyr/dMY6fQ+lcqfJG7e/6HbCoqtW8Vt+oXOsNdrJp80aXUMq7XVZCjfnWNd6FYK7GG3ns5cAI8i7k3dsuPy5rmbCafTfEPm3Kubdn69QBXoV/bWl5pc80ch5jLB42+bjnGO/Sqd7XiaWV9TgfGOlzXEazPEUfb5bqTnDDrj9DXlV2x88rITlTgg19EvHaxadJFdOLqG5TMU5BGSR3968E8Vaa9rq00cyOpJyD6j+tbQTi9TLE0PcvEy1mG7aMYrsri4EujWj27kTeWPmB5U9/xriJYhEpVAc9+a73wTpSajoER3HKsykenPNTXV48y6G+Rzca7pv7SILuZ4PCxny8s6Og3sSTyeQffiuj8PuNZ8Ax2tnMLa6tZ5ViZx91m+cD/AHTlhUXjXwXd+HNCtdX3ubVyFaFj8oJB2nH4VzWiahEFiWKaUTbw7kDCAgcAD8etOm7Js6a+JpyrQin8Lt8urv8A1sQ6DrOrS6x9hvrmXeX8spIRtJH8J46Zr2HRbuQLFHewLFnhWQ5XPofSvJ47aS71y71JnhT5wBEzgM57lQfvD6etetaI5ngTgHABG4dR6H3FROV5Kx3YWlKlTnCbvr13sdXd5/si1T5fmlxweec1ULRoHkuDF8g5boFA9fSud1vWzaXaROUighkVjIwI+vNef+MPEl74hjlstLinGmu2WfhDP+fReOnfvXo4WVou58VnFN+3N64+JHhNLiVBbzyhWIDpB8rc9R7GivIWtpUYqYDwccyiitfbvseb7FfzIvwSlMg9jyD6Vka4rC4S5UkgcHPOD2Neq/GPwx/ZeqzahbWjW6mTbcJjABYZEgHZWOR6ZHvXmdyBLBIp7qRWlWn7N8plCSkrkdmoit0Re4yTVstuUVTiO4JH/sgsfQelWx7dKzRZnaif3re1SS6nIt1pkpGfsqIQM9cHNR3wyWrPumOU/wB0f1qGUj3I+LdO1nU7a90QyR6p5RTzC20KuORIPQV7poF6z6LpDXc7TXkdpHHJLIn3mA5I9Ca+IdE1OXS9RhuouQjAsh6OM9DX1P4M8WLqvhJtRaCS0hhco6uPujgg59OaxxFnD3tjswNOM6vKyx4ivZI/EiggOmQCVbIAI4//AFVgXviCWzvbUSjdYiRoZ/8AYzyH/Dv7VmeLtdlk1Np47m3RCBiOOXcQB0J965fVNet0tQrXKhnfIyM7vXj0wcV40pc0lBLRfqfTYfDxhTk76uz+Z6lfWo89ZEMZhYA8gYrStrHMRWFY2UjkBc/yrjvCWuQalpsKwyb0gVY5PZgODz2xitvWNRht7dvPmaELyGV9pPuMYz/OtYylCNuwJu9l1Mu1sJNLuJdE1KVJLa4y9lLzxg52H0Zf1Brz3xTZxajesl1KR5LFDKpxnHaup+I3iESaHp0U27z5lW4Eh+8gUkZz1+b+Wa4S518W9kIYIERiATI3zP8Ar0xXfQhKWs9jysfjeT93DfqbVlqnhy102PTV06GaQD55Lhtu5s+v9a7Dwnb6Dcv5VlbXGlXMh3+Q7h4XP+y46V5VJKdRWN8ABGwxxggnufavX/hnavYwMlwoaLg5xwfceor0IRU1yyWh4kcRVoS9rSk1JGv8ddRjn+GSQiPbMt3CjRyDkdefce4rwLSvs6xqlzdtZup+9t3xn0yByK9h+L1ws2m/Y9yjcPMVDyGx29j+leIXcEjW6hNxCsQfoBXPXoqm7LY9DLqvtbtr3lr6nYW+m299BZvbIsslvcqlxcmUGFlLAgIOv1Fe06V4UBtJ57KZYcZZQQcfj2I/WvBfB8FzNqFv5TxoiSIXXZ1yRn8eK+kNcvv7C+Hup3ucOls5B77iMD9SK43FXPXniK1OKkpNHj2uWw1I3Nrdn/XbXJjPCuR1B7j68CvMdcs59MultniDMTmIjlXX1B/nXpQkM1vpU+0HfGImHUNx909ueo96qaxaRXUPl3OXgfpJ/EhPG/19j0Fa05uDOrG4KOOpK/xW0Z51fPH9tuNrYHmNgD6minT+ELoTSBbu1xuOMy4PWit/ao+f/srFfyfkfTniDSrrx7ptwWvIJ4xELezeCI/6R8m5nOOFyRkA+mBzXzDqtrcaVdXFrersliyCM8H3HtXuvgbVbNtabTpLa/8AD+rQ3NvB9jjupPJeNXJZXRucgZJJJ9q4b43ac1zcXt5DbvFJaTFJi0e3zUc7g4x25yPY+1dyi5wa7bHz9Kbi1Ge551YN+43t95ufrV5OY93as60DSRqige57CtJlEcYUDAArnWp1mfdDNZVzkzbVPQVqzHGSegFZMmeXGd4Oalgi9pElnbTLcXMx8xDlYlTdur0zSfEqXvhS6spftFs11dhRGeNyhM5x3GQK8wtL+5CMsUiJKPmVvLXJ9RuxxTxeXDTpNJM/mJg+YTkg+1TKPNFxNqNR05qR1VrF5Q3l1aYZXLHqPSqGq2ym2Z3cM46YGMVAL+Oa1USsY7hMllNMimMjFWO+PHb5vyrhjBxep9C8TTqRsuv9anX/AAiv/smpSpIVK3KiIK/IJHIH9M+9ei219HZyNGvnph8lZoFnT9T+teKwXX2KCKez+dw25CvBUg16xNqsOreGV1G0mAu2jAeFDlgf4lP05x7VnUm4y5nszXC2cPZvWxx+pQ6n4q1ee7kZpEM23eRjCL0AA4HHaud8Q2N3aXknmQsqE8ZHFeueFpUGhQvEq5cM7joQS2P5AVZntrbUT5U1sJVfg5FbPFcsrWPLeEVROV9WeX+B0iNzmVsxH5Z4yMnYT978Dz9M17NZ3MelwJBAwnhQHYucHjqoP94Dn3FcN4t8AXejWT6pokUpiwQUIO5R7GuMi8UztbEjcLhcLIrg/OB6j1HYjkfSvQoV4yWh5VfDyg7M77xhrem67YNGJAdvKDGGU+oP81PB9q5G009/sS3Kq5nP3crlHA4Iz61z11qP26fzo/3UpyXVv4q0NH1yW1ZbYSHy2I+Rjxz9etXJqe4UJyoy5oHYfCzwvd6hq7XH+qskfHI5Yg5wPpXoP7QFzPp/w/S1hUmO4uI4pJOyKMtz9SoFWPC0F+x8ONay2kmkQbjN5LkSb2BOWXrxjFaPioWHinwKkWrCS2gvvL2ug+aFmkKxtj2O3I9M1586bhK7PZ9uq6TR4to8jaj4PUR5aS3JKqTyfVfY9x+NXrK6jvrRd/zh1y4I+9xgnH8x2rm/CUkmj3t/p1zsPlyNGwLfIxDbSAe3I6/WrasLLU5UDOIpDvRiOfXI9x3Hfipejse9ha3NSjL5Gx5N4OI8lBwpyTkfgKKYt65UERI3H3hckZ98dqKVzp5onoFzpJ07x5capcXNrctqJXTbaGJ/OaIbRGzOT1KoByeSWPArX8afDq31TR9SuraVxqCWm2WGP/Uz+XGQoweQcAAH6Vz3iizjsZ/E5Qzw6jYQi4KpBiDzZZYwGDElmchQOBt6+9ex+Gnml0yG4vf+PmZFklyP4iATXfWm4JOL1PzXAU5SblU3tb8T4it4gqgge9SycjitDxT5Nt4l1m3hAWGK9mRB6AOcVjzXcSgqDufGcCqTujZq2hUuApl2vyhPzAHnFU7wRqF8kHCgg7jyaUyYnZZDuDfMrf0qKZ0I4z19Km5SdkVlI3cnAxWhFZymAuVcock7RkgDnn0qraQNLdFY8HnjPGK9F0vTDHbTb4Vkg+zCZ2mYhFZscb1HOBztzzn8K0pU3N7Eykkrs4A285VXAJznCZ5z9KmhvZYJI3mA3IcejY9PevRpPDU+pR2j6KPtxiBR7rywkW09BtJzk46DnH1ri9d0h9NudlyjpM/zFmTaTyRkDt0+tOrh0ld6oqnWcX7uhSOqxFDGkBXJJ5I4zU+i621hcyqARDMAsi5568MPcVkSW7pGjvjZICVG7PSo4YzOv7tMsq8he/vXJ7CD92x1LG1YtST2PZZ4b+01OSyspX82B0Co/wB0xkdvr61ua61/pVur24c5wcgdKq3tnexy+H7q+AFyIY0uXVto6Djnv0P511WreINGm0K5tpPOF/EpIHlFlYjoM159SPvWfQ9ajK6uupX8AeJtYluza3dhdajbPt3SI4IAPbaT2+ldlrnwb0HXbkXscUlnNNGzMIzjLdsj1rk/hv4hsbW+TMEMe/jftGQfrXt15qiWGkT37f6qJCw5+8TwoH1OK1oSTObFxcPhPnHxV8NJ9DtW0/T7cTXl5hLdzJueRs5kIX+FUXqfXFedzeGLtI91xFIH3EA45yDzXvHiXWb7Q9Fvdf1S6EmrHTEtLXgfuxK5LNj1wvJ9hWH8M9YXUdQ0uXUdPlfTbZWeW48ssqdgT/s5OCfc16VKmrXlueVVqPZLY8c0/XNTtdkNvezxXUL4jnhcqw9vfFey/AHxNq2oX2oJqFwuoNBDu8iSMb3jDfMVbpuGc7T1z2o/aG8KaRp2r6VqWm26Qy6hMVnWIYVsfxgDoeecexpf2f8ARpbTxGm9QHEbxuwPDKAVP5/Kfxq1G5nztLQ9F+IHwv0zxFbfatOb7DfEZilRQYyT/eX0PfFfO2u2eqeGdRl0vXbLbhvlOTscdQY37jp7ivtcRqIggACgAAelcp4o8PWGs28ljq1rFdWchLbZR93P909iDzx/erPkjU0e504bG1cK/deh8nJqsiIqhVAUYAK5xRXptz8BrQ3Ept9ZuooS52ISTtXPAzjnAoqfqrOj+059zs/E2oDXLPw1p8cSA6jJFPM0cmfkiG9lz1ZMlcN/tcV1evanDoug3N5MQsdvC0rc+gJrmfh5o/7nT72do5RY6fFp1s0eNjKvLSDBI+Y478BRUHxOnNxZmwVPMST74I4YDt+dYV56mWDockLdWfIerag89zPPLu8+d2kYE9CxJP8AOqNjl5ZHY84xWt48sBZeIbiOMfKQHx6E9qyxbXMNvu8mQK4+9tPT1raMlZMwlBqTQx23IGyN0fH1qB2JAHfOaTGM53fjWl4dgSTUI5JslFdQqgZ3MTx+HrVLXQjY7TwVoM0asY4ZZb6cEKqgsI8KT8wAII46E9ueK9S1O3ibQmWzaW4hQQIGeNBG0ztksqnIyACMk45rd0HSdJi8KyRajqMbR3CBZvLnMLljwoJ7AnA2qMnj3rkLUXGtxCO30t7nTtOf7PNe3R8wRsvHA6Nwe/6V61KCjFw22+bOWckmpPWxTvilpNf7oyLG3mQ7Q5AlfAClAp5VcY+XqRntiud12NrjXGHlLHBDbJNF55LfICNoO3P5dO5ra8R/2L/a8Iubq7v3R1BtCcI0Y6L8pG1c5+Xqc8dc1nadeWc9zqdud1tI0YjWOdipA2sNqA5woyvHWtJv3nzqz0/O/wDX3kwXSLuv6/q5wt/AZY43luLOOSQZKdSmGPPHB5NdJoegWsd3a3V5BGVkv0jRg5HmAcgheuCQeo9a2n0mHw7plzqM00N3PB5STwSOjLJnOEXbyAD19a0vAk7XIl1e8tDvJKW5Yfu0B+9tPZj9OlctTljGU5b9v+Cbwi3JRR1zXkd+JUuUVi7bsDpxn+lclqizTXTRi2haU/KswDAkD1AOCam1S4KXZkt1kt3+9hWBBPrWTeeJbzTQ1xsh3r/qwwyWavAqQcndHv4erCmmpFyHw/eaXai6utyRA5aSQgAd+a35/iRPq01po1rAHsFTBlY4YuB/rPoOw7nFcre6tc+K9HjnuZHkV1/1TcBOOgH1qH4T6NJHFrU0u4GOVYgCOQu3ccemcj8qcKTV77k1K6lZ206HR+Nvtev6DdTjPlSXMcEXcBUAAH6/rXsPwl0GXTdOLKIVXasflAdMdcH3rH8OWNpP4WvbEsgeC5EkinrgAbiK9C0GW1gjhVJZHkZAQxXbkHpnHFejDY8mtvY4X45eG9S1m00g6bFCFt5mzlsEAofbpxW98OfDn9mpaX0gxPLB8wPZSFKj8B/M1211ClzAVYZ5BH1FTxoqIAvYACmp2VjC19Bx4BrJ1aRUa3ZujSiP/voEfzxV64nCKRWHrJaa2jO4LsnjfOOODRTi9xNrYkPU9KKrNOu5vnHWiuqzAqXUltoOgExhUigj+VRgewH48fnXltrr517w5e6nDDDJ5T8yLw8BJASKSMsTz8x3YAyBWx8UYNf1/QYoPDdtBdFbhJZUklC7lQ5ACn7wzg9e1efDw7qXhi+vI43nubCawE8qTyorW8pkxiTBw2dpxjJx9DXl04JxkzpxFWVOtBbL8/8AhjO1aCGaaWWdIWkY5AOOa4zWLuFN6Rp836V1l+zFGd0DHH3ga5DUraeYgqm1W/GuOEO+p7M5djlZYfNkY4PJ6Yrr/AFkLXVklkgRpR91HXj/AIEal0zTksITd3ijIHy7+9YGmeI5rXUHkKhzLJkEnG3tivUwE4U6qnU2R5WNi3C0Nz3rUVtY5baG4jiu5TKsqxJHuVyBnBUZG0c+3FaOp+Jri50e9zNZ2kKq0a2cESnzW7iQD7uP514deeI725srR5rmCyaUGREBb5lBxhmH3eQcdj3rL07xLfaHqr3NrILlTIZSsjcNnO7OMjnNevVx1GU1pdd+p5dLDThHt5HX63c6bZ3cVrd2u9ZHys1wW3p/EVK+hJ6+1UpLjTLKczac09xNKBvRgTsYHpk84x71yV5eG4mkub61hZmVlVDKSV3dDx1xms60v57N1KMvyrt+oz0rP6/BTb5dNNS/qz5bXPSVhttT1OKXxAjQWZQh4bMhBgr8uPQc5Nd9qaRxWcUVshRFjVV3MM7QMDIH868f8PXWo63q2m2cCOGeQfvHwVVByxweuBmvV9bw6SFQkaoMEtgAD61w5lXhUS5dWd2ApuLd9jidXuru2EjRSBlX70UnUfQ1xGsahNcsZHkXdjoOwro/ElzE6NKJVU98NnPvXn80zPM79ielcNLzOiu7aI3NL8QtZlYo3EK4A3MNyn13D/OK7/wX41sLHUBDqE8UUV2u13Ulo1b+E5/z1rx35gcg4qRy7oNxJA9auS5ncxhNxjY+o9HuZReam4ddrSeYpz1yMEfTGDXZWnjqys2iiNvJLdKgiMKn5cZ4JJ+7Xzd8LPEc9vDdaa7F2+VrcHkjJwR9BkGvUVtIbJPkdnkJyznue5qeZwZslGqk2fQWjan9tt0kZUUsAcKScfjVbxfrP9lacJUdUdioBPYbgCfyNcP4b19bbRpZ3IGxcAe5OBxXn/7Tfi0RT6bokU+yRoFuLgA4ODnaD9Tk/gK61ZpSOGULS5T1K88eaRJciC1vYZ3Y43K2VU+lY2t+N222drpJaWedt9xNJGfLijB+YD1Ppz714p8M7yw057O4u8zXF2WZVxxGgGFPPGTySewGO9et6vq0eoab5GnXcVrMfuyMm8J9F6GoniuVaI3p4Tm1ucxdap4aNzMZr+JpS53n7WRk556UUh8L27Es0lizHkk2+M0VP1ryNPqb7nVjXESQDzhCoyTxt2VU8R397qeiTWt1bx3NrgSLcwsr42nILDqPTOO/WvN28YiJZRem607V7XO6GZdySDupB/Q1f8O6i2oXceowQjT5B96PJ8uZSCNyp079entXnpyjqemlGatvYie02qVlA3dcZqhcQRQuWkUAqOMjiuuWeGFj5wVto+X6VyXimV52Jjbywfu96E2hWTOR8RX7T/JnCj1PSuLvl2yF1OQev1rq7vS7iXcy/OSccmsm60uVV+dVX6mtIVFfcwrUXKNkjHluGlwZPvAAZ9fSiFMoXfGAen/1quLYsr5V1J+makjtWVSA7+nSt1Wijk+qzewjp9mEf2goyupYKrDK5HU/4VUB3IURN3TkrV1bQbu2fU9aXygDt3gDpSde+xp9Ua1kdj8J9PaW9vrqVMiONYlbPILHkD8BXUa/a7kkFqjKsSZkLZH+fpXMeEdXudN017bTI0luLib77jIjG0DgdyT/ACq/4z10WRt9GYq9wRvupk4HmEfd/CsZtzd2axjGkrI43xCkQ2lHCh+qA5rCECseMYqS+lMszE8jNQKD2rVJ2MnJX2HyxwxxMwGWzioGx1PPoKknH7vnOc5qur7eSM1UVoY1X72iOm+HOn3d74mha0yot1MzNnAAxgD8Tivb7MNfMixW9wH3EbDE3evOPhAh/s7V5RwzOig/QE4/Wuy1DUZrLT5ZYriWMAAHa5Udfaok7yszajG0OZHpeieF5HeKG6PlhXEhhB+Ygd2/uj68mvBfix4d8U+KPH+uatb6JfSWZm8uBsDmJMIpAznBxn8a9a8Dau1ppcjSOYLZ13Szz5YuSOPlHRBzz1z9Kg8X+G7bUIFvNF1aeGOQHy0a4MkbNz8oOSR04rpvaNkjibcpas8NhbUNCvdMh1e2ntHiQxsky7eOgP07fhXfWGrJJErKwJrm9SvRg2+rzCd4yYww5xz0Bxz0rDvEms5PtWl3Ba0PVeuD9K5Zx59Ud9Gp7JWZ6mNXGOtFeTDxFqOBiCMj1waKw9hLudH1un5nvviCx0/XHdDEs9xZyFEeM/NG/p9Pboao2Whro+xftTyM4Lr5gBKDPIBHGM9hj3r16fQ7Z5pJWs0WaRSjSBMHB9fWuX1zwhfwr5tpO15kEv5n+sPHHsa6a2DqU1eOpzYfMqFT3Ze6eZ6vd7GddqsQf4h0rlry+n3Zbp2GAcfSt3W0kjmaKZJgw6q67SPwrFaASq+1QHHKg9/auST0senGOuhkzm5YHLkIeeRVN7YyxjLkH3FdBPErktjDE5Iz0rNmtneUr274qE9LFOCWu5imx5J34x26cVNpWlXOp30NnZEvNMcKMdPU/QCt2PTWmdY4kO5sDaMkk+gr2nwD4GXw/p7T3ManUpwC7Yz5a/3B/WtaUZVXoZ1+Sgrs5y28BaYdNtLCe0SbyQczEbWdj1ORz9B2rmPFXgLR9PurW2sDdveXBLFDICqqO/Iz9K9omUQttYfMa8ZvdXnj8cSvqR8mNpGgDA/6vnAIz7YNazioJ2OalerLXYgtNPg8PxS3sUa+YhMduuM75McufULn8yK831kPLJLcMckHBZjyW/xr0HWxex3QtZZY5F2bdiHJiGemfU9Se+a4DxBIjXC2sAXy4fvEcgtTpxduZmdWydur/r/hzGijLAHGKsJbc9Otb+neGdXu4Ld7bTLyZZ/9Wywth/ocYroNP+HniKeUJLYG0GetwwGfwGTSc23oi4U4RXvM4m8iEVuBtG9h36isyLTpp2IgjdyOSFUnH19K9tX4Z28KI99JcTyD7+wgIfwHPH1qwdNttJRreztxbxjPQ5z3B9/xq05RRlKMJ7GP4N0s6J4eMZkEkzSs7legbA4/Ko/Etyk1gYl+7K4B9sA1LdXIhlmSYGIXADZHQMOCfbnP5iuT1S8cT+VL8vJ2OOj5/rUK7dyrckeVFzTtWngMRFw8k0cYiZmPzIAecH8f1qWTV/sP+kafeFJZW33FpjYrEHI25GM8DpjNYjedaoRBcF7UHIUoCR+PcVWnkTY22Z5GkIyNgwvt9f0rpVR2scDp63K2sXovJxKu4HeWYoTyTnnFQRaj/oqpGWV4zkHsw9x7VBLbnzAvKknGRxk1C9twzRudoBAPrg9KhJItu+pa8/PPmzDPYGiqPkt3nwfSii6DU/RgHOc9PemmJWJ4waYpIHI5p6vg89PWu61tj59SOc8U+EtP16DF5EPOA+WdOHX/ABrxTxV4MvtAmBKrPatxHMq4A9j6GvpBSDnBqO6s4Ly2eG5iWSFxhlI6isK1GNVa7npYLH1MO0t49j5Oayfr95T3ps8ENtEzyBs+mOR+Vep+MPCbaBdZgy9jMT5bldxU/wB01zs1l8o+QPj0XivGnCUJWkfYUq0KseeBleBfGWkaTeCTUNA8xo8BLuKbc4P97y24z7jFewaN488KapGPL1JLZm/gu0MJ/M8frXkt94bS6OTawscclVwRWLeeEvkfY80TbfuK3H4g120MWoLlSOHE4P2j5rnsXxC1fSvD+lLqn2gXQlcRxpbOr7iQT1zwOK8dudZ0nxLrNoL/AE+ddzAMQxBx7461xjSahpV+hZzAEfIcpjkfSu4iljuorcDXLm7uScpHHanLnrgHJNTXq8z0Fh6Kh8W56fDoeiqiiCNenRuT+Oetcnr/AII8NvK07WMSN1/dkoD9QK0hqifYES/ba4HO4bSPc5rkfEWttHDJ/ZkE16Om6AFgPx6VDlpoWoa6nrXw0ktE8PS2Fuu2Owl8tVyThGAcdfqa2LyKJmJxiWM7wQcH/wCuD6V8+eEfF/ifSBfNbaTLIbzy8GVQANoIz+R/StO78Q+OLtWeS3jRyvyHztuB9AK6IV4RjZ7nHUws5zco7Hq+qPNEHFnAJQRuXIwCD6GvN/Ed26s4uFSCXOMbu1crqmv+OpbFre71gwQAEbIlGfpuxXnl6lzNKTd3c8z/AO05NOVaEtghhqkdzo/FGrWxCCO4jadOcZ4+n41yF7qTXJjCIRsGDk8GnG0RRwmc+tNFsQflAzWalFFSpTZc0m4edhBICSeABxkU2GRskTHIRjtbsQOOtVBGVbcmQw7jirKMXgwOpbnHfvVxl2MalNrUcxGwnI3dznp71X+dVdxvKL1JGeaSFHaRiqjao+Y56H0rR0uRWaaTH7u3+YRjqW6An2HWq3MVboPiiuI4kTbZjaAMMwyPrz1oqm5i3tutvMbPL7j83vRU2iaan3ypO/rUg/1f40UV6bPmBvcVbj+6KKKzmaU9zL8WIr6Bd71VsYIyM4ryuwANzKD0HQUUV5ON+NH1mU/wn6ij/j5A7Ypkig3pyAcjJzRRXDE9aZ5t8WYo1ePaijjPA96u+AL26SONEuZ1QWxwBIQBzRRXQtkYS+0VLIm98XXC3pNwoPAl+cD867lY0SAqiKqiPgAYAooqKpdITaohbCj8qvSqoj4UdB2oormOk5DxKB5MvA715VegG5l4HWiiumnsY1SgwG7pSuBsoorU5o7lZ+g+tMg/1n+feiitqRy4r4B33XugvAxnA/3ak04BftBUYJiBOPqaKK3WxwLoUTI4Jw7fnRRRWZ0H/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sp>
        <p:nvSpPr>
          <p:cNvPr id="14359" name="AutoShape 12"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60" name="AutoShape 14" descr="rbMiEZMtCHbJXLUflUEW4EA3Kh639aBxLnaYCkM1oMAbecxilBuQBr5HpGtThFJi (4096×2730)"/>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61" name="AutoShape 16" descr="rbMiEZMtCHbJXLUflUEW4EA3Kh639aBxLnaYCkM1oMAbecxilBuQBr5HpGtThFJi (4096×2730)"/>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3" name="TextBox 12"/>
          <p:cNvSpPr txBox="1"/>
          <p:nvPr/>
        </p:nvSpPr>
        <p:spPr>
          <a:xfrm>
            <a:off x="4175125" y="2300288"/>
            <a:ext cx="4254500" cy="366712"/>
          </a:xfrm>
          <a:prstGeom prst="rect">
            <a:avLst/>
          </a:prstGeom>
          <a:solidFill>
            <a:srgbClr val="AAC66C"/>
          </a:solidFill>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b="1">
                <a:solidFill>
                  <a:srgbClr val="794400"/>
                </a:solidFill>
                <a:latin typeface="Franklin Gothic Medium" pitchFamily="34" charset="0"/>
                <a:cs typeface="Arial" charset="0"/>
              </a:rPr>
              <a:t>Featured grantee for September 2016</a:t>
            </a:r>
          </a:p>
        </p:txBody>
      </p:sp>
      <p:sp>
        <p:nvSpPr>
          <p:cNvPr id="14363" name="AutoShape 2" descr="https://photos-2.dropbox.com/t/2/AADdiZx8xThbBG8G9eLsSv8JwLlqta5hM9UMAEDwJJjg2Q/12/69954933/jpeg/32x32/1/_/1/2/Vacha%20image%204.JPG/EOWVouYDGBIgBygH/OoHDSyKJFlExuHmK4lNT-PfH3O3KVeeAQZ-XHDRb-Ck?size=800x600&amp;size_mode=3"/>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en-US">
              <a:latin typeface="Calibri" pitchFamily="34" charset="0"/>
            </a:endParaRPr>
          </a:p>
        </p:txBody>
      </p:sp>
      <p:pic>
        <p:nvPicPr>
          <p:cNvPr id="14365" name="Picture 29" descr="IMG_1865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0363" y="1879600"/>
            <a:ext cx="3614737" cy="2408238"/>
          </a:xfrm>
          <a:prstGeom prst="rect">
            <a:avLst/>
          </a:prstGeom>
          <a:noFill/>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0" y="3638316"/>
            <a:ext cx="4256945" cy="2840180"/>
          </a:xfrm>
          <a:prstGeom prst="rect">
            <a:avLst/>
          </a:prstGeom>
        </p:spPr>
      </p:pic>
      <p:sp>
        <p:nvSpPr>
          <p:cNvPr id="2" name="Title 1"/>
          <p:cNvSpPr>
            <a:spLocks noGrp="1"/>
          </p:cNvSpPr>
          <p:nvPr>
            <p:ph type="title"/>
          </p:nvPr>
        </p:nvSpPr>
        <p:spPr>
          <a:xfrm>
            <a:off x="568798" y="221439"/>
            <a:ext cx="7886700" cy="882431"/>
          </a:xfrm>
        </p:spPr>
        <p:txBody>
          <a:bodyPr>
            <a:normAutofit fontScale="90000"/>
          </a:bodyPr>
          <a:lstStyle/>
          <a:p>
            <a:r>
              <a:rPr lang="en-US" sz="3200" b="1" dirty="0">
                <a:solidFill>
                  <a:srgbClr val="794400"/>
                </a:solidFill>
                <a:latin typeface="Franklin Gothic Medium" panose="020B0603020102020204" pitchFamily="34" charset="0"/>
              </a:rPr>
              <a:t>September 2016 Sustained Program:</a:t>
            </a:r>
            <a:br>
              <a:rPr lang="en-US" sz="3200" b="1" dirty="0">
                <a:solidFill>
                  <a:srgbClr val="794400"/>
                </a:solidFill>
                <a:latin typeface="Franklin Gothic Medium" panose="020B0603020102020204" pitchFamily="34" charset="0"/>
              </a:rPr>
            </a:br>
            <a:r>
              <a:rPr lang="en-US" sz="3200" b="1" dirty="0">
                <a:solidFill>
                  <a:srgbClr val="794400"/>
                </a:solidFill>
                <a:latin typeface="Franklin Gothic Medium" panose="020B0603020102020204" pitchFamily="34" charset="0"/>
              </a:rPr>
              <a:t>One Heart World-Wide</a:t>
            </a:r>
          </a:p>
        </p:txBody>
      </p:sp>
      <p:sp>
        <p:nvSpPr>
          <p:cNvPr id="4" name="Date Placeholder 3"/>
          <p:cNvSpPr>
            <a:spLocks noGrp="1"/>
          </p:cNvSpPr>
          <p:nvPr>
            <p:ph type="dt" sz="half" idx="10"/>
          </p:nvPr>
        </p:nvSpPr>
        <p:spPr/>
        <p:txBody>
          <a:bodyPr/>
          <a:lstStyle/>
          <a:p>
            <a:r>
              <a:rPr lang="en-US" dirty="0"/>
              <a:t>September 2016</a:t>
            </a:r>
          </a:p>
        </p:txBody>
      </p:sp>
      <p:sp>
        <p:nvSpPr>
          <p:cNvPr id="5" name="Slide Number Placeholder 4"/>
          <p:cNvSpPr>
            <a:spLocks noGrp="1"/>
          </p:cNvSpPr>
          <p:nvPr>
            <p:ph type="sldNum" sz="quarter" idx="12"/>
          </p:nvPr>
        </p:nvSpPr>
        <p:spPr/>
        <p:txBody>
          <a:bodyPr/>
          <a:lstStyle/>
          <a:p>
            <a:fld id="{ADC744F1-E21E-9647-894E-1EC1FB821E89}" type="slidenum">
              <a:rPr lang="en-US" smtClean="0"/>
              <a:pPr/>
              <a:t>10</a:t>
            </a:fld>
            <a:endParaRPr lang="en-US" dirty="0"/>
          </a:p>
        </p:txBody>
      </p:sp>
      <p:sp>
        <p:nvSpPr>
          <p:cNvPr id="3" name="TextBox 2"/>
          <p:cNvSpPr txBox="1"/>
          <p:nvPr/>
        </p:nvSpPr>
        <p:spPr>
          <a:xfrm>
            <a:off x="369115" y="1103870"/>
            <a:ext cx="8543273" cy="4678204"/>
          </a:xfrm>
          <a:prstGeom prst="rect">
            <a:avLst/>
          </a:prstGeom>
          <a:noFill/>
        </p:spPr>
        <p:txBody>
          <a:bodyPr wrap="square" rtlCol="0">
            <a:spAutoFit/>
          </a:bodyPr>
          <a:lstStyle/>
          <a:p>
            <a:r>
              <a:rPr lang="en-US" sz="2000" dirty="0">
                <a:solidFill>
                  <a:srgbClr val="3588BA"/>
                </a:solidFill>
                <a:latin typeface="Franklin Gothic Medium" panose="020B0603020102020204" pitchFamily="34" charset="0"/>
              </a:rPr>
              <a:t>One Heart World-Wide's mission is to decrease maternal and newborn mortality and morbidity in remote rural areas of the world.</a:t>
            </a:r>
            <a:br>
              <a:rPr lang="en-US" sz="2000" dirty="0">
                <a:solidFill>
                  <a:srgbClr val="3588BA"/>
                </a:solidFill>
                <a:latin typeface="Franklin Gothic Medium" panose="020B0603020102020204" pitchFamily="34" charset="0"/>
              </a:rPr>
            </a:br>
            <a:r>
              <a:rPr lang="en-US" sz="2000" dirty="0">
                <a:solidFill>
                  <a:srgbClr val="3588BA"/>
                </a:solidFill>
                <a:latin typeface="Franklin Gothic Medium" panose="020B0603020102020204" pitchFamily="34" charset="0"/>
              </a:rPr>
              <a:t>The sustained grant of $20,000 per year in 2015 – 2017 trains community outreach providers to increase access to safe births in two remote rural areas of Nepal. Community Health Workers are trained to be the first responders for maternal and child health. The grant will fund stipends for the 600 Female Community Health Volunteers. This includes both the original training and a refresher training the following year.</a:t>
            </a:r>
          </a:p>
          <a:p>
            <a:endParaRPr lang="en-US" sz="2000" dirty="0">
              <a:solidFill>
                <a:srgbClr val="3588BA"/>
              </a:solidFill>
              <a:latin typeface="Franklin Gothic Medium" panose="020B0603020102020204" pitchFamily="34" charset="0"/>
            </a:endParaRPr>
          </a:p>
          <a:p>
            <a:endParaRPr lang="en-US" sz="2000" dirty="0">
              <a:solidFill>
                <a:srgbClr val="3588BA"/>
              </a:solidFill>
              <a:latin typeface="Franklin Gothic Medium" panose="020B0603020102020204" pitchFamily="34" charset="0"/>
            </a:endParaRPr>
          </a:p>
          <a:p>
            <a:r>
              <a:rPr lang="en-US" sz="2000" b="1" dirty="0">
                <a:solidFill>
                  <a:srgbClr val="3588BA"/>
                </a:solidFill>
                <a:latin typeface="Franklin Gothic Medium" panose="020B0603020102020204" pitchFamily="34" charset="0"/>
              </a:rPr>
              <a:t>Direct Reach: </a:t>
            </a:r>
            <a:r>
              <a:rPr lang="en-US" sz="2000" dirty="0">
                <a:solidFill>
                  <a:srgbClr val="3588BA"/>
                </a:solidFill>
                <a:latin typeface="Franklin Gothic Medium" panose="020B0603020102020204" pitchFamily="34" charset="0"/>
              </a:rPr>
              <a:t>600 workers to </a:t>
            </a:r>
          </a:p>
          <a:p>
            <a:r>
              <a:rPr lang="en-US" sz="2000" dirty="0">
                <a:solidFill>
                  <a:srgbClr val="3588BA"/>
                </a:solidFill>
                <a:latin typeface="Franklin Gothic Medium" panose="020B0603020102020204" pitchFamily="34" charset="0"/>
              </a:rPr>
              <a:t>be trained</a:t>
            </a:r>
          </a:p>
          <a:p>
            <a:r>
              <a:rPr lang="en-US" sz="2000" b="1" dirty="0">
                <a:solidFill>
                  <a:srgbClr val="3588BA"/>
                </a:solidFill>
                <a:latin typeface="Franklin Gothic Medium" panose="020B0603020102020204" pitchFamily="34" charset="0"/>
              </a:rPr>
              <a:t>Indirect Reach: </a:t>
            </a:r>
            <a:r>
              <a:rPr lang="en-US" sz="2000" dirty="0">
                <a:solidFill>
                  <a:srgbClr val="3588BA"/>
                </a:solidFill>
                <a:latin typeface="Franklin Gothic Medium" panose="020B0603020102020204" pitchFamily="34" charset="0"/>
              </a:rPr>
              <a:t>24,645 women </a:t>
            </a:r>
          </a:p>
          <a:p>
            <a:r>
              <a:rPr lang="en-US" sz="2000" dirty="0">
                <a:solidFill>
                  <a:srgbClr val="3588BA"/>
                </a:solidFill>
                <a:latin typeface="Franklin Gothic Medium" panose="020B0603020102020204" pitchFamily="34" charset="0"/>
              </a:rPr>
              <a:t>and girls could be served</a:t>
            </a:r>
          </a:p>
          <a:p>
            <a:endParaRPr lang="en-US" dirty="0"/>
          </a:p>
        </p:txBody>
      </p:sp>
    </p:spTree>
    <p:extLst>
      <p:ext uri="{BB962C8B-B14F-4D97-AF65-F5344CB8AC3E}">
        <p14:creationId xmlns:p14="http://schemas.microsoft.com/office/powerpoint/2010/main" val="273615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p:cNvPicPr>
            <a:picLocks noChangeAspect="1"/>
          </p:cNvPicPr>
          <p:nvPr/>
        </p:nvPicPr>
        <p:blipFill>
          <a:blip r:embed="rId2"/>
          <a:srcRect/>
          <a:stretch>
            <a:fillRect/>
          </a:stretch>
        </p:blipFill>
        <p:spPr bwMode="auto">
          <a:xfrm>
            <a:off x="5448300" y="1098550"/>
            <a:ext cx="3429000" cy="1143000"/>
          </a:xfrm>
          <a:prstGeom prst="rect">
            <a:avLst/>
          </a:prstGeom>
          <a:noFill/>
          <a:ln w="9525">
            <a:noFill/>
            <a:miter lim="800000"/>
            <a:headEnd/>
            <a:tailEnd/>
          </a:ln>
        </p:spPr>
      </p:pic>
      <p:sp>
        <p:nvSpPr>
          <p:cNvPr id="2" name="Title 1"/>
          <p:cNvSpPr>
            <a:spLocks noGrp="1"/>
          </p:cNvSpPr>
          <p:nvPr>
            <p:ph type="title"/>
          </p:nvPr>
        </p:nvSpPr>
        <p:spPr>
          <a:xfrm>
            <a:off x="241300" y="111125"/>
            <a:ext cx="8686800" cy="1003300"/>
          </a:xfrm>
        </p:spPr>
        <p:txBody>
          <a:bodyPr rtlCol="0" anchor="ctr">
            <a:normAutofit/>
          </a:bodyPr>
          <a:lstStyle/>
          <a:p>
            <a:pPr algn="l" eaLnBrk="1" fontAlgn="auto" hangingPunct="1">
              <a:spcAft>
                <a:spcPts val="0"/>
              </a:spcAft>
              <a:defRPr/>
            </a:pPr>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Share Your Thoughts</a:t>
            </a:r>
          </a:p>
        </p:txBody>
      </p:sp>
      <p:sp>
        <p:nvSpPr>
          <p:cNvPr id="24579" name="Content Placeholder 2"/>
          <p:cNvSpPr>
            <a:spLocks noGrp="1"/>
          </p:cNvSpPr>
          <p:nvPr>
            <p:ph idx="1"/>
          </p:nvPr>
        </p:nvSpPr>
        <p:spPr>
          <a:xfrm>
            <a:off x="238125" y="2540000"/>
            <a:ext cx="8639175" cy="3124200"/>
          </a:xfrm>
        </p:spPr>
        <p:txBody>
          <a:bodyPr/>
          <a:lstStyle/>
          <a:p>
            <a:pPr marL="457200" indent="-457200" algn="l">
              <a:buFont typeface="+mj-lt"/>
              <a:buAutoNum type="arabicPeriod"/>
            </a:pPr>
            <a:r>
              <a:rPr lang="en-US" dirty="0">
                <a:solidFill>
                  <a:srgbClr val="3588BA"/>
                </a:solidFill>
                <a:latin typeface="Franklin Gothic Medium" panose="020B0603020102020204" pitchFamily="34" charset="0"/>
              </a:rPr>
              <a:t>How do you think empowering victims of sexual assault can change the cultural </a:t>
            </a:r>
            <a:r>
              <a:rPr lang="en-US" dirty="0" err="1" smtClean="0">
                <a:solidFill>
                  <a:srgbClr val="3588BA"/>
                </a:solidFill>
                <a:latin typeface="Franklin Gothic Medium" panose="020B0603020102020204" pitchFamily="34" charset="0"/>
              </a:rPr>
              <a:t>bais</a:t>
            </a:r>
            <a:r>
              <a:rPr lang="en-US" dirty="0" smtClean="0">
                <a:solidFill>
                  <a:srgbClr val="3588BA"/>
                </a:solidFill>
                <a:latin typeface="Franklin Gothic Medium" panose="020B0603020102020204" pitchFamily="34" charset="0"/>
              </a:rPr>
              <a:t> </a:t>
            </a:r>
            <a:r>
              <a:rPr lang="en-US" dirty="0">
                <a:solidFill>
                  <a:srgbClr val="3588BA"/>
                </a:solidFill>
                <a:latin typeface="Franklin Gothic Medium" panose="020B0603020102020204" pitchFamily="34" charset="0"/>
              </a:rPr>
              <a:t>against women?</a:t>
            </a:r>
          </a:p>
          <a:p>
            <a:pPr marL="533400" indent="-533400" algn="l">
              <a:buFont typeface="Arial" charset="0"/>
              <a:buAutoNum type="arabicPeriod"/>
            </a:pPr>
            <a:r>
              <a:rPr lang="en-US" dirty="0">
                <a:solidFill>
                  <a:srgbClr val="3588BA"/>
                </a:solidFill>
                <a:latin typeface="Franklin Gothic Medium" panose="020B0603020102020204" pitchFamily="34" charset="0"/>
              </a:rPr>
              <a:t>How are legal advocacy efforts empowering Bolivian women?</a:t>
            </a:r>
          </a:p>
          <a:p>
            <a:pPr marL="533400" indent="-533400" algn="l">
              <a:buFont typeface="Arial" charset="0"/>
              <a:buAutoNum type="arabicPeriod"/>
            </a:pPr>
            <a:r>
              <a:rPr lang="en-US" dirty="0">
                <a:solidFill>
                  <a:srgbClr val="3588BA"/>
                </a:solidFill>
                <a:latin typeface="Franklin Gothic Medium" panose="020B0603020102020204" pitchFamily="34" charset="0"/>
              </a:rPr>
              <a:t>What role does education have in stopping the cycle of domestic violence in Bolivia?</a:t>
            </a:r>
          </a:p>
          <a:p>
            <a:pPr marL="533400" indent="-533400" algn="l" eaLnBrk="1" hangingPunct="1"/>
            <a:endParaRPr lang="en-US" sz="2800" dirty="0">
              <a:solidFill>
                <a:srgbClr val="3588BA"/>
              </a:solidFill>
              <a:latin typeface="Franklin Gothic Medium" pitchFamily="34" charset="0"/>
              <a:cs typeface="Times New Roman" pitchFamily="18" charset="0"/>
            </a:endParaRPr>
          </a:p>
        </p:txBody>
      </p:sp>
      <p:sp>
        <p:nvSpPr>
          <p:cNvPr id="4" name="Date Placeholder 3"/>
          <p:cNvSpPr>
            <a:spLocks noGrp="1"/>
          </p:cNvSpPr>
          <p:nvPr>
            <p:ph type="dt" sz="quarter" idx="10"/>
          </p:nvPr>
        </p:nvSpPr>
        <p:spPr/>
        <p:txBody>
          <a:bodyPr/>
          <a:lstStyle/>
          <a:p>
            <a:pPr>
              <a:defRPr/>
            </a:pPr>
            <a:r>
              <a:rPr lang="en-US"/>
              <a:t>January 2015</a:t>
            </a:r>
          </a:p>
        </p:txBody>
      </p:sp>
      <p:pic>
        <p:nvPicPr>
          <p:cNvPr id="24581" name="Picture 6" descr="TaglineAddress_2Color.jpg"/>
          <p:cNvPicPr>
            <a:picLocks noChangeAspect="1"/>
          </p:cNvPicPr>
          <p:nvPr/>
        </p:nvPicPr>
        <p:blipFill>
          <a:blip r:embed="rId3"/>
          <a:srcRect/>
          <a:stretch>
            <a:fillRect/>
          </a:stretch>
        </p:blipFill>
        <p:spPr bwMode="auto">
          <a:xfrm>
            <a:off x="508000" y="6218238"/>
            <a:ext cx="6343650" cy="496887"/>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9525"/>
            <a:ext cx="8682038" cy="1011238"/>
          </a:xfrm>
        </p:spPr>
        <p:txBody>
          <a:bodyPr anchor="ctr">
            <a:normAutofit/>
          </a:bodyPr>
          <a:lstStyle/>
          <a:p>
            <a:pPr algn="l" eaLnBrk="1" hangingPunct="1">
              <a:defRPr/>
            </a:pPr>
            <a:r>
              <a:rPr lang="en-US" sz="3600" b="1">
                <a:solidFill>
                  <a:srgbClr val="794400"/>
                </a:solidFill>
                <a:effectLst>
                  <a:outerShdw blurRad="38100" dist="38100" dir="2700000" algn="tl">
                    <a:srgbClr val="C0C0C0"/>
                  </a:outerShdw>
                </a:effectLst>
                <a:latin typeface="Franklin Gothic Medium" pitchFamily="34" charset="0"/>
              </a:rPr>
              <a:t>Introducing </a:t>
            </a:r>
            <a:r>
              <a:rPr lang="en-US" sz="3600" b="1">
                <a:solidFill>
                  <a:srgbClr val="794400"/>
                </a:solidFill>
                <a:effectLst>
                  <a:outerShdw blurRad="38100" dist="38100" dir="2700000" algn="tl">
                    <a:srgbClr val="C0C0C0"/>
                  </a:outerShdw>
                </a:effectLst>
                <a:latin typeface="Franklin Gothic Medium" pitchFamily="34" charset="0"/>
                <a:cs typeface="Arial" charset="0"/>
              </a:rPr>
              <a:t>A Breeze of Hope Foundation</a:t>
            </a:r>
          </a:p>
        </p:txBody>
      </p:sp>
      <p:sp>
        <p:nvSpPr>
          <p:cNvPr id="10" name="Date Placeholder 9"/>
          <p:cNvSpPr>
            <a:spLocks noGrp="1"/>
          </p:cNvSpPr>
          <p:nvPr>
            <p:ph type="dt" sz="quarter" idx="10"/>
          </p:nvPr>
        </p:nvSpPr>
        <p:spPr>
          <a:xfrm>
            <a:off x="247650" y="6315075"/>
            <a:ext cx="2057400" cy="365125"/>
          </a:xfrm>
        </p:spPr>
        <p:txBody>
          <a:bodyPr wrap="square" numCol="1" anchorCtr="0" compatLnSpc="1">
            <a:prstTxWarp prst="textNoShape">
              <a:avLst/>
            </a:prstTxWarp>
          </a:bodyPr>
          <a:lstStyle/>
          <a:p>
            <a:pPr fontAlgn="base">
              <a:spcBef>
                <a:spcPct val="0"/>
              </a:spcBef>
              <a:spcAft>
                <a:spcPct val="0"/>
              </a:spcAft>
              <a:defRPr/>
            </a:pPr>
            <a:r>
              <a:rPr lang="en-US">
                <a:solidFill>
                  <a:srgbClr val="898989"/>
                </a:solidFill>
                <a:cs typeface="Arial" charset="0"/>
              </a:rPr>
              <a:t>September 2016</a:t>
            </a:r>
          </a:p>
        </p:txBody>
      </p:sp>
      <p:sp>
        <p:nvSpPr>
          <p:cNvPr id="16387" name="Content Placeholder 2"/>
          <p:cNvSpPr txBox="1">
            <a:spLocks/>
          </p:cNvSpPr>
          <p:nvPr/>
        </p:nvSpPr>
        <p:spPr bwMode="auto">
          <a:xfrm>
            <a:off x="-949325" y="6858000"/>
            <a:ext cx="4111625" cy="1508125"/>
          </a:xfrm>
          <a:prstGeom prst="rect">
            <a:avLst/>
          </a:prstGeom>
          <a:noFill/>
          <a:ln w="9525">
            <a:noFill/>
            <a:miter lim="800000"/>
            <a:headEnd/>
            <a:tailEnd/>
          </a:ln>
        </p:spPr>
        <p:txBody>
          <a:bodyPr/>
          <a:lstStyle/>
          <a:p>
            <a:pPr marL="166688" indent="-166688">
              <a:spcBef>
                <a:spcPts val="600"/>
              </a:spcBef>
              <a:spcAft>
                <a:spcPts val="600"/>
              </a:spcAft>
              <a:buFont typeface="Arial" charset="0"/>
              <a:buChar char="•"/>
            </a:pPr>
            <a:endParaRPr lang="en-US">
              <a:latin typeface="Calibri" pitchFamily="34" charset="0"/>
            </a:endParaRPr>
          </a:p>
        </p:txBody>
      </p:sp>
      <p:sp>
        <p:nvSpPr>
          <p:cNvPr id="16388" name="AutoShape 18" descr="https://dl.dropboxusercontent.com/content_link/ZADP9IwpHQTFeFNE8boGsA0Mg9fDw3H06WwfWsyBvrjMYuHnna1oGUNS8vBwOaOW"/>
          <p:cNvSpPr>
            <a:spLocks noGrp="1" noChangeAspect="1" noChangeArrowheads="1"/>
          </p:cNvSpPr>
          <p:nvPr>
            <p:ph idx="1"/>
          </p:nvPr>
        </p:nvSpPr>
        <p:spPr>
          <a:xfrm>
            <a:off x="765175" y="4213225"/>
            <a:ext cx="7597775" cy="1455738"/>
          </a:xfrm>
        </p:spPr>
        <p:txBody>
          <a:bodyPr/>
          <a:lstStyle/>
          <a:p>
            <a:pPr algn="l"/>
            <a:r>
              <a:rPr lang="en-US" b="1" dirty="0">
                <a:solidFill>
                  <a:srgbClr val="3588BA"/>
                </a:solidFill>
              </a:rPr>
              <a:t>The mission of A Breeze of Hope is to restore the lives of those who have suffered childhood sexual violence by providing them free, holistic support; to eradicate sexual violence through transdisciplinary prevention strategies; and to promote healthy, comprehensive childhood development.</a:t>
            </a:r>
          </a:p>
          <a:p>
            <a:pPr algn="l" eaLnBrk="1" hangingPunct="1"/>
            <a:r>
              <a:rPr lang="en-US" sz="1800" b="1" dirty="0">
                <a:solidFill>
                  <a:srgbClr val="3588BA"/>
                </a:solidFill>
                <a:latin typeface="Franklin Gothic Demi" pitchFamily="34" charset="0"/>
              </a:rPr>
              <a:t> </a:t>
            </a:r>
          </a:p>
        </p:txBody>
      </p:sp>
      <p:sp>
        <p:nvSpPr>
          <p:cNvPr id="16389" name="AutoShape 22" descr="https://dl.dropboxusercontent.com/content_link/ZADP9IwpHQTFeFNE8boGsA0Mg9fDw3H06WwfWsyBvrjMYuHnna1oGUNS8vBwOaOW"/>
          <p:cNvSpPr>
            <a:spLocks noChangeAspect="1" noChangeArrowheads="1"/>
          </p:cNvSpPr>
          <p:nvPr/>
        </p:nvSpPr>
        <p:spPr bwMode="auto">
          <a:xfrm>
            <a:off x="155575" y="-144463"/>
            <a:ext cx="5086350" cy="5086351"/>
          </a:xfrm>
          <a:prstGeom prst="rect">
            <a:avLst/>
          </a:prstGeom>
          <a:noFill/>
          <a:ln w="9525">
            <a:noFill/>
            <a:miter lim="800000"/>
            <a:headEnd/>
            <a:tailEnd/>
          </a:ln>
        </p:spPr>
        <p:txBody>
          <a:bodyPr/>
          <a:lstStyle/>
          <a:p>
            <a:endParaRPr lang="en-US">
              <a:latin typeface="Calibri" pitchFamily="34" charset="0"/>
            </a:endParaRPr>
          </a:p>
        </p:txBody>
      </p:sp>
      <p:sp>
        <p:nvSpPr>
          <p:cNvPr id="16390" name="AutoShape 24" descr="https://dl.dropboxusercontent.com/content_link/ZADP9IwpHQTFeFNE8boGsA0Mg9fDw3H06WwfWsyBvrjMYuHnna1oGUNS8vBwOaOW"/>
          <p:cNvSpPr>
            <a:spLocks noChangeAspect="1" noChangeArrowheads="1"/>
          </p:cNvSpPr>
          <p:nvPr/>
        </p:nvSpPr>
        <p:spPr bwMode="auto">
          <a:xfrm>
            <a:off x="104775" y="-195263"/>
            <a:ext cx="355600" cy="355601"/>
          </a:xfrm>
          <a:prstGeom prst="rect">
            <a:avLst/>
          </a:prstGeom>
          <a:noFill/>
          <a:ln w="9525">
            <a:noFill/>
            <a:miter lim="800000"/>
            <a:headEnd/>
            <a:tailEnd/>
          </a:ln>
        </p:spPr>
        <p:txBody>
          <a:bodyPr/>
          <a:lstStyle/>
          <a:p>
            <a:endParaRPr lang="en-US">
              <a:latin typeface="Calibri" pitchFamily="34" charset="0"/>
            </a:endParaRPr>
          </a:p>
        </p:txBody>
      </p:sp>
      <p:sp>
        <p:nvSpPr>
          <p:cNvPr id="16391" name="AutoShape 26" descr="https://dl.dropboxusercontent.com/content_link/ZADP9IwpHQTFeFNE8boGsA0Mg9fDw3H06WwfWsyBvrjMYuHnna1oGUNS8vBwOaOW"/>
          <p:cNvSpPr>
            <a:spLocks noChangeAspect="1" noChangeArrowheads="1"/>
          </p:cNvSpPr>
          <p:nvPr/>
        </p:nvSpPr>
        <p:spPr bwMode="auto">
          <a:xfrm>
            <a:off x="257175" y="-42863"/>
            <a:ext cx="355600" cy="355601"/>
          </a:xfrm>
          <a:prstGeom prst="rect">
            <a:avLst/>
          </a:prstGeom>
          <a:noFill/>
          <a:ln w="9525">
            <a:noFill/>
            <a:miter lim="800000"/>
            <a:headEnd/>
            <a:tailEnd/>
          </a:ln>
        </p:spPr>
        <p:txBody>
          <a:bodyPr/>
          <a:lstStyle/>
          <a:p>
            <a:endParaRPr lang="en-US">
              <a:latin typeface="Calibri" pitchFamily="34" charset="0"/>
            </a:endParaRPr>
          </a:p>
        </p:txBody>
      </p:sp>
      <p:sp>
        <p:nvSpPr>
          <p:cNvPr id="16392" name="AutoShape 28" descr="https://dl.dropboxusercontent.com/content_link/ZADP9IwpHQTFeFNE8boGsA0Mg9fDw3H06WwfWsyBvrjMYuHnna1oGUNS8vBwOaOW"/>
          <p:cNvSpPr>
            <a:spLocks noChangeAspect="1" noChangeArrowheads="1"/>
          </p:cNvSpPr>
          <p:nvPr/>
        </p:nvSpPr>
        <p:spPr bwMode="auto">
          <a:xfrm>
            <a:off x="409575" y="109538"/>
            <a:ext cx="355600" cy="355600"/>
          </a:xfrm>
          <a:prstGeom prst="rect">
            <a:avLst/>
          </a:prstGeom>
          <a:noFill/>
          <a:ln w="9525">
            <a:noFill/>
            <a:miter lim="800000"/>
            <a:headEnd/>
            <a:tailEnd/>
          </a:ln>
        </p:spPr>
        <p:txBody>
          <a:bodyPr/>
          <a:lstStyle/>
          <a:p>
            <a:endParaRPr lang="en-US">
              <a:latin typeface="Calibri" pitchFamily="34" charset="0"/>
            </a:endParaRPr>
          </a:p>
        </p:txBody>
      </p:sp>
      <p:pic>
        <p:nvPicPr>
          <p:cNvPr id="16396" name="Picture 12" descr="IMG_2054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17700" y="915988"/>
            <a:ext cx="4945063" cy="3297237"/>
          </a:xfrm>
          <a:prstGeom prst="rect">
            <a:avLst/>
          </a:prstGeom>
          <a:noFill/>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41300" y="-55563"/>
            <a:ext cx="8686800" cy="1028701"/>
          </a:xfrm>
        </p:spPr>
        <p:txBody>
          <a:bodyPr anchor="ctr">
            <a:normAutofit/>
          </a:bodyPr>
          <a:lstStyle/>
          <a:p>
            <a:pPr algn="l" eaLnBrk="1" hangingPunct="1">
              <a:defRPr/>
            </a:pPr>
            <a:r>
              <a:rPr lang="en-US" sz="3600" b="1">
                <a:solidFill>
                  <a:srgbClr val="794400"/>
                </a:solidFill>
                <a:effectLst>
                  <a:outerShdw blurRad="38100" dist="38100" dir="2700000" algn="tl">
                    <a:srgbClr val="C0C0C0"/>
                  </a:outerShdw>
                </a:effectLst>
                <a:latin typeface="Franklin Gothic Medium" pitchFamily="34" charset="0"/>
              </a:rPr>
              <a:t>Where in the world?</a:t>
            </a:r>
          </a:p>
        </p:txBody>
      </p:sp>
      <p:sp>
        <p:nvSpPr>
          <p:cNvPr id="3" name="Date Placeholder 2"/>
          <p:cNvSpPr>
            <a:spLocks noGrp="1"/>
          </p:cNvSpPr>
          <p:nvPr>
            <p:ph type="dt" sz="quarter" idx="10"/>
          </p:nvPr>
        </p:nvSpPr>
        <p:spPr>
          <a:xfrm>
            <a:off x="334963" y="6269038"/>
            <a:ext cx="3787775" cy="365125"/>
          </a:xfrm>
        </p:spPr>
        <p:txBody>
          <a:bodyPr wrap="square" numCol="1" anchorCtr="0" compatLnSpc="1">
            <a:prstTxWarp prst="textNoShape">
              <a:avLst/>
            </a:prstTxWarp>
          </a:bodyPr>
          <a:lstStyle/>
          <a:p>
            <a:pPr fontAlgn="base">
              <a:spcBef>
                <a:spcPct val="0"/>
              </a:spcBef>
              <a:spcAft>
                <a:spcPct val="0"/>
              </a:spcAft>
              <a:defRPr/>
            </a:pPr>
            <a:r>
              <a:rPr lang="en-US">
                <a:solidFill>
                  <a:srgbClr val="898989"/>
                </a:solidFill>
                <a:cs typeface="Arial" charset="0"/>
              </a:rPr>
              <a:t>September 2016</a:t>
            </a:r>
          </a:p>
        </p:txBody>
      </p:sp>
      <p:sp>
        <p:nvSpPr>
          <p:cNvPr id="17411" name="Content Placeholder 2"/>
          <p:cNvSpPr txBox="1">
            <a:spLocks/>
          </p:cNvSpPr>
          <p:nvPr/>
        </p:nvSpPr>
        <p:spPr bwMode="auto">
          <a:xfrm>
            <a:off x="295275" y="955675"/>
            <a:ext cx="8655050" cy="1879600"/>
          </a:xfrm>
          <a:prstGeom prst="rect">
            <a:avLst/>
          </a:prstGeom>
          <a:noFill/>
          <a:ln w="9525">
            <a:noFill/>
            <a:miter lim="800000"/>
            <a:headEnd/>
            <a:tailEnd/>
          </a:ln>
        </p:spPr>
        <p:txBody>
          <a:bodyPr/>
          <a:lstStyle/>
          <a:p>
            <a:pPr>
              <a:lnSpc>
                <a:spcPct val="80000"/>
              </a:lnSpc>
            </a:pPr>
            <a:r>
              <a:rPr lang="en-US" sz="2400">
                <a:solidFill>
                  <a:srgbClr val="3588BA"/>
                </a:solidFill>
                <a:latin typeface="Franklin Gothic Medium" pitchFamily="34" charset="0"/>
              </a:rPr>
              <a:t>A Breeze of Hope’s</a:t>
            </a:r>
            <a:r>
              <a:rPr lang="en-US" sz="2400" b="1">
                <a:solidFill>
                  <a:srgbClr val="3588BA"/>
                </a:solidFill>
                <a:latin typeface="Franklin Gothic Medium" pitchFamily="34" charset="0"/>
              </a:rPr>
              <a:t> </a:t>
            </a:r>
            <a:r>
              <a:rPr lang="en-US" sz="2400">
                <a:solidFill>
                  <a:srgbClr val="3588BA"/>
                </a:solidFill>
                <a:latin typeface="Franklin Gothic Medium" pitchFamily="34" charset="0"/>
              </a:rPr>
              <a:t>service area is the country of Bolivia, in the Department Cochabamba, where they work in cities/provinces of Cochabamba City, Tiquipaya, Quillacollo, Sacaba, Valle Alto, Chapare, and the rural province of Morochata.</a:t>
            </a:r>
            <a:r>
              <a:rPr lang="en-US" sz="2800">
                <a:solidFill>
                  <a:srgbClr val="3588BA"/>
                </a:solidFill>
                <a:latin typeface="Franklin Gothic Medium" pitchFamily="34" charset="0"/>
              </a:rPr>
              <a:t> </a:t>
            </a:r>
          </a:p>
          <a:p>
            <a:pPr>
              <a:lnSpc>
                <a:spcPct val="80000"/>
              </a:lnSpc>
            </a:pPr>
            <a:endParaRPr lang="en-US" sz="2800">
              <a:solidFill>
                <a:srgbClr val="3588BA"/>
              </a:solidFill>
              <a:latin typeface="Franklin Gothic Medium" pitchFamily="34" charset="0"/>
            </a:endParaRPr>
          </a:p>
        </p:txBody>
      </p:sp>
      <p:pic>
        <p:nvPicPr>
          <p:cNvPr id="17415" name="Picture 7" descr="bl-map"/>
          <p:cNvPicPr>
            <a:picLocks noChangeAspect="1" noChangeArrowheads="1"/>
          </p:cNvPicPr>
          <p:nvPr/>
        </p:nvPicPr>
        <p:blipFill>
          <a:blip r:embed="rId2"/>
          <a:srcRect/>
          <a:stretch>
            <a:fillRect/>
          </a:stretch>
        </p:blipFill>
        <p:spPr bwMode="auto">
          <a:xfrm>
            <a:off x="1644491" y="2225588"/>
            <a:ext cx="3950965" cy="4240363"/>
          </a:xfrm>
          <a:prstGeom prst="rect">
            <a:avLst/>
          </a:prstGeom>
          <a:noFill/>
        </p:spPr>
      </p:pic>
      <p:pic>
        <p:nvPicPr>
          <p:cNvPr id="17416" name="Picture 8" descr="bl_large_locato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88041" y="2225588"/>
            <a:ext cx="2428861" cy="3093032"/>
          </a:xfrm>
          <a:prstGeom prst="rect">
            <a:avLst/>
          </a:prstGeom>
          <a:noFill/>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0"/>
            <a:ext cx="8682038" cy="1011238"/>
          </a:xfrm>
        </p:spPr>
        <p:txBody>
          <a:bodyPr rtlCol="0" anchor="ctr">
            <a:normAutofit/>
          </a:bodyPr>
          <a:lstStyle/>
          <a:p>
            <a:pPr algn="l" eaLnBrk="1" fontAlgn="auto" hangingPunct="1">
              <a:spcAft>
                <a:spcPts val="0"/>
              </a:spcAft>
              <a:defRPr/>
            </a:pPr>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What are we supporting?</a:t>
            </a:r>
          </a:p>
        </p:txBody>
      </p:sp>
      <p:sp>
        <p:nvSpPr>
          <p:cNvPr id="18434" name="Content Placeholder 2"/>
          <p:cNvSpPr>
            <a:spLocks noGrp="1"/>
          </p:cNvSpPr>
          <p:nvPr>
            <p:ph idx="1"/>
          </p:nvPr>
        </p:nvSpPr>
        <p:spPr>
          <a:xfrm>
            <a:off x="4945063" y="1165225"/>
            <a:ext cx="3978275" cy="1905000"/>
          </a:xfrm>
        </p:spPr>
        <p:txBody>
          <a:bodyPr/>
          <a:lstStyle/>
          <a:p>
            <a:pPr algn="l" eaLnBrk="1" hangingPunct="1"/>
            <a:r>
              <a:rPr lang="en-US">
                <a:solidFill>
                  <a:srgbClr val="3588BA"/>
                </a:solidFill>
                <a:latin typeface="Franklin Gothic Medium" pitchFamily="34" charset="0"/>
                <a:cs typeface="Times New Roman" pitchFamily="18" charset="0"/>
              </a:rPr>
              <a:t>The Centro Una Brisa de Esperanza (CUBE) project will create a new interdisciplinary team at A Breeze of Hope’s center that will provide 70 girl victims of sexual violence with a safe and comfortable environment in which they can rebuild their lives and dreams and develop the skills they need to live successful, economically independent lives</a:t>
            </a:r>
            <a:r>
              <a:rPr lang="en-US">
                <a:solidFill>
                  <a:srgbClr val="3588BA"/>
                </a:solidFill>
                <a:latin typeface="Franklin Gothic Medium" pitchFamily="34" charset="0"/>
              </a:rPr>
              <a:t>.</a:t>
            </a:r>
          </a:p>
        </p:txBody>
      </p:sp>
      <p:sp>
        <p:nvSpPr>
          <p:cNvPr id="4" name="Date Placeholder 3"/>
          <p:cNvSpPr>
            <a:spLocks noGrp="1"/>
          </p:cNvSpPr>
          <p:nvPr>
            <p:ph type="dt" sz="quarter" idx="10"/>
          </p:nvPr>
        </p:nvSpPr>
        <p:spPr>
          <a:xfrm>
            <a:off x="241300" y="6356350"/>
            <a:ext cx="1289050" cy="365125"/>
          </a:xfrm>
        </p:spPr>
        <p:txBody>
          <a:bodyPr wrap="square" numCol="1" anchorCtr="0" compatLnSpc="1">
            <a:prstTxWarp prst="textNoShape">
              <a:avLst/>
            </a:prstTxWarp>
          </a:bodyPr>
          <a:lstStyle/>
          <a:p>
            <a:pPr fontAlgn="base">
              <a:spcBef>
                <a:spcPct val="0"/>
              </a:spcBef>
              <a:spcAft>
                <a:spcPct val="0"/>
              </a:spcAft>
              <a:defRPr/>
            </a:pPr>
            <a:r>
              <a:rPr lang="en-US">
                <a:solidFill>
                  <a:srgbClr val="898989"/>
                </a:solidFill>
                <a:cs typeface="Arial" charset="0"/>
              </a:rPr>
              <a:t>September 2016</a:t>
            </a:r>
          </a:p>
        </p:txBody>
      </p:sp>
      <p:sp>
        <p:nvSpPr>
          <p:cNvPr id="18436" name="Content Placeholder 2"/>
          <p:cNvSpPr txBox="1">
            <a:spLocks/>
          </p:cNvSpPr>
          <p:nvPr/>
        </p:nvSpPr>
        <p:spPr bwMode="auto">
          <a:xfrm>
            <a:off x="-949325" y="6858000"/>
            <a:ext cx="4111625" cy="1508125"/>
          </a:xfrm>
          <a:prstGeom prst="rect">
            <a:avLst/>
          </a:prstGeom>
          <a:noFill/>
          <a:ln w="9525">
            <a:noFill/>
            <a:miter lim="800000"/>
            <a:headEnd/>
            <a:tailEnd/>
          </a:ln>
        </p:spPr>
        <p:txBody>
          <a:bodyPr/>
          <a:lstStyle/>
          <a:p>
            <a:pPr marL="166688" indent="-166688">
              <a:spcBef>
                <a:spcPts val="600"/>
              </a:spcBef>
              <a:spcAft>
                <a:spcPts val="600"/>
              </a:spcAft>
              <a:buFont typeface="Arial" charset="0"/>
              <a:buChar char="•"/>
            </a:pPr>
            <a:endParaRPr lang="en-US">
              <a:latin typeface="Calibri" pitchFamily="34" charset="0"/>
            </a:endParaRPr>
          </a:p>
        </p:txBody>
      </p:sp>
      <p:sp>
        <p:nvSpPr>
          <p:cNvPr id="18437" name="TextBox 23"/>
          <p:cNvSpPr txBox="1">
            <a:spLocks noChangeArrowheads="1"/>
          </p:cNvSpPr>
          <p:nvPr/>
        </p:nvSpPr>
        <p:spPr bwMode="auto">
          <a:xfrm>
            <a:off x="6654800" y="23368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pic>
        <p:nvPicPr>
          <p:cNvPr id="18440" name="Picture 8" descr="IMG_2276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1325" y="1884363"/>
            <a:ext cx="4373563" cy="2914650"/>
          </a:xfrm>
          <a:prstGeom prst="rect">
            <a:avLst/>
          </a:prstGeom>
          <a:noFill/>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a:xfrm>
            <a:off x="190500" y="234950"/>
            <a:ext cx="7886700" cy="1325563"/>
          </a:xfrm>
        </p:spPr>
        <p:txBody>
          <a:bodyPr/>
          <a:lstStyle/>
          <a:p>
            <a:pPr>
              <a:defRPr/>
            </a:pPr>
            <a:r>
              <a:rPr lang="en-US" sz="4000" b="1">
                <a:solidFill>
                  <a:srgbClr val="794400"/>
                </a:solidFill>
                <a:effectLst>
                  <a:outerShdw blurRad="38100" dist="38100" dir="2700000" algn="tl">
                    <a:srgbClr val="C0C0C0"/>
                  </a:outerShdw>
                </a:effectLst>
                <a:latin typeface="Franklin Gothic Medium" pitchFamily="34" charset="0"/>
              </a:rPr>
              <a:t>Life Challenges of Women in Bolivia</a:t>
            </a:r>
          </a:p>
        </p:txBody>
      </p:sp>
      <p:sp>
        <p:nvSpPr>
          <p:cNvPr id="19458" name="Rectangle 3"/>
          <p:cNvSpPr>
            <a:spLocks noGrp="1"/>
          </p:cNvSpPr>
          <p:nvPr>
            <p:ph type="body" idx="4294967295"/>
          </p:nvPr>
        </p:nvSpPr>
        <p:spPr>
          <a:xfrm>
            <a:off x="4597166" y="1065402"/>
            <a:ext cx="3918183" cy="5322698"/>
          </a:xfrm>
        </p:spPr>
        <p:txBody>
          <a:bodyPr/>
          <a:lstStyle/>
          <a:p>
            <a:pPr marL="0" indent="0">
              <a:spcBef>
                <a:spcPct val="0"/>
              </a:spcBef>
              <a:buFont typeface="Arial" charset="0"/>
              <a:buNone/>
            </a:pPr>
            <a:r>
              <a:rPr lang="en-US" sz="2400" dirty="0">
                <a:solidFill>
                  <a:srgbClr val="3588BA"/>
                </a:solidFill>
                <a:latin typeface="Franklin Gothic Medium" pitchFamily="34" charset="0"/>
                <a:cs typeface="Times New Roman" pitchFamily="18" charset="0"/>
              </a:rPr>
              <a:t>Bolivia’s cultural </a:t>
            </a:r>
            <a:r>
              <a:rPr lang="en-US" sz="2400" i="1" dirty="0">
                <a:solidFill>
                  <a:srgbClr val="3588BA"/>
                </a:solidFill>
                <a:latin typeface="Franklin Gothic Medium" pitchFamily="34" charset="0"/>
                <a:cs typeface="Times New Roman" pitchFamily="18" charset="0"/>
              </a:rPr>
              <a:t>machismo</a:t>
            </a:r>
            <a:r>
              <a:rPr lang="en-US" sz="2400" dirty="0">
                <a:solidFill>
                  <a:srgbClr val="3588BA"/>
                </a:solidFill>
                <a:latin typeface="Franklin Gothic Medium" pitchFamily="34" charset="0"/>
                <a:cs typeface="Times New Roman" pitchFamily="18" charset="0"/>
              </a:rPr>
              <a:t> is an aggressively male dominant construction of gender that presupposes male supremacy and normalizes males’ use of violence, manipulation and harassment against females to establish and maintain dominance and control. This culture leads to lower education and restricted access to employment opportunities for women, as well as violence.</a:t>
            </a:r>
          </a:p>
          <a:p>
            <a:pPr marL="0" indent="0">
              <a:spcBef>
                <a:spcPct val="0"/>
              </a:spcBef>
            </a:pPr>
            <a:endParaRPr lang="en-US" sz="1800" dirty="0">
              <a:solidFill>
                <a:srgbClr val="3588BA"/>
              </a:solidFill>
              <a:latin typeface="Franklin Gothic Medium" pitchFamily="34" charset="0"/>
              <a:cs typeface="Times New Roman" pitchFamily="18" charset="0"/>
            </a:endParaRPr>
          </a:p>
          <a:p>
            <a:pPr marL="0" indent="0">
              <a:spcBef>
                <a:spcPct val="0"/>
              </a:spcBef>
              <a:buFont typeface="Arial" charset="0"/>
              <a:buNone/>
            </a:pPr>
            <a:r>
              <a:rPr lang="en-US" dirty="0">
                <a:solidFill>
                  <a:srgbClr val="3588BA"/>
                </a:solidFill>
                <a:latin typeface="Franklin Gothic Medium" pitchFamily="34" charset="0"/>
                <a:cs typeface="Times New Roman" pitchFamily="18" charset="0"/>
              </a:rPr>
              <a:t> </a:t>
            </a:r>
          </a:p>
        </p:txBody>
      </p:sp>
      <p:sp>
        <p:nvSpPr>
          <p:cNvPr id="19459" name="Rectangle 4"/>
          <p:cNvSpPr>
            <a:spLocks noChangeArrowheads="1"/>
          </p:cNvSpPr>
          <p:nvPr/>
        </p:nvSpPr>
        <p:spPr bwMode="auto">
          <a:xfrm>
            <a:off x="628650" y="6388100"/>
            <a:ext cx="1212850" cy="274638"/>
          </a:xfrm>
          <a:prstGeom prst="rect">
            <a:avLst/>
          </a:prstGeom>
          <a:noFill/>
          <a:ln w="9525">
            <a:noFill/>
            <a:miter lim="800000"/>
            <a:headEnd/>
            <a:tailEnd/>
          </a:ln>
        </p:spPr>
        <p:txBody>
          <a:bodyPr wrap="none">
            <a:spAutoFit/>
          </a:bodyPr>
          <a:lstStyle/>
          <a:p>
            <a:pPr defTabSz="914400"/>
            <a:r>
              <a:rPr lang="en-US" sz="1200">
                <a:solidFill>
                  <a:srgbClr val="898989"/>
                </a:solidFill>
                <a:latin typeface="Calibri" pitchFamily="34" charset="0"/>
              </a:rPr>
              <a:t>September 2016</a:t>
            </a:r>
          </a:p>
        </p:txBody>
      </p:sp>
      <p:pic>
        <p:nvPicPr>
          <p:cNvPr id="19462" name="Picture 6" descr="IMG_3063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3225" y="2160588"/>
            <a:ext cx="3730625" cy="2486025"/>
          </a:xfrm>
          <a:prstGeom prst="rect">
            <a:avLst/>
          </a:prstGeom>
          <a:noFill/>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3" y="120650"/>
            <a:ext cx="8686800" cy="1028700"/>
          </a:xfrm>
        </p:spPr>
        <p:txBody>
          <a:bodyPr anchor="ctr">
            <a:normAutofit/>
          </a:bodyPr>
          <a:lstStyle/>
          <a:p>
            <a:pPr algn="l" eaLnBrk="1" hangingPunct="1">
              <a:defRPr/>
            </a:pPr>
            <a:r>
              <a:rPr lang="en-US" sz="3200" b="1">
                <a:solidFill>
                  <a:srgbClr val="794400"/>
                </a:solidFill>
                <a:effectLst>
                  <a:outerShdw blurRad="38100" dist="38100" dir="2700000" algn="tl">
                    <a:srgbClr val="C0C0C0"/>
                  </a:outerShdw>
                </a:effectLst>
                <a:latin typeface="Franklin Gothic Medium" pitchFamily="34" charset="0"/>
              </a:rPr>
              <a:t>How Prevalent is Violence Against Women in Bolivia?</a:t>
            </a:r>
          </a:p>
        </p:txBody>
      </p:sp>
      <p:sp>
        <p:nvSpPr>
          <p:cNvPr id="4" name="Date Placeholder 3"/>
          <p:cNvSpPr>
            <a:spLocks noGrp="1"/>
          </p:cNvSpPr>
          <p:nvPr>
            <p:ph type="dt" sz="quarter" idx="10"/>
          </p:nvPr>
        </p:nvSpPr>
        <p:spPr>
          <a:xfrm>
            <a:off x="528638" y="6294438"/>
            <a:ext cx="2497137" cy="427037"/>
          </a:xfrm>
        </p:spPr>
        <p:txBody>
          <a:bodyPr wrap="square" numCol="1" anchorCtr="0" compatLnSpc="1">
            <a:prstTxWarp prst="textNoShape">
              <a:avLst/>
            </a:prstTxWarp>
          </a:bodyPr>
          <a:lstStyle/>
          <a:p>
            <a:pPr fontAlgn="base">
              <a:spcBef>
                <a:spcPct val="0"/>
              </a:spcBef>
              <a:spcAft>
                <a:spcPct val="0"/>
              </a:spcAft>
              <a:defRPr/>
            </a:pPr>
            <a:r>
              <a:rPr lang="en-US">
                <a:solidFill>
                  <a:srgbClr val="898989"/>
                </a:solidFill>
                <a:cs typeface="Arial" charset="0"/>
              </a:rPr>
              <a:t>September 2016</a:t>
            </a:r>
          </a:p>
        </p:txBody>
      </p:sp>
      <p:sp>
        <p:nvSpPr>
          <p:cNvPr id="20483" name="AutoShape 16"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5243513" y="766763"/>
            <a:ext cx="3900487" cy="5527675"/>
          </a:xfrm>
          <a:prstGeom prst="rect">
            <a:avLst/>
          </a:prstGeom>
          <a:noFill/>
          <a:ln w="9525">
            <a:noFill/>
            <a:miter lim="800000"/>
            <a:headEnd/>
            <a:tailEnd/>
          </a:ln>
        </p:spPr>
        <p:txBody>
          <a:bodyPr/>
          <a:lstStyle/>
          <a:p>
            <a:endParaRPr lang="en-US">
              <a:latin typeface="Calibri" pitchFamily="34" charset="0"/>
            </a:endParaRPr>
          </a:p>
        </p:txBody>
      </p:sp>
      <p:sp>
        <p:nvSpPr>
          <p:cNvPr id="20484" name="Rectangle 15"/>
          <p:cNvSpPr>
            <a:spLocks noChangeArrowheads="1"/>
          </p:cNvSpPr>
          <p:nvPr/>
        </p:nvSpPr>
        <p:spPr bwMode="auto">
          <a:xfrm>
            <a:off x="638175" y="4192588"/>
            <a:ext cx="7658100" cy="2123658"/>
          </a:xfrm>
          <a:prstGeom prst="rect">
            <a:avLst/>
          </a:prstGeom>
          <a:noFill/>
          <a:ln w="9525">
            <a:noFill/>
            <a:miter lim="800000"/>
            <a:headEnd/>
            <a:tailEnd/>
          </a:ln>
        </p:spPr>
        <p:txBody>
          <a:bodyPr>
            <a:spAutoFit/>
          </a:bodyPr>
          <a:lstStyle/>
          <a:p>
            <a:r>
              <a:rPr lang="en-US" sz="2400" dirty="0">
                <a:solidFill>
                  <a:srgbClr val="3588BA"/>
                </a:solidFill>
                <a:latin typeface="Franklin Gothic Medium" pitchFamily="34" charset="0"/>
              </a:rPr>
              <a:t>In 2003 and 2004, 88 percent of Bolivian women stated that they had suffered from some kind of violence. In 2009, 1 in 3 girls reported having suffered sexual violence before age 18</a:t>
            </a:r>
            <a:r>
              <a:rPr lang="en-US" sz="2400" dirty="0">
                <a:solidFill>
                  <a:srgbClr val="3588BA"/>
                </a:solidFill>
              </a:rPr>
              <a:t>.</a:t>
            </a:r>
            <a:endParaRPr lang="en-US" sz="2400" dirty="0">
              <a:solidFill>
                <a:srgbClr val="3588BA"/>
              </a:solidFill>
              <a:latin typeface="Franklin Gothic Medium" pitchFamily="34" charset="0"/>
            </a:endParaRPr>
          </a:p>
          <a:p>
            <a:endParaRPr lang="en-US" dirty="0">
              <a:solidFill>
                <a:srgbClr val="3588BA"/>
              </a:solidFill>
              <a:latin typeface="Franklin Gothic Medium" pitchFamily="34" charset="0"/>
            </a:endParaRPr>
          </a:p>
          <a:p>
            <a:endParaRPr lang="en-US" dirty="0">
              <a:solidFill>
                <a:srgbClr val="3588BA"/>
              </a:solidFill>
              <a:latin typeface="Franklin Gothic Medium" pitchFamily="34" charset="0"/>
            </a:endParaRPr>
          </a:p>
        </p:txBody>
      </p:sp>
      <p:sp>
        <p:nvSpPr>
          <p:cNvPr id="20485" name="Rectangle 5"/>
          <p:cNvSpPr>
            <a:spLocks noChangeArrowheads="1"/>
          </p:cNvSpPr>
          <p:nvPr/>
        </p:nvSpPr>
        <p:spPr bwMode="auto">
          <a:xfrm>
            <a:off x="528638" y="4976813"/>
            <a:ext cx="8386762" cy="461962"/>
          </a:xfrm>
          <a:prstGeom prst="rect">
            <a:avLst/>
          </a:prstGeom>
          <a:noFill/>
          <a:ln w="9525">
            <a:noFill/>
            <a:miter lim="800000"/>
            <a:headEnd/>
            <a:tailEnd/>
          </a:ln>
        </p:spPr>
        <p:txBody>
          <a:bodyPr>
            <a:spAutoFit/>
          </a:bodyPr>
          <a:lstStyle/>
          <a:p>
            <a:endParaRPr lang="en-US" sz="2400" b="1">
              <a:solidFill>
                <a:srgbClr val="3588BA"/>
              </a:solidFill>
              <a:latin typeface="Franklin Gothic Book" pitchFamily="34" charset="0"/>
            </a:endParaRPr>
          </a:p>
        </p:txBody>
      </p:sp>
      <p:pic>
        <p:nvPicPr>
          <p:cNvPr id="20488" name="Picture 8" descr="IMG_4038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74888" y="1149350"/>
            <a:ext cx="4084637" cy="2722563"/>
          </a:xfrm>
          <a:prstGeom prst="rect">
            <a:avLst/>
          </a:prstGeom>
          <a:noFill/>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365125"/>
            <a:ext cx="7883525" cy="715963"/>
          </a:xfrm>
        </p:spPr>
        <p:txBody>
          <a:bodyPr rtlCol="0" anchor="ctr">
            <a:normAutofit fontScale="90000"/>
          </a:bodyPr>
          <a:lstStyle/>
          <a:p>
            <a:pPr algn="l" eaLnBrk="1" fontAlgn="auto" hangingPunct="1">
              <a:spcAft>
                <a:spcPts val="0"/>
              </a:spcAft>
              <a:defRPr/>
            </a:pPr>
            <a:r>
              <a:rPr lang="en-US" sz="4400" b="1" dirty="0">
                <a:solidFill>
                  <a:srgbClr val="794400"/>
                </a:solidFill>
                <a:effectLst>
                  <a:outerShdw blurRad="38100" dist="38100" dir="2700000" algn="tl">
                    <a:srgbClr val="000000">
                      <a:alpha val="43137"/>
                    </a:srgbClr>
                  </a:outerShdw>
                </a:effectLst>
                <a:latin typeface="Franklin Gothic Medium" panose="020B0603020102020204" pitchFamily="34" charset="0"/>
              </a:rPr>
              <a:t>Budget</a:t>
            </a:r>
            <a:br>
              <a:rPr lang="en-US" sz="4400" b="1" dirty="0">
                <a:solidFill>
                  <a:srgbClr val="794400"/>
                </a:solidFill>
                <a:effectLst>
                  <a:outerShdw blurRad="38100" dist="38100" dir="2700000" algn="tl">
                    <a:srgbClr val="000000">
                      <a:alpha val="43137"/>
                    </a:srgbClr>
                  </a:outerShdw>
                </a:effectLst>
                <a:latin typeface="Franklin Gothic Medium" panose="020B0603020102020204" pitchFamily="34" charset="0"/>
              </a:rPr>
            </a:br>
            <a:endParaRPr lang="en-US" sz="2200" dirty="0">
              <a:latin typeface="Franklin Gothic Demi" panose="020B0703020102020204" pitchFamily="34" charset="0"/>
            </a:endParaRPr>
          </a:p>
        </p:txBody>
      </p:sp>
      <p:sp>
        <p:nvSpPr>
          <p:cNvPr id="4" name="Date Placeholder 3"/>
          <p:cNvSpPr>
            <a:spLocks noGrp="1"/>
          </p:cNvSpPr>
          <p:nvPr>
            <p:ph type="dt" sz="quarter" idx="10"/>
          </p:nvPr>
        </p:nvSpPr>
        <p:spPr/>
        <p:txBody>
          <a:bodyPr wrap="square" numCol="1" anchorCtr="0" compatLnSpc="1">
            <a:prstTxWarp prst="textNoShape">
              <a:avLst/>
            </a:prstTxWarp>
          </a:bodyPr>
          <a:lstStyle/>
          <a:p>
            <a:pPr fontAlgn="base">
              <a:spcBef>
                <a:spcPct val="0"/>
              </a:spcBef>
              <a:spcAft>
                <a:spcPct val="0"/>
              </a:spcAft>
              <a:defRPr/>
            </a:pPr>
            <a:r>
              <a:rPr lang="en-US">
                <a:solidFill>
                  <a:srgbClr val="898989"/>
                </a:solidFill>
                <a:cs typeface="Arial" charset="0"/>
              </a:rPr>
              <a:t>September 2016</a:t>
            </a:r>
          </a:p>
        </p:txBody>
      </p:sp>
      <p:sp>
        <p:nvSpPr>
          <p:cNvPr id="5" name="Slide Number Placeholder 4"/>
          <p:cNvSpPr>
            <a:spLocks noGrp="1"/>
          </p:cNvSpPr>
          <p:nvPr>
            <p:ph type="sldNum" sz="quarter" idx="12"/>
          </p:nvPr>
        </p:nvSpPr>
        <p:spPr/>
        <p:txBody>
          <a:bodyPr/>
          <a:lstStyle/>
          <a:p>
            <a:pPr>
              <a:defRPr/>
            </a:pPr>
            <a:fld id="{97928F91-1FD6-4E5D-9924-36B7ED333BFD}" type="slidenum">
              <a:rPr lang="en-US"/>
              <a:pPr>
                <a:defRPr/>
              </a:pPr>
              <a:t>7</a:t>
            </a:fld>
            <a:endParaRPr lang="en-US" dirty="0"/>
          </a:p>
        </p:txBody>
      </p:sp>
      <p:sp>
        <p:nvSpPr>
          <p:cNvPr id="21508" name="Rectangle 5"/>
          <p:cNvSpPr>
            <a:spLocks noChangeArrowheads="1"/>
          </p:cNvSpPr>
          <p:nvPr/>
        </p:nvSpPr>
        <p:spPr bwMode="auto">
          <a:xfrm>
            <a:off x="631825" y="869950"/>
            <a:ext cx="7886700" cy="381000"/>
          </a:xfrm>
          <a:prstGeom prst="rect">
            <a:avLst/>
          </a:prstGeom>
          <a:noFill/>
          <a:ln w="9525">
            <a:noFill/>
            <a:miter lim="800000"/>
            <a:headEnd/>
            <a:tailEnd/>
          </a:ln>
        </p:spPr>
        <p:txBody>
          <a:bodyPr>
            <a:spAutoFit/>
          </a:bodyPr>
          <a:lstStyle/>
          <a:p>
            <a:r>
              <a:rPr lang="en-US" sz="1900" b="1" dirty="0">
                <a:solidFill>
                  <a:srgbClr val="3588BA"/>
                </a:solidFill>
                <a:latin typeface="Franklin Gothic Demi" pitchFamily="34" charset="0"/>
              </a:rPr>
              <a:t>How Dining for Women’s grant of $50,000 will be used over one year:</a:t>
            </a:r>
            <a:endParaRPr lang="en-US" sz="1900" dirty="0">
              <a:latin typeface="Calibri" pitchFamily="34" charset="0"/>
            </a:endParaRPr>
          </a:p>
        </p:txBody>
      </p:sp>
      <p:sp>
        <p:nvSpPr>
          <p:cNvPr id="21510" name="Text Box 125"/>
          <p:cNvSpPr txBox="1">
            <a:spLocks noChangeArrowheads="1"/>
          </p:cNvSpPr>
          <p:nvPr/>
        </p:nvSpPr>
        <p:spPr bwMode="auto">
          <a:xfrm>
            <a:off x="1027113" y="1836738"/>
            <a:ext cx="184150" cy="366712"/>
          </a:xfrm>
          <a:prstGeom prst="rect">
            <a:avLst/>
          </a:prstGeom>
          <a:noFill/>
          <a:ln w="9525">
            <a:noFill/>
            <a:miter lim="800000"/>
            <a:headEnd/>
            <a:tailEnd/>
          </a:ln>
        </p:spPr>
        <p:txBody>
          <a:bodyPr wrap="none">
            <a:spAutoFit/>
          </a:bodyPr>
          <a:lstStyle/>
          <a:p>
            <a:pPr defTabSz="914400"/>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57234605"/>
              </p:ext>
            </p:extLst>
          </p:nvPr>
        </p:nvGraphicFramePr>
        <p:xfrm>
          <a:off x="658274" y="1250950"/>
          <a:ext cx="7827453" cy="5213850"/>
        </p:xfrm>
        <a:graphic>
          <a:graphicData uri="http://schemas.openxmlformats.org/drawingml/2006/table">
            <a:tbl>
              <a:tblPr firstRow="1" firstCol="1" bandRow="1">
                <a:tableStyleId>{5C22544A-7EE6-4342-B048-85BDC9FD1C3A}</a:tableStyleId>
              </a:tblPr>
              <a:tblGrid>
                <a:gridCol w="2609151">
                  <a:extLst>
                    <a:ext uri="{9D8B030D-6E8A-4147-A177-3AD203B41FA5}">
                      <a16:colId xmlns="" xmlns:a16="http://schemas.microsoft.com/office/drawing/2014/main" val="3004086010"/>
                    </a:ext>
                  </a:extLst>
                </a:gridCol>
                <a:gridCol w="2609151">
                  <a:extLst>
                    <a:ext uri="{9D8B030D-6E8A-4147-A177-3AD203B41FA5}">
                      <a16:colId xmlns="" xmlns:a16="http://schemas.microsoft.com/office/drawing/2014/main" val="4020274874"/>
                    </a:ext>
                  </a:extLst>
                </a:gridCol>
                <a:gridCol w="2609151">
                  <a:extLst>
                    <a:ext uri="{9D8B030D-6E8A-4147-A177-3AD203B41FA5}">
                      <a16:colId xmlns="" xmlns:a16="http://schemas.microsoft.com/office/drawing/2014/main" val="398080385"/>
                    </a:ext>
                  </a:extLst>
                </a:gridCol>
              </a:tblGrid>
              <a:tr h="373143">
                <a:tc>
                  <a:txBody>
                    <a:bodyPr/>
                    <a:lstStyle/>
                    <a:p>
                      <a:pPr marL="0" marR="0">
                        <a:spcBef>
                          <a:spcPts val="0"/>
                        </a:spcBef>
                        <a:spcAft>
                          <a:spcPts val="0"/>
                        </a:spcAft>
                      </a:pPr>
                      <a:r>
                        <a:rPr lang="en-US" sz="1600" dirty="0">
                          <a:effectLst/>
                        </a:rPr>
                        <a:t>Item</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One-Year Total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242076539"/>
                  </a:ext>
                </a:extLst>
              </a:tr>
              <a:tr h="833062">
                <a:tc>
                  <a:txBody>
                    <a:bodyPr/>
                    <a:lstStyle/>
                    <a:p>
                      <a:pPr marL="0" marR="0">
                        <a:spcBef>
                          <a:spcPts val="0"/>
                        </a:spcBef>
                        <a:spcAft>
                          <a:spcPts val="0"/>
                        </a:spcAft>
                      </a:pPr>
                      <a:r>
                        <a:rPr lang="en-US" sz="1600" dirty="0">
                          <a:effectLst/>
                        </a:rPr>
                        <a:t>Psychologist</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For psychotherapeutic self-esteem building activities for 70 girls for one year</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$12,000</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2828132762"/>
                  </a:ext>
                </a:extLst>
              </a:tr>
              <a:tr h="1110751">
                <a:tc>
                  <a:txBody>
                    <a:bodyPr/>
                    <a:lstStyle/>
                    <a:p>
                      <a:pPr marL="0" marR="0">
                        <a:spcBef>
                          <a:spcPts val="0"/>
                        </a:spcBef>
                        <a:spcAft>
                          <a:spcPts val="0"/>
                        </a:spcAft>
                      </a:pPr>
                      <a:r>
                        <a:rPr lang="en-US" sz="1600">
                          <a:effectLst/>
                        </a:rPr>
                        <a:t>Group therapy facilitator and vocational therapy facilitator</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For self-esteem and economic independence activities for 70 girls for one year</a:t>
                      </a:r>
                    </a:p>
                    <a:p>
                      <a:pPr marL="0" marR="0">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$19,000</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3887871184"/>
                  </a:ext>
                </a:extLst>
              </a:tr>
              <a:tr h="749178">
                <a:tc>
                  <a:txBody>
                    <a:bodyPr/>
                    <a:lstStyle/>
                    <a:p>
                      <a:pPr marL="0" marR="0">
                        <a:spcBef>
                          <a:spcPts val="0"/>
                        </a:spcBef>
                        <a:spcAft>
                          <a:spcPts val="0"/>
                        </a:spcAft>
                      </a:pPr>
                      <a:r>
                        <a:rPr lang="en-US" sz="1600">
                          <a:effectLst/>
                        </a:rPr>
                        <a:t>Full-time attorney</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Legal advocacy support for 45 girls for one year</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$15,000</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631147900"/>
                  </a:ext>
                </a:extLst>
              </a:tr>
              <a:tr h="1666124">
                <a:tc>
                  <a:txBody>
                    <a:bodyPr/>
                    <a:lstStyle/>
                    <a:p>
                      <a:pPr marL="0" marR="0">
                        <a:spcBef>
                          <a:spcPts val="0"/>
                        </a:spcBef>
                        <a:spcAft>
                          <a:spcPts val="0"/>
                        </a:spcAft>
                      </a:pPr>
                      <a:r>
                        <a:rPr lang="en-US" sz="1600">
                          <a:effectLst/>
                        </a:rPr>
                        <a:t>Project materials and transportation</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Professional advocacy materials, group therapy supplies, vocational therapy supplies, transportation for 70 girls</a:t>
                      </a:r>
                    </a:p>
                    <a:p>
                      <a:pPr marL="0" marR="0">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$4,000</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3314942004"/>
                  </a:ext>
                </a:extLst>
              </a:tr>
              <a:tr h="373143">
                <a:tc>
                  <a:txBody>
                    <a:bodyPr/>
                    <a:lstStyle/>
                    <a:p>
                      <a:pPr marL="0" marR="0">
                        <a:spcBef>
                          <a:spcPts val="0"/>
                        </a:spcBef>
                        <a:spcAft>
                          <a:spcPts val="0"/>
                        </a:spcAft>
                      </a:pPr>
                      <a:r>
                        <a:rPr lang="en-US" sz="1600">
                          <a:effectLst/>
                        </a:rPr>
                        <a:t>TOTAL EXPENSES</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$50,000</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2821290193"/>
                  </a:ext>
                </a:extLst>
              </a:tr>
            </a:tbl>
          </a:graphicData>
        </a:graphic>
      </p:graphicFrame>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9525"/>
            <a:ext cx="8686800" cy="1055688"/>
          </a:xfrm>
        </p:spPr>
        <p:txBody>
          <a:bodyPr rtlCol="0" anchor="ctr">
            <a:normAutofit/>
          </a:bodyPr>
          <a:lstStyle/>
          <a:p>
            <a:pPr algn="l" eaLnBrk="1" fontAlgn="auto" hangingPunct="1">
              <a:spcAft>
                <a:spcPts val="0"/>
              </a:spcAft>
              <a:defRPr/>
            </a:pPr>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About the Featured Grantee</a:t>
            </a:r>
          </a:p>
        </p:txBody>
      </p:sp>
      <p:sp>
        <p:nvSpPr>
          <p:cNvPr id="4" name="Date Placeholder 3"/>
          <p:cNvSpPr>
            <a:spLocks noGrp="1"/>
          </p:cNvSpPr>
          <p:nvPr>
            <p:ph type="dt" sz="quarter" idx="10"/>
          </p:nvPr>
        </p:nvSpPr>
        <p:spPr>
          <a:xfrm>
            <a:off x="346075" y="6356350"/>
            <a:ext cx="3851275" cy="365125"/>
          </a:xfrm>
        </p:spPr>
        <p:txBody>
          <a:bodyPr wrap="square" numCol="1" anchorCtr="0" compatLnSpc="1">
            <a:prstTxWarp prst="textNoShape">
              <a:avLst/>
            </a:prstTxWarp>
          </a:bodyPr>
          <a:lstStyle/>
          <a:p>
            <a:pPr fontAlgn="base">
              <a:spcBef>
                <a:spcPct val="0"/>
              </a:spcBef>
              <a:spcAft>
                <a:spcPct val="0"/>
              </a:spcAft>
              <a:defRPr/>
            </a:pPr>
            <a:r>
              <a:rPr lang="en-US">
                <a:solidFill>
                  <a:srgbClr val="898989"/>
                </a:solidFill>
                <a:cs typeface="Arial" charset="0"/>
              </a:rPr>
              <a:t>September 2016</a:t>
            </a:r>
          </a:p>
        </p:txBody>
      </p:sp>
      <p:sp>
        <p:nvSpPr>
          <p:cNvPr id="22531" name="AutoShape 4" descr="https://dl.dropboxusercontent.com/content_link/rbMiEZMtCHbJXLUflUEW4EA3Kh639aBxLnaYCkM1oMAbecxilBuQBr5HpGtThFJi"/>
          <p:cNvSpPr>
            <a:spLocks noChangeAspect="1" noChangeArrowheads="1"/>
          </p:cNvSpPr>
          <p:nvPr/>
        </p:nvSpPr>
        <p:spPr bwMode="auto">
          <a:xfrm>
            <a:off x="307975" y="7938"/>
            <a:ext cx="2493963" cy="2493962"/>
          </a:xfrm>
          <a:prstGeom prst="rect">
            <a:avLst/>
          </a:prstGeom>
          <a:noFill/>
          <a:ln w="9525">
            <a:noFill/>
            <a:miter lim="800000"/>
            <a:headEnd/>
            <a:tailEnd/>
          </a:ln>
        </p:spPr>
        <p:txBody>
          <a:bodyPr/>
          <a:lstStyle/>
          <a:p>
            <a:endParaRPr lang="en-US">
              <a:latin typeface="Calibri" pitchFamily="34" charset="0"/>
            </a:endParaRPr>
          </a:p>
        </p:txBody>
      </p:sp>
      <p:sp>
        <p:nvSpPr>
          <p:cNvPr id="22532" name="AutoShape 2" descr="https://dl.dropboxusercontent.com/content_link/rbMiEZMtCHbJXLUflUEW4EA3Kh639aBxLnaYCkM1oMAbecxilBuQBr5HpGtThFJi"/>
          <p:cNvSpPr>
            <a:spLocks noChangeAspect="1" noChangeArrowheads="1"/>
          </p:cNvSpPr>
          <p:nvPr/>
        </p:nvSpPr>
        <p:spPr bwMode="auto">
          <a:xfrm>
            <a:off x="155575" y="-144463"/>
            <a:ext cx="2493963" cy="2493963"/>
          </a:xfrm>
          <a:prstGeom prst="rect">
            <a:avLst/>
          </a:prstGeom>
          <a:noFill/>
          <a:ln w="9525">
            <a:noFill/>
            <a:miter lim="800000"/>
            <a:headEnd/>
            <a:tailEnd/>
          </a:ln>
        </p:spPr>
        <p:txBody>
          <a:bodyPr/>
          <a:lstStyle/>
          <a:p>
            <a:endParaRPr lang="en-US">
              <a:latin typeface="Calibri" pitchFamily="34" charset="0"/>
            </a:endParaRPr>
          </a:p>
        </p:txBody>
      </p:sp>
      <p:sp>
        <p:nvSpPr>
          <p:cNvPr id="22533" name="AutoShape 6" descr="https://dl.dropboxusercontent.com/content_link/rbMiEZMtCHbJXLUflUEW4EA3Kh639aBxLnaYCkM1oMAbecxilBuQBr5HpGtThFJi"/>
          <p:cNvSpPr>
            <a:spLocks noChangeAspect="1" noChangeArrowheads="1"/>
          </p:cNvSpPr>
          <p:nvPr/>
        </p:nvSpPr>
        <p:spPr bwMode="auto">
          <a:xfrm>
            <a:off x="307975" y="7938"/>
            <a:ext cx="2493963" cy="2493962"/>
          </a:xfrm>
          <a:prstGeom prst="rect">
            <a:avLst/>
          </a:prstGeom>
          <a:noFill/>
          <a:ln w="9525">
            <a:noFill/>
            <a:miter lim="800000"/>
            <a:headEnd/>
            <a:tailEnd/>
          </a:ln>
        </p:spPr>
        <p:txBody>
          <a:bodyPr/>
          <a:lstStyle/>
          <a:p>
            <a:endParaRPr lang="en-US">
              <a:latin typeface="Calibri" pitchFamily="34" charset="0"/>
            </a:endParaRPr>
          </a:p>
        </p:txBody>
      </p:sp>
      <p:sp>
        <p:nvSpPr>
          <p:cNvPr id="22534" name="AutoShape 8" descr="https://dl.dropboxusercontent.com/content_link/rbMiEZMtCHbJXLUflUEW4EA3Kh639aBxLnaYCkM1oMAbecxilBuQBr5HpGtThFJi"/>
          <p:cNvSpPr>
            <a:spLocks noChangeAspect="1" noChangeArrowheads="1"/>
          </p:cNvSpPr>
          <p:nvPr/>
        </p:nvSpPr>
        <p:spPr bwMode="auto">
          <a:xfrm>
            <a:off x="460375" y="160338"/>
            <a:ext cx="2493963" cy="2493962"/>
          </a:xfrm>
          <a:prstGeom prst="rect">
            <a:avLst/>
          </a:prstGeom>
          <a:noFill/>
          <a:ln w="9525">
            <a:noFill/>
            <a:miter lim="800000"/>
            <a:headEnd/>
            <a:tailEnd/>
          </a:ln>
        </p:spPr>
        <p:txBody>
          <a:bodyPr/>
          <a:lstStyle/>
          <a:p>
            <a:endParaRPr lang="en-US">
              <a:latin typeface="Calibri" pitchFamily="34" charset="0"/>
            </a:endParaRPr>
          </a:p>
        </p:txBody>
      </p:sp>
      <p:sp>
        <p:nvSpPr>
          <p:cNvPr id="22535" name="AutoShape 10" descr="https://dl.dropboxusercontent.com/content_link/rbMiEZMtCHbJXLUflUEW4EA3Kh639aBxLnaYCkM1oMAbecxilBuQBr5HpGtThFJi"/>
          <p:cNvSpPr>
            <a:spLocks noChangeAspect="1" noChangeArrowheads="1"/>
          </p:cNvSpPr>
          <p:nvPr/>
        </p:nvSpPr>
        <p:spPr bwMode="auto">
          <a:xfrm>
            <a:off x="612775" y="312738"/>
            <a:ext cx="2493963" cy="2493962"/>
          </a:xfrm>
          <a:prstGeom prst="rect">
            <a:avLst/>
          </a:prstGeom>
          <a:noFill/>
          <a:ln w="9525">
            <a:noFill/>
            <a:miter lim="800000"/>
            <a:headEnd/>
            <a:tailEnd/>
          </a:ln>
        </p:spPr>
        <p:txBody>
          <a:bodyPr/>
          <a:lstStyle/>
          <a:p>
            <a:endParaRPr lang="en-US">
              <a:latin typeface="Calibri" pitchFamily="34" charset="0"/>
            </a:endParaRPr>
          </a:p>
        </p:txBody>
      </p:sp>
      <p:sp>
        <p:nvSpPr>
          <p:cNvPr id="22536" name="AutoShape 12" descr="https://dl.dropboxusercontent.com/content_link/rbMiEZMtCHbJXLUflUEW4EA3Kh639aBxLnaYCkM1oMAbecxilBuQBr5HpGtThFJi"/>
          <p:cNvSpPr>
            <a:spLocks noChangeAspect="1" noChangeArrowheads="1"/>
          </p:cNvSpPr>
          <p:nvPr/>
        </p:nvSpPr>
        <p:spPr bwMode="auto">
          <a:xfrm>
            <a:off x="765175" y="465138"/>
            <a:ext cx="2493963" cy="2493962"/>
          </a:xfrm>
          <a:prstGeom prst="rect">
            <a:avLst/>
          </a:prstGeom>
          <a:noFill/>
          <a:ln w="9525">
            <a:noFill/>
            <a:miter lim="800000"/>
            <a:headEnd/>
            <a:tailEnd/>
          </a:ln>
        </p:spPr>
        <p:txBody>
          <a:bodyPr/>
          <a:lstStyle/>
          <a:p>
            <a:endParaRPr lang="en-US">
              <a:latin typeface="Calibri" pitchFamily="34" charset="0"/>
            </a:endParaRPr>
          </a:p>
        </p:txBody>
      </p:sp>
      <p:sp>
        <p:nvSpPr>
          <p:cNvPr id="22537" name="Rectangle 5"/>
          <p:cNvSpPr>
            <a:spLocks noChangeArrowheads="1"/>
          </p:cNvSpPr>
          <p:nvPr/>
        </p:nvSpPr>
        <p:spPr bwMode="auto">
          <a:xfrm>
            <a:off x="4197350" y="949325"/>
            <a:ext cx="4519613" cy="4893647"/>
          </a:xfrm>
          <a:prstGeom prst="rect">
            <a:avLst/>
          </a:prstGeom>
          <a:noFill/>
          <a:ln w="9525">
            <a:noFill/>
            <a:miter lim="800000"/>
            <a:headEnd/>
            <a:tailEnd/>
          </a:ln>
        </p:spPr>
        <p:txBody>
          <a:bodyPr wrap="square">
            <a:spAutoFit/>
          </a:bodyPr>
          <a:lstStyle/>
          <a:p>
            <a:r>
              <a:rPr lang="en-US" sz="2400" dirty="0">
                <a:solidFill>
                  <a:srgbClr val="3588BA"/>
                </a:solidFill>
                <a:latin typeface="Franklin Gothic Medium" pitchFamily="34" charset="0"/>
              </a:rPr>
              <a:t>A Breeze of Hope Foundation was founded in 2003 by Dr. Brisa De Angulo when she was just 17 years old. As a young girl, Brisa was raped and tortured by an adult member of her extended family. When she sought help, police, prosecutors, and judges blamed her for everything that had happened – because she was both a girl and a child and in Bolivia culture woman and children are always at fault.</a:t>
            </a:r>
            <a:r>
              <a:rPr lang="en-US" sz="2400" dirty="0"/>
              <a:t> </a:t>
            </a:r>
          </a:p>
        </p:txBody>
      </p:sp>
      <p:sp>
        <p:nvSpPr>
          <p:cNvPr id="22538" name="AutoShape 2" descr="https://photos-6.dropbox.com/t/2/AAA29YGv0bZiUDT724VAVGRlzcj7qTNUaHDLOv2lYdXRzA/12/69954933/jpeg/32x32/1/_/1/2/Vacha%20image%206.jpg/EOWVouYDGBIgBygH/K92dIgDepPa7uTCtdGq24nEktC8v5AAyYKpHmV7pc_o?size=800x600&amp;size_mode=3"/>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pic>
        <p:nvPicPr>
          <p:cNvPr id="22542" name="Picture 14" descr="IMG_5395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9509" y="1065212"/>
            <a:ext cx="3144780" cy="4717169"/>
          </a:xfrm>
          <a:prstGeom prst="rect">
            <a:avLst/>
          </a:prstGeom>
          <a:noFill/>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a:xfrm>
            <a:off x="346075" y="336550"/>
            <a:ext cx="7524750" cy="501650"/>
          </a:xfrm>
        </p:spPr>
        <p:txBody>
          <a:bodyPr/>
          <a:lstStyle/>
          <a:p>
            <a:pPr>
              <a:defRPr/>
            </a:pPr>
            <a:r>
              <a:rPr lang="en-US" sz="4000" b="1" dirty="0">
                <a:solidFill>
                  <a:srgbClr val="794400"/>
                </a:solidFill>
                <a:effectLst>
                  <a:outerShdw blurRad="38100" dist="38100" dir="2700000" algn="tl">
                    <a:srgbClr val="C0C0C0"/>
                  </a:outerShdw>
                </a:effectLst>
                <a:latin typeface="Franklin Gothic Medium" pitchFamily="34" charset="0"/>
              </a:rPr>
              <a:t>About the Featured Grantee</a:t>
            </a:r>
          </a:p>
        </p:txBody>
      </p:sp>
      <p:sp>
        <p:nvSpPr>
          <p:cNvPr id="23554" name="Rectangle 3"/>
          <p:cNvSpPr>
            <a:spLocks noGrp="1"/>
          </p:cNvSpPr>
          <p:nvPr>
            <p:ph type="body" idx="4294967295"/>
          </p:nvPr>
        </p:nvSpPr>
        <p:spPr>
          <a:xfrm>
            <a:off x="628650" y="4111625"/>
            <a:ext cx="7886700" cy="2036763"/>
          </a:xfrm>
        </p:spPr>
        <p:txBody>
          <a:bodyPr/>
          <a:lstStyle/>
          <a:p>
            <a:pPr marL="0" indent="0" eaLnBrk="1" hangingPunct="1">
              <a:lnSpc>
                <a:spcPct val="100000"/>
              </a:lnSpc>
              <a:spcBef>
                <a:spcPct val="0"/>
              </a:spcBef>
              <a:buFontTx/>
              <a:buNone/>
            </a:pPr>
            <a:r>
              <a:rPr lang="en-US" sz="2400" dirty="0">
                <a:solidFill>
                  <a:srgbClr val="3588BA"/>
                </a:solidFill>
                <a:latin typeface="Franklin Gothic Medium" pitchFamily="34" charset="0"/>
              </a:rPr>
              <a:t>After living this nightmare, Brisa founded </a:t>
            </a:r>
            <a:r>
              <a:rPr lang="en-US" sz="2400" dirty="0" err="1">
                <a:solidFill>
                  <a:srgbClr val="3588BA"/>
                </a:solidFill>
                <a:latin typeface="Franklin Gothic Medium" pitchFamily="34" charset="0"/>
              </a:rPr>
              <a:t>Centrol</a:t>
            </a:r>
            <a:r>
              <a:rPr lang="en-US" sz="2400" dirty="0">
                <a:solidFill>
                  <a:srgbClr val="3588BA"/>
                </a:solidFill>
                <a:latin typeface="Franklin Gothic Medium" pitchFamily="34" charset="0"/>
              </a:rPr>
              <a:t> Una </a:t>
            </a:r>
            <a:r>
              <a:rPr lang="en-US" sz="2400" dirty="0" err="1">
                <a:solidFill>
                  <a:srgbClr val="3588BA"/>
                </a:solidFill>
                <a:latin typeface="Franklin Gothic Medium" pitchFamily="34" charset="0"/>
              </a:rPr>
              <a:t>Brisade</a:t>
            </a:r>
            <a:r>
              <a:rPr lang="en-US" sz="2400" dirty="0">
                <a:solidFill>
                  <a:srgbClr val="3588BA"/>
                </a:solidFill>
                <a:latin typeface="Franklin Gothic Medium" pitchFamily="34" charset="0"/>
              </a:rPr>
              <a:t> Esperanza (CUBE) — Bolivia’s first and only support center for child victims of sexual violence, to provide other girls the help she never found. To date, the center has provided over 1,450 children with life changing support and protection.</a:t>
            </a:r>
          </a:p>
        </p:txBody>
      </p:sp>
      <p:sp>
        <p:nvSpPr>
          <p:cNvPr id="23555" name="Date Placeholder 3"/>
          <p:cNvSpPr txBox="1">
            <a:spLocks noGrp="1"/>
          </p:cNvSpPr>
          <p:nvPr/>
        </p:nvSpPr>
        <p:spPr bwMode="auto">
          <a:xfrm>
            <a:off x="346075" y="6356350"/>
            <a:ext cx="3851275" cy="365125"/>
          </a:xfrm>
          <a:prstGeom prst="rect">
            <a:avLst/>
          </a:prstGeom>
          <a:noFill/>
          <a:ln w="9525">
            <a:noFill/>
            <a:miter lim="800000"/>
            <a:headEnd/>
            <a:tailEnd/>
          </a:ln>
        </p:spPr>
        <p:txBody>
          <a:bodyPr anchor="ctr"/>
          <a:lstStyle/>
          <a:p>
            <a:r>
              <a:rPr lang="en-US" sz="1200">
                <a:solidFill>
                  <a:srgbClr val="898989"/>
                </a:solidFill>
                <a:latin typeface="Calibri" pitchFamily="34" charset="0"/>
              </a:rPr>
              <a:t>September 2016</a:t>
            </a:r>
          </a:p>
        </p:txBody>
      </p:sp>
      <p:pic>
        <p:nvPicPr>
          <p:cNvPr id="23558" name="Picture 6" descr="IMG_3085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065338" y="1035050"/>
            <a:ext cx="4614862" cy="3076575"/>
          </a:xfrm>
          <a:prstGeom prst="rect">
            <a:avLst/>
          </a:prstGeom>
          <a:noFill/>
        </p:spPr>
      </p:pic>
    </p:spTree>
  </p:cSld>
  <p:clrMapOvr>
    <a:masterClrMapping/>
  </p:clrMapOvr>
  <p:transition spd="med">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29846</TotalTime>
  <Words>620</Words>
  <Application>Microsoft Office PowerPoint</Application>
  <PresentationFormat>On-screen Show (4:3)</PresentationFormat>
  <Paragraphs>68</Paragraphs>
  <Slides>11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Calibri Light</vt:lpstr>
      <vt:lpstr>Cambria</vt:lpstr>
      <vt:lpstr>Franklin Gothic Book</vt:lpstr>
      <vt:lpstr>Franklin Gothic Demi</vt:lpstr>
      <vt:lpstr>Franklin Gothic Medium</vt:lpstr>
      <vt:lpstr>MS Mincho</vt:lpstr>
      <vt:lpstr>Times New Roman</vt:lpstr>
      <vt:lpstr>Office Theme</vt:lpstr>
      <vt:lpstr>Centro Una Brisa de  Esperanza (CUBE)  </vt:lpstr>
      <vt:lpstr>Introducing A Breeze of Hope Foundation</vt:lpstr>
      <vt:lpstr>Where in the world?</vt:lpstr>
      <vt:lpstr>What are we supporting?</vt:lpstr>
      <vt:lpstr>Life Challenges of Women in Bolivia</vt:lpstr>
      <vt:lpstr>How Prevalent is Violence Against Women in Bolivia?</vt:lpstr>
      <vt:lpstr>Budget </vt:lpstr>
      <vt:lpstr>About the Featured Grantee</vt:lpstr>
      <vt:lpstr>About the Featured Grantee</vt:lpstr>
      <vt:lpstr>September 2016 Sustained Program: One Heart World-Wide</vt:lpstr>
      <vt:lpstr>Share Your Thoughts</vt:lpstr>
    </vt:vector>
  </TitlesOfParts>
  <Manager/>
  <Company>Dining for Women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Smiles on Wings:  New Beginnings</dc:title>
  <dc:subject/>
  <dc:creator>Beth Pape</dc:creator>
  <cp:keywords/>
  <dc:description/>
  <cp:lastModifiedBy>Amy West Moore</cp:lastModifiedBy>
  <cp:revision>320</cp:revision>
  <cp:lastPrinted>2013-11-03T18:18:09Z</cp:lastPrinted>
  <dcterms:created xsi:type="dcterms:W3CDTF">2014-10-16T00:39:15Z</dcterms:created>
  <dcterms:modified xsi:type="dcterms:W3CDTF">2016-08-30T13:16:52Z</dcterms:modified>
  <cp:category/>
</cp:coreProperties>
</file>