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56" r:id="rId2"/>
    <p:sldId id="257" r:id="rId3"/>
    <p:sldId id="258" r:id="rId4"/>
    <p:sldId id="259" r:id="rId5"/>
    <p:sldId id="261" r:id="rId6"/>
    <p:sldId id="262" r:id="rId7"/>
    <p:sldId id="263" r:id="rId8"/>
    <p:sldId id="265" r:id="rId9"/>
    <p:sldId id="264" r:id="rId10"/>
    <p:sldId id="266" r:id="rId11"/>
  </p:sldIdLst>
  <p:sldSz cx="13004800" cy="9753600"/>
  <p:notesSz cx="6858000" cy="9144000"/>
  <p:defaultTextStyle>
    <a:defPPr>
      <a:defRPr lang="en-US"/>
    </a:defPPr>
    <a:lvl1pPr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1pPr>
    <a:lvl2pPr marL="457200" indent="-2286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2pPr>
    <a:lvl3pPr marL="914400" indent="-4572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3pPr>
    <a:lvl4pPr marL="1371600" indent="-6858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4pPr>
    <a:lvl5pPr marL="1828800" indent="-914400" algn="l" defTabSz="584200" rtl="0" eaLnBrk="0" fontAlgn="base" hangingPunct="0">
      <a:spcBef>
        <a:spcPct val="0"/>
      </a:spcBef>
      <a:spcAft>
        <a:spcPct val="0"/>
      </a:spcAft>
      <a:defRPr sz="3600" kern="1200">
        <a:solidFill>
          <a:srgbClr val="000000"/>
        </a:solidFill>
        <a:latin typeface="Helvetica Light"/>
        <a:ea typeface="Helvetica Light"/>
        <a:cs typeface="Helvetica Light"/>
        <a:sym typeface="Helvetica Light"/>
      </a:defRPr>
    </a:lvl5pPr>
    <a:lvl6pPr marL="2286000" algn="l" defTabSz="914400" rtl="0" eaLnBrk="1" latinLnBrk="0" hangingPunct="1">
      <a:defRPr sz="3600" kern="1200">
        <a:solidFill>
          <a:srgbClr val="000000"/>
        </a:solidFill>
        <a:latin typeface="Helvetica Light"/>
        <a:ea typeface="Helvetica Light"/>
        <a:cs typeface="Helvetica Light"/>
        <a:sym typeface="Helvetica Light"/>
      </a:defRPr>
    </a:lvl6pPr>
    <a:lvl7pPr marL="2743200" algn="l" defTabSz="914400" rtl="0" eaLnBrk="1" latinLnBrk="0" hangingPunct="1">
      <a:defRPr sz="3600" kern="1200">
        <a:solidFill>
          <a:srgbClr val="000000"/>
        </a:solidFill>
        <a:latin typeface="Helvetica Light"/>
        <a:ea typeface="Helvetica Light"/>
        <a:cs typeface="Helvetica Light"/>
        <a:sym typeface="Helvetica Light"/>
      </a:defRPr>
    </a:lvl7pPr>
    <a:lvl8pPr marL="3200400" algn="l" defTabSz="914400" rtl="0" eaLnBrk="1" latinLnBrk="0" hangingPunct="1">
      <a:defRPr sz="3600" kern="1200">
        <a:solidFill>
          <a:srgbClr val="000000"/>
        </a:solidFill>
        <a:latin typeface="Helvetica Light"/>
        <a:ea typeface="Helvetica Light"/>
        <a:cs typeface="Helvetica Light"/>
        <a:sym typeface="Helvetica Light"/>
      </a:defRPr>
    </a:lvl8pPr>
    <a:lvl9pPr marL="3657600" algn="l" defTabSz="914400" rtl="0" eaLnBrk="1" latinLnBrk="0" hangingPunct="1">
      <a:defRPr sz="3600" kern="1200">
        <a:solidFill>
          <a:srgbClr val="000000"/>
        </a:solidFill>
        <a:latin typeface="Helvetica Light"/>
        <a:ea typeface="Helvetica Light"/>
        <a:cs typeface="Helvetica Light"/>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AF6"/>
    <a:srgbClr val="B22FB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p:restoredTop sz="94123"/>
  </p:normalViewPr>
  <p:slideViewPr>
    <p:cSldViewPr snapToGrid="0">
      <p:cViewPr varScale="1">
        <p:scale>
          <a:sx n="59" d="100"/>
          <a:sy n="59" d="100"/>
        </p:scale>
        <p:origin x="15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116"/>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Shape 117"/>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sym typeface="Helvetica Neue"/>
            </a:endParaRPr>
          </a:p>
        </p:txBody>
      </p:sp>
    </p:spTree>
    <p:extLst>
      <p:ext uri="{BB962C8B-B14F-4D97-AF65-F5344CB8AC3E}">
        <p14:creationId xmlns:p14="http://schemas.microsoft.com/office/powerpoint/2010/main" val="2330516231"/>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 name="Shape 4">
            <a:extLst>
              <a:ext uri="{FF2B5EF4-FFF2-40B4-BE49-F238E27FC236}">
                <a16:creationId xmlns="" xmlns:a16="http://schemas.microsoft.com/office/drawing/2014/main" id="{179BE69B-7185-4B11-830D-28F9320C10AB}"/>
              </a:ext>
            </a:extLst>
          </p:cNvPr>
          <p:cNvSpPr>
            <a:spLocks noGrp="1"/>
          </p:cNvSpPr>
          <p:nvPr>
            <p:ph type="sldNum" sz="quarter" idx="10"/>
          </p:nvPr>
        </p:nvSpPr>
        <p:spPr>
          <a:ln/>
        </p:spPr>
        <p:txBody>
          <a:bodyPr/>
          <a:lstStyle>
            <a:lvl1pPr>
              <a:defRPr/>
            </a:lvl1pPr>
          </a:lstStyle>
          <a:p>
            <a:pPr>
              <a:defRPr/>
            </a:pPr>
            <a:fld id="{FC22575B-A9DC-416D-B90A-1B513433CE93}" type="slidenum">
              <a:rPr lang="en-US" altLang="en-US"/>
              <a:pPr>
                <a:defRPr/>
              </a:pPr>
              <a:t>‹#›</a:t>
            </a:fld>
            <a:endParaRPr lang="en-US" altLang="en-US"/>
          </a:p>
        </p:txBody>
      </p:sp>
    </p:spTree>
    <p:extLst>
      <p:ext uri="{BB962C8B-B14F-4D97-AF65-F5344CB8AC3E}">
        <p14:creationId xmlns:p14="http://schemas.microsoft.com/office/powerpoint/2010/main" val="34122047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4" name="Shape 4">
            <a:extLst>
              <a:ext uri="{FF2B5EF4-FFF2-40B4-BE49-F238E27FC236}">
                <a16:creationId xmlns="" xmlns:a16="http://schemas.microsoft.com/office/drawing/2014/main" id="{179BE69B-7185-4B11-830D-28F9320C10AB}"/>
              </a:ext>
            </a:extLst>
          </p:cNvPr>
          <p:cNvSpPr>
            <a:spLocks noGrp="1"/>
          </p:cNvSpPr>
          <p:nvPr>
            <p:ph type="sldNum" sz="quarter" idx="15"/>
          </p:nvPr>
        </p:nvSpPr>
        <p:spPr>
          <a:ln/>
        </p:spPr>
        <p:txBody>
          <a:bodyPr/>
          <a:lstStyle>
            <a:lvl1pPr>
              <a:defRPr/>
            </a:lvl1pPr>
          </a:lstStyle>
          <a:p>
            <a:pPr>
              <a:defRPr/>
            </a:pPr>
            <a:fld id="{CC66943C-1F53-40D6-98B5-841FA613A95F}" type="slidenum">
              <a:rPr lang="en-US" altLang="en-US"/>
              <a:pPr>
                <a:defRPr/>
              </a:pPr>
              <a:t>‹#›</a:t>
            </a:fld>
            <a:endParaRPr lang="en-US" altLang="en-US"/>
          </a:p>
        </p:txBody>
      </p:sp>
    </p:spTree>
    <p:extLst>
      <p:ext uri="{BB962C8B-B14F-4D97-AF65-F5344CB8AC3E}">
        <p14:creationId xmlns:p14="http://schemas.microsoft.com/office/powerpoint/2010/main" val="345955450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pPr lvl="0"/>
            <a:endParaRPr noProof="0">
              <a:sym typeface="Helvetica Light"/>
            </a:endParaRPr>
          </a:p>
        </p:txBody>
      </p:sp>
      <p:sp>
        <p:nvSpPr>
          <p:cNvPr id="3" name="Shape 4">
            <a:extLst>
              <a:ext uri="{FF2B5EF4-FFF2-40B4-BE49-F238E27FC236}">
                <a16:creationId xmlns="" xmlns:a16="http://schemas.microsoft.com/office/drawing/2014/main" id="{179BE69B-7185-4B11-830D-28F9320C10AB}"/>
              </a:ext>
            </a:extLst>
          </p:cNvPr>
          <p:cNvSpPr>
            <a:spLocks noGrp="1"/>
          </p:cNvSpPr>
          <p:nvPr>
            <p:ph type="sldNum" sz="quarter" idx="14"/>
          </p:nvPr>
        </p:nvSpPr>
        <p:spPr>
          <a:ln/>
        </p:spPr>
        <p:txBody>
          <a:bodyPr/>
          <a:lstStyle>
            <a:lvl1pPr>
              <a:defRPr/>
            </a:lvl1pPr>
          </a:lstStyle>
          <a:p>
            <a:pPr>
              <a:defRPr/>
            </a:pPr>
            <a:fld id="{0E889945-6271-4C1A-B062-94CDA125F59B}" type="slidenum">
              <a:rPr lang="en-US" altLang="en-US"/>
              <a:pPr>
                <a:defRPr/>
              </a:pPr>
              <a:t>‹#›</a:t>
            </a:fld>
            <a:endParaRPr lang="en-US" altLang="en-US"/>
          </a:p>
        </p:txBody>
      </p:sp>
    </p:spTree>
    <p:extLst>
      <p:ext uri="{BB962C8B-B14F-4D97-AF65-F5344CB8AC3E}">
        <p14:creationId xmlns:p14="http://schemas.microsoft.com/office/powerpoint/2010/main" val="229427540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hape 4">
            <a:extLst>
              <a:ext uri="{FF2B5EF4-FFF2-40B4-BE49-F238E27FC236}">
                <a16:creationId xmlns="" xmlns:a16="http://schemas.microsoft.com/office/drawing/2014/main" id="{179BE69B-7185-4B11-830D-28F9320C10AB}"/>
              </a:ext>
            </a:extLst>
          </p:cNvPr>
          <p:cNvSpPr>
            <a:spLocks noGrp="1"/>
          </p:cNvSpPr>
          <p:nvPr>
            <p:ph type="sldNum" sz="quarter" idx="10"/>
          </p:nvPr>
        </p:nvSpPr>
        <p:spPr>
          <a:ln/>
        </p:spPr>
        <p:txBody>
          <a:bodyPr/>
          <a:lstStyle>
            <a:lvl1pPr>
              <a:defRPr/>
            </a:lvl1pPr>
          </a:lstStyle>
          <a:p>
            <a:pPr>
              <a:defRPr/>
            </a:pPr>
            <a:fld id="{497D8FD2-866F-4EE5-8262-3C1E4CEA6E14}" type="slidenum">
              <a:rPr lang="en-US" altLang="en-US"/>
              <a:pPr>
                <a:defRPr/>
              </a:pPr>
              <a:t>‹#›</a:t>
            </a:fld>
            <a:endParaRPr lang="en-US" altLang="en-US"/>
          </a:p>
        </p:txBody>
      </p:sp>
    </p:spTree>
    <p:extLst>
      <p:ext uri="{BB962C8B-B14F-4D97-AF65-F5344CB8AC3E}">
        <p14:creationId xmlns:p14="http://schemas.microsoft.com/office/powerpoint/2010/main" val="20825215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pPr lvl="0"/>
            <a:endParaRPr noProof="0">
              <a:sym typeface="Helvetica Light"/>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5" name="Shape 23">
            <a:extLst>
              <a:ext uri="{FF2B5EF4-FFF2-40B4-BE49-F238E27FC236}">
                <a16:creationId xmlns="" xmlns:a16="http://schemas.microsoft.com/office/drawing/2014/main" id="{E9CD79CD-8A2B-4424-AFF1-E479ED566A0D}"/>
              </a:ext>
            </a:extLst>
          </p:cNvPr>
          <p:cNvSpPr>
            <a:spLocks noGrp="1"/>
          </p:cNvSpPr>
          <p:nvPr>
            <p:ph type="sldNum" sz="quarter" idx="14"/>
          </p:nvPr>
        </p:nvSpPr>
        <p:spPr>
          <a:xfrm>
            <a:off x="6311900" y="9245600"/>
            <a:ext cx="368300" cy="381000"/>
          </a:xfrm>
        </p:spPr>
        <p:txBody>
          <a:bodyPr/>
          <a:lstStyle>
            <a:lvl1pPr>
              <a:defRPr/>
            </a:lvl1pPr>
          </a:lstStyle>
          <a:p>
            <a:pPr>
              <a:defRPr/>
            </a:pPr>
            <a:fld id="{F612DEEE-4739-437C-B667-CD3465E274D2}" type="slidenum">
              <a:rPr lang="en-US" altLang="en-US"/>
              <a:pPr>
                <a:defRPr/>
              </a:pPr>
              <a:t>‹#›</a:t>
            </a:fld>
            <a:endParaRPr lang="en-US" altLang="en-US"/>
          </a:p>
        </p:txBody>
      </p:sp>
    </p:spTree>
    <p:extLst>
      <p:ext uri="{BB962C8B-B14F-4D97-AF65-F5344CB8AC3E}">
        <p14:creationId xmlns:p14="http://schemas.microsoft.com/office/powerpoint/2010/main" val="261150304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 name="Shape 4">
            <a:extLst>
              <a:ext uri="{FF2B5EF4-FFF2-40B4-BE49-F238E27FC236}">
                <a16:creationId xmlns="" xmlns:a16="http://schemas.microsoft.com/office/drawing/2014/main" id="{179BE69B-7185-4B11-830D-28F9320C10AB}"/>
              </a:ext>
            </a:extLst>
          </p:cNvPr>
          <p:cNvSpPr>
            <a:spLocks noGrp="1"/>
          </p:cNvSpPr>
          <p:nvPr>
            <p:ph type="sldNum" sz="quarter" idx="10"/>
          </p:nvPr>
        </p:nvSpPr>
        <p:spPr>
          <a:ln/>
        </p:spPr>
        <p:txBody>
          <a:bodyPr/>
          <a:lstStyle>
            <a:lvl1pPr>
              <a:defRPr/>
            </a:lvl1pPr>
          </a:lstStyle>
          <a:p>
            <a:pPr>
              <a:defRPr/>
            </a:pPr>
            <a:fld id="{502ADAED-3774-41F4-8D53-3A06150AEAD3}" type="slidenum">
              <a:rPr lang="en-US" altLang="en-US"/>
              <a:pPr>
                <a:defRPr/>
              </a:pPr>
              <a:t>‹#›</a:t>
            </a:fld>
            <a:endParaRPr lang="en-US" altLang="en-US"/>
          </a:p>
        </p:txBody>
      </p:sp>
    </p:spTree>
    <p:extLst>
      <p:ext uri="{BB962C8B-B14F-4D97-AF65-F5344CB8AC3E}">
        <p14:creationId xmlns:p14="http://schemas.microsoft.com/office/powerpoint/2010/main" val="352391346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pPr lvl="0"/>
            <a:endParaRPr noProof="0">
              <a:sym typeface="Helvetica Light"/>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5" name="Shape 4">
            <a:extLst>
              <a:ext uri="{FF2B5EF4-FFF2-40B4-BE49-F238E27FC236}">
                <a16:creationId xmlns="" xmlns:a16="http://schemas.microsoft.com/office/drawing/2014/main" id="{179BE69B-7185-4B11-830D-28F9320C10AB}"/>
              </a:ext>
            </a:extLst>
          </p:cNvPr>
          <p:cNvSpPr>
            <a:spLocks noGrp="1"/>
          </p:cNvSpPr>
          <p:nvPr>
            <p:ph type="sldNum" sz="quarter" idx="14"/>
          </p:nvPr>
        </p:nvSpPr>
        <p:spPr>
          <a:ln/>
        </p:spPr>
        <p:txBody>
          <a:bodyPr/>
          <a:lstStyle>
            <a:lvl1pPr>
              <a:defRPr/>
            </a:lvl1pPr>
          </a:lstStyle>
          <a:p>
            <a:pPr>
              <a:defRPr/>
            </a:pPr>
            <a:fld id="{62B23018-E05B-49CD-8E8B-0AABED2A2A73}" type="slidenum">
              <a:rPr lang="en-US" altLang="en-US"/>
              <a:pPr>
                <a:defRPr/>
              </a:pPr>
              <a:t>‹#›</a:t>
            </a:fld>
            <a:endParaRPr lang="en-US" altLang="en-US"/>
          </a:p>
        </p:txBody>
      </p:sp>
    </p:spTree>
    <p:extLst>
      <p:ext uri="{BB962C8B-B14F-4D97-AF65-F5344CB8AC3E}">
        <p14:creationId xmlns:p14="http://schemas.microsoft.com/office/powerpoint/2010/main" val="76675511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3" name="Shape 4">
            <a:extLst>
              <a:ext uri="{FF2B5EF4-FFF2-40B4-BE49-F238E27FC236}">
                <a16:creationId xmlns="" xmlns:a16="http://schemas.microsoft.com/office/drawing/2014/main" id="{179BE69B-7185-4B11-830D-28F9320C10AB}"/>
              </a:ext>
            </a:extLst>
          </p:cNvPr>
          <p:cNvSpPr>
            <a:spLocks noGrp="1"/>
          </p:cNvSpPr>
          <p:nvPr>
            <p:ph type="sldNum" sz="quarter" idx="10"/>
          </p:nvPr>
        </p:nvSpPr>
        <p:spPr>
          <a:ln/>
        </p:spPr>
        <p:txBody>
          <a:bodyPr/>
          <a:lstStyle>
            <a:lvl1pPr>
              <a:defRPr/>
            </a:lvl1pPr>
          </a:lstStyle>
          <a:p>
            <a:pPr>
              <a:defRPr/>
            </a:pPr>
            <a:fld id="{10BE5131-BD92-4AFF-8304-15D13057B932}" type="slidenum">
              <a:rPr lang="en-US" altLang="en-US"/>
              <a:pPr>
                <a:defRPr/>
              </a:pPr>
              <a:t>‹#›</a:t>
            </a:fld>
            <a:endParaRPr lang="en-US" altLang="en-US"/>
          </a:p>
        </p:txBody>
      </p:sp>
    </p:spTree>
    <p:extLst>
      <p:ext uri="{BB962C8B-B14F-4D97-AF65-F5344CB8AC3E}">
        <p14:creationId xmlns:p14="http://schemas.microsoft.com/office/powerpoint/2010/main" val="414067530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4">
            <a:extLst>
              <a:ext uri="{FF2B5EF4-FFF2-40B4-BE49-F238E27FC236}">
                <a16:creationId xmlns="" xmlns:a16="http://schemas.microsoft.com/office/drawing/2014/main" id="{179BE69B-7185-4B11-830D-28F9320C10AB}"/>
              </a:ext>
            </a:extLst>
          </p:cNvPr>
          <p:cNvSpPr>
            <a:spLocks noGrp="1"/>
          </p:cNvSpPr>
          <p:nvPr>
            <p:ph type="sldNum" sz="quarter" idx="10"/>
          </p:nvPr>
        </p:nvSpPr>
        <p:spPr>
          <a:ln/>
        </p:spPr>
        <p:txBody>
          <a:bodyPr/>
          <a:lstStyle>
            <a:lvl1pPr>
              <a:defRPr/>
            </a:lvl1pPr>
          </a:lstStyle>
          <a:p>
            <a:pPr>
              <a:defRPr/>
            </a:pPr>
            <a:fld id="{73548503-637F-4B3C-9EDB-EBE70EF3C14C}" type="slidenum">
              <a:rPr lang="en-US" altLang="en-US"/>
              <a:pPr>
                <a:defRPr/>
              </a:pPr>
              <a:t>‹#›</a:t>
            </a:fld>
            <a:endParaRPr lang="en-US" altLang="en-US"/>
          </a:p>
        </p:txBody>
      </p:sp>
    </p:spTree>
    <p:extLst>
      <p:ext uri="{BB962C8B-B14F-4D97-AF65-F5344CB8AC3E}">
        <p14:creationId xmlns:p14="http://schemas.microsoft.com/office/powerpoint/2010/main" val="47118889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pPr lvl="0"/>
            <a:endParaRPr noProof="0">
              <a:sym typeface="Helvetica Light"/>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5" name="Shape 4">
            <a:extLst>
              <a:ext uri="{FF2B5EF4-FFF2-40B4-BE49-F238E27FC236}">
                <a16:creationId xmlns="" xmlns:a16="http://schemas.microsoft.com/office/drawing/2014/main" id="{179BE69B-7185-4B11-830D-28F9320C10AB}"/>
              </a:ext>
            </a:extLst>
          </p:cNvPr>
          <p:cNvSpPr>
            <a:spLocks noGrp="1"/>
          </p:cNvSpPr>
          <p:nvPr>
            <p:ph type="sldNum" sz="quarter" idx="14"/>
          </p:nvPr>
        </p:nvSpPr>
        <p:spPr>
          <a:ln/>
        </p:spPr>
        <p:txBody>
          <a:bodyPr/>
          <a:lstStyle>
            <a:lvl1pPr>
              <a:defRPr/>
            </a:lvl1pPr>
          </a:lstStyle>
          <a:p>
            <a:pPr>
              <a:defRPr/>
            </a:pPr>
            <a:fld id="{F00009E3-A08D-4935-AE67-E0281EA76B38}" type="slidenum">
              <a:rPr lang="en-US" altLang="en-US"/>
              <a:pPr>
                <a:defRPr/>
              </a:pPr>
              <a:t>‹#›</a:t>
            </a:fld>
            <a:endParaRPr lang="en-US" altLang="en-US"/>
          </a:p>
        </p:txBody>
      </p:sp>
    </p:spTree>
    <p:extLst>
      <p:ext uri="{BB962C8B-B14F-4D97-AF65-F5344CB8AC3E}">
        <p14:creationId xmlns:p14="http://schemas.microsoft.com/office/powerpoint/2010/main" val="10157566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hape 4">
            <a:extLst>
              <a:ext uri="{FF2B5EF4-FFF2-40B4-BE49-F238E27FC236}">
                <a16:creationId xmlns="" xmlns:a16="http://schemas.microsoft.com/office/drawing/2014/main" id="{179BE69B-7185-4B11-830D-28F9320C10AB}"/>
              </a:ext>
            </a:extLst>
          </p:cNvPr>
          <p:cNvSpPr>
            <a:spLocks noGrp="1"/>
          </p:cNvSpPr>
          <p:nvPr>
            <p:ph type="sldNum" sz="quarter" idx="10"/>
          </p:nvPr>
        </p:nvSpPr>
        <p:spPr>
          <a:ln/>
        </p:spPr>
        <p:txBody>
          <a:bodyPr/>
          <a:lstStyle>
            <a:lvl1pPr>
              <a:defRPr/>
            </a:lvl1pPr>
          </a:lstStyle>
          <a:p>
            <a:pPr>
              <a:defRPr/>
            </a:pPr>
            <a:fld id="{F4142A07-61F3-4690-9D10-EA498B7CA73B}" type="slidenum">
              <a:rPr lang="en-US" altLang="en-US"/>
              <a:pPr>
                <a:defRPr/>
              </a:pPr>
              <a:t>‹#›</a:t>
            </a:fld>
            <a:endParaRPr lang="en-US" altLang="en-US"/>
          </a:p>
        </p:txBody>
      </p:sp>
    </p:spTree>
    <p:extLst>
      <p:ext uri="{BB962C8B-B14F-4D97-AF65-F5344CB8AC3E}">
        <p14:creationId xmlns:p14="http://schemas.microsoft.com/office/powerpoint/2010/main" val="102713872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pPr lvl="0"/>
            <a:endParaRPr noProof="0">
              <a:sym typeface="Helvetica Light"/>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pPr lvl="0"/>
            <a:endParaRPr noProof="0">
              <a:sym typeface="Helvetica Light"/>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pPr lvl="0"/>
            <a:endParaRPr noProof="0">
              <a:sym typeface="Helvetica Light"/>
            </a:endParaRPr>
          </a:p>
        </p:txBody>
      </p:sp>
      <p:sp>
        <p:nvSpPr>
          <p:cNvPr id="5" name="Shape 4">
            <a:extLst>
              <a:ext uri="{FF2B5EF4-FFF2-40B4-BE49-F238E27FC236}">
                <a16:creationId xmlns="" xmlns:a16="http://schemas.microsoft.com/office/drawing/2014/main" id="{179BE69B-7185-4B11-830D-28F9320C10AB}"/>
              </a:ext>
            </a:extLst>
          </p:cNvPr>
          <p:cNvSpPr>
            <a:spLocks noGrp="1"/>
          </p:cNvSpPr>
          <p:nvPr>
            <p:ph type="sldNum" sz="quarter" idx="16"/>
          </p:nvPr>
        </p:nvSpPr>
        <p:spPr>
          <a:ln/>
        </p:spPr>
        <p:txBody>
          <a:bodyPr/>
          <a:lstStyle>
            <a:lvl1pPr>
              <a:defRPr/>
            </a:lvl1pPr>
          </a:lstStyle>
          <a:p>
            <a:pPr>
              <a:defRPr/>
            </a:pPr>
            <a:fld id="{F863BABA-2CD5-4D18-A6D4-9F5349775BA8}" type="slidenum">
              <a:rPr lang="en-US" altLang="en-US"/>
              <a:pPr>
                <a:defRPr/>
              </a:pPr>
              <a:t>‹#›</a:t>
            </a:fld>
            <a:endParaRPr lang="en-US" altLang="en-US"/>
          </a:p>
        </p:txBody>
      </p:sp>
    </p:spTree>
    <p:extLst>
      <p:ext uri="{BB962C8B-B14F-4D97-AF65-F5344CB8AC3E}">
        <p14:creationId xmlns:p14="http://schemas.microsoft.com/office/powerpoint/2010/main" val="312686126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952500" y="444500"/>
            <a:ext cx="11099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Helvetica Light"/>
              </a:rPr>
              <a:t>Title Text</a:t>
            </a:r>
          </a:p>
        </p:txBody>
      </p:sp>
      <p:sp>
        <p:nvSpPr>
          <p:cNvPr id="1027" name="Shape 3"/>
          <p:cNvSpPr>
            <a:spLocks noGrp="1"/>
          </p:cNvSpPr>
          <p:nvPr>
            <p:ph type="body" idx="1"/>
          </p:nvPr>
        </p:nvSpPr>
        <p:spPr bwMode="auto">
          <a:xfrm>
            <a:off x="952500" y="2603500"/>
            <a:ext cx="110998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Helvetica Light"/>
              </a:rPr>
              <a:t>Body Level One</a:t>
            </a:r>
          </a:p>
          <a:p>
            <a:pPr lvl="1"/>
            <a:r>
              <a:rPr lang="en-US" altLang="en-US" smtClean="0">
                <a:sym typeface="Helvetica Light"/>
              </a:rPr>
              <a:t>Body Level Two</a:t>
            </a:r>
          </a:p>
          <a:p>
            <a:pPr lvl="2"/>
            <a:r>
              <a:rPr lang="en-US" altLang="en-US" smtClean="0">
                <a:sym typeface="Helvetica Light"/>
              </a:rPr>
              <a:t>Body Level Three</a:t>
            </a:r>
          </a:p>
          <a:p>
            <a:pPr lvl="3"/>
            <a:r>
              <a:rPr lang="en-US" altLang="en-US" smtClean="0">
                <a:sym typeface="Helvetica Light"/>
              </a:rPr>
              <a:t>Body Level Four</a:t>
            </a:r>
          </a:p>
          <a:p>
            <a:pPr lvl="4"/>
            <a:r>
              <a:rPr lang="en-US" altLang="en-US" smtClean="0">
                <a:sym typeface="Helvetica Light"/>
              </a:rPr>
              <a:t>Body Level Five</a:t>
            </a:r>
          </a:p>
        </p:txBody>
      </p:sp>
      <p:sp>
        <p:nvSpPr>
          <p:cNvPr id="1028" name="Shape 4">
            <a:extLst>
              <a:ext uri="{FF2B5EF4-FFF2-40B4-BE49-F238E27FC236}">
                <a16:creationId xmlns="" xmlns:a16="http://schemas.microsoft.com/office/drawing/2014/main" id="{179BE69B-7185-4B11-830D-28F9320C10AB}"/>
              </a:ext>
            </a:extLst>
          </p:cNvPr>
          <p:cNvSpPr>
            <a:spLocks noGrp="1"/>
          </p:cNvSpPr>
          <p:nvPr>
            <p:ph type="sldNum" sz="quarter" idx="2"/>
          </p:nvPr>
        </p:nvSpPr>
        <p:spPr bwMode="auto">
          <a:xfrm>
            <a:off x="6311900" y="9251950"/>
            <a:ext cx="368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a:extLst>
        </p:spPr>
        <p:txBody>
          <a:bodyPr vert="horz" wrap="none" lIns="50800" tIns="50800" rIns="50800" bIns="50800" numCol="1" anchor="t" anchorCtr="0" compatLnSpc="1">
            <a:prstTxWarp prst="textNoShape">
              <a:avLst/>
            </a:prstTxWarp>
            <a:spAutoFit/>
          </a:bodyPr>
          <a:lstStyle>
            <a:lvl1pPr algn="ctr" eaLnBrk="1">
              <a:defRPr sz="1800">
                <a:latin typeface="Helvetica Light" charset="0"/>
                <a:ea typeface="Helvetica Light" charset="0"/>
                <a:cs typeface="Helvetica Light" charset="0"/>
                <a:sym typeface="Helvetica Light" charset="0"/>
              </a:defRPr>
            </a:lvl1pPr>
          </a:lstStyle>
          <a:p>
            <a:pPr>
              <a:defRPr/>
            </a:pPr>
            <a:fld id="{0D7C0E6A-E7FD-4A75-A6D5-7595C85F81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spd="med"/>
  <p:txStyles>
    <p:titleStyle>
      <a:lvl1pPr algn="ctr" defTabSz="584200" rtl="0" eaLnBrk="0" fontAlgn="base" hangingPunct="0">
        <a:spcBef>
          <a:spcPct val="0"/>
        </a:spcBef>
        <a:spcAft>
          <a:spcPct val="0"/>
        </a:spcAft>
        <a:defRPr sz="8000">
          <a:solidFill>
            <a:srgbClr val="000000"/>
          </a:solidFill>
          <a:latin typeface="+mn-lt"/>
          <a:ea typeface="+mn-ea"/>
          <a:cs typeface="+mn-cs"/>
          <a:sym typeface="Helvetica Light"/>
        </a:defRPr>
      </a:lvl1pPr>
      <a:lvl2pPr algn="ctr" defTabSz="584200" rtl="0" eaLnBrk="0" fontAlgn="base" hangingPunct="0">
        <a:spcBef>
          <a:spcPct val="0"/>
        </a:spcBef>
        <a:spcAft>
          <a:spcPct val="0"/>
        </a:spcAft>
        <a:defRPr sz="8000">
          <a:solidFill>
            <a:srgbClr val="000000"/>
          </a:solidFill>
          <a:latin typeface="+mn-lt"/>
          <a:ea typeface="+mn-ea"/>
          <a:cs typeface="+mn-cs"/>
          <a:sym typeface="Helvetica Light"/>
        </a:defRPr>
      </a:lvl2pPr>
      <a:lvl3pPr algn="ctr" defTabSz="584200" rtl="0" eaLnBrk="0" fontAlgn="base" hangingPunct="0">
        <a:spcBef>
          <a:spcPct val="0"/>
        </a:spcBef>
        <a:spcAft>
          <a:spcPct val="0"/>
        </a:spcAft>
        <a:defRPr sz="8000">
          <a:solidFill>
            <a:srgbClr val="000000"/>
          </a:solidFill>
          <a:latin typeface="+mn-lt"/>
          <a:ea typeface="+mn-ea"/>
          <a:cs typeface="+mn-cs"/>
          <a:sym typeface="Helvetica Light"/>
        </a:defRPr>
      </a:lvl3pPr>
      <a:lvl4pPr algn="ctr" defTabSz="584200" rtl="0" eaLnBrk="0" fontAlgn="base" hangingPunct="0">
        <a:spcBef>
          <a:spcPct val="0"/>
        </a:spcBef>
        <a:spcAft>
          <a:spcPct val="0"/>
        </a:spcAft>
        <a:defRPr sz="8000">
          <a:solidFill>
            <a:srgbClr val="000000"/>
          </a:solidFill>
          <a:latin typeface="+mn-lt"/>
          <a:ea typeface="+mn-ea"/>
          <a:cs typeface="+mn-cs"/>
          <a:sym typeface="Helvetica Light"/>
        </a:defRPr>
      </a:lvl4pPr>
      <a:lvl5pPr algn="ctr" defTabSz="584200" rtl="0" eaLnBrk="0" fontAlgn="base" hangingPunct="0">
        <a:spcBef>
          <a:spcPct val="0"/>
        </a:spcBef>
        <a:spcAft>
          <a:spcPct val="0"/>
        </a:spcAft>
        <a:defRPr sz="8000">
          <a:solidFill>
            <a:srgbClr val="000000"/>
          </a:solidFill>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1pPr>
      <a:lvl2pPr marL="8890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2pPr>
      <a:lvl3pPr marL="1333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3pPr>
      <a:lvl4pPr marL="17780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4pPr>
      <a:lvl5pPr marL="2222500" indent="-444500" algn="l" defTabSz="584200" rtl="0" eaLnBrk="0" fontAlgn="base" hangingPunct="0">
        <a:spcBef>
          <a:spcPts val="4200"/>
        </a:spcBef>
        <a:spcAft>
          <a:spcPct val="0"/>
        </a:spcAft>
        <a:buSzPct val="75000"/>
        <a:buChar char="•"/>
        <a:defRPr sz="3600">
          <a:solidFill>
            <a:srgbClr val="000000"/>
          </a:solidFill>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MainSlide.png"/>
          <p:cNvPicPr>
            <a:picLocks noChangeAspect="1"/>
          </p:cNvPicPr>
          <p:nvPr/>
        </p:nvPicPr>
        <p:blipFill>
          <a:blip r:embed="rId2" cstate="email">
            <a:extLst>
              <a:ext uri="{28A0092B-C50C-407E-A947-70E740481C1C}">
                <a14:useLocalDpi xmlns:a14="http://schemas.microsoft.com/office/drawing/2010/main" val="0"/>
              </a:ext>
            </a:extLst>
          </a:blip>
          <a:srcRect b="13979"/>
          <a:stretch>
            <a:fillRect/>
          </a:stretch>
        </p:blipFill>
        <p:spPr bwMode="auto">
          <a:xfrm>
            <a:off x="0" y="0"/>
            <a:ext cx="13531850" cy="1007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099" name="Shape 120"/>
          <p:cNvSpPr>
            <a:spLocks noChangeArrowheads="1"/>
          </p:cNvSpPr>
          <p:nvPr/>
        </p:nvSpPr>
        <p:spPr bwMode="auto">
          <a:xfrm>
            <a:off x="3619500" y="9018588"/>
            <a:ext cx="90630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r" eaLnBrk="1"/>
            <a:r>
              <a:rPr lang="en-US" altLang="en-US" sz="3200" b="1">
                <a:solidFill>
                  <a:srgbClr val="7030A0"/>
                </a:solidFill>
                <a:latin typeface="Helvetica" panose="020B0604020202020204" pitchFamily="34" charset="0"/>
                <a:sym typeface="Helvetica" panose="020B0604020202020204" pitchFamily="34" charset="0"/>
              </a:rPr>
              <a:t>Myanmar</a:t>
            </a:r>
          </a:p>
        </p:txBody>
      </p:sp>
      <p:sp>
        <p:nvSpPr>
          <p:cNvPr id="2" name="TextBox 1">
            <a:extLst>
              <a:ext uri="{FF2B5EF4-FFF2-40B4-BE49-F238E27FC236}">
                <a16:creationId xmlns="" xmlns:a16="http://schemas.microsoft.com/office/drawing/2014/main" id="{DDF7FAEC-9E86-4F8A-834A-8C78EF2E0B22}"/>
              </a:ext>
            </a:extLst>
          </p:cNvPr>
          <p:cNvSpPr txBox="1"/>
          <p:nvPr/>
        </p:nvSpPr>
        <p:spPr>
          <a:xfrm>
            <a:off x="1878904" y="502150"/>
            <a:ext cx="779118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en-US" kern="0" dirty="0">
                <a:solidFill>
                  <a:schemeClr val="bg1"/>
                </a:solidFill>
                <a:latin typeface="+mn-lt"/>
                <a:ea typeface="+mn-ea"/>
                <a:cs typeface="+mn-cs"/>
              </a:rPr>
              <a:t>September 2017 Featured Grantee:</a:t>
            </a:r>
          </a:p>
          <a:p>
            <a:pPr algn="ctr" eaLnBrk="1" fontAlgn="auto">
              <a:spcBef>
                <a:spcPts val="0"/>
              </a:spcBef>
              <a:spcAft>
                <a:spcPts val="0"/>
              </a:spcAft>
              <a:defRPr/>
            </a:pPr>
            <a:r>
              <a:rPr lang="en-US" kern="0" dirty="0">
                <a:solidFill>
                  <a:schemeClr val="bg1"/>
                </a:solidFill>
                <a:latin typeface="+mn-lt"/>
                <a:ea typeface="+mn-ea"/>
                <a:cs typeface="+mn-cs"/>
              </a:rPr>
              <a:t>Burma Humanitarian Mission (BHM)</a:t>
            </a:r>
          </a:p>
        </p:txBody>
      </p:sp>
      <p:pic>
        <p:nvPicPr>
          <p:cNvPr id="3" name="Picture 2">
            <a:extLst>
              <a:ext uri="{FF2B5EF4-FFF2-40B4-BE49-F238E27FC236}">
                <a16:creationId xmlns="" xmlns:a16="http://schemas.microsoft.com/office/drawing/2014/main" id="{74946F6C-FE29-4151-8DBA-9F637EFD28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41861" y="2214888"/>
            <a:ext cx="8958476" cy="6718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3315"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3316"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8" y="-434975"/>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3317" name="Shape 126"/>
          <p:cNvSpPr>
            <a:spLocks noChangeArrowheads="1"/>
          </p:cNvSpPr>
          <p:nvPr/>
        </p:nvSpPr>
        <p:spPr bwMode="auto">
          <a:xfrm>
            <a:off x="1490663" y="657225"/>
            <a:ext cx="1017428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endParaRPr lang="en-US" altLang="en-US" sz="4000" b="1">
              <a:solidFill>
                <a:srgbClr val="B22FBA"/>
              </a:solidFill>
              <a:latin typeface="Helvetica" panose="020B0604020202020204" pitchFamily="34" charset="0"/>
              <a:sym typeface="Helvetica" panose="020B0604020202020204" pitchFamily="34" charset="0"/>
            </a:endParaRPr>
          </a:p>
          <a:p>
            <a:pPr eaLnBrk="1"/>
            <a:r>
              <a:rPr lang="en-US" altLang="en-US" sz="4000" b="1">
                <a:solidFill>
                  <a:srgbClr val="B22FBA"/>
                </a:solidFill>
                <a:latin typeface="Helvetica" panose="020B0604020202020204" pitchFamily="34" charset="0"/>
                <a:sym typeface="Helvetica" panose="020B0604020202020204" pitchFamily="34" charset="0"/>
              </a:rPr>
              <a:t>September’s Sustained Grantee:</a:t>
            </a:r>
          </a:p>
          <a:p>
            <a:pPr eaLnBrk="1"/>
            <a:r>
              <a:rPr lang="en-US" altLang="en-US" sz="4000" b="1">
                <a:solidFill>
                  <a:srgbClr val="B22FBA"/>
                </a:solidFill>
                <a:latin typeface="Helvetica" panose="020B0604020202020204" pitchFamily="34" charset="0"/>
                <a:sym typeface="Helvetica" panose="020B0604020202020204" pitchFamily="34" charset="0"/>
              </a:rPr>
              <a:t>One Heart World-Wide</a:t>
            </a:r>
          </a:p>
        </p:txBody>
      </p:sp>
      <p:sp>
        <p:nvSpPr>
          <p:cNvPr id="127" name="Shape 127">
            <a:extLst>
              <a:ext uri="{FF2B5EF4-FFF2-40B4-BE49-F238E27FC236}">
                <a16:creationId xmlns="" xmlns:a16="http://schemas.microsoft.com/office/drawing/2014/main" id="{DB84F618-37F5-4BD4-9ABA-3D334AFEA1E1}"/>
              </a:ext>
            </a:extLst>
          </p:cNvPr>
          <p:cNvSpPr/>
          <p:nvPr/>
        </p:nvSpPr>
        <p:spPr>
          <a:xfrm>
            <a:off x="1665288" y="2605088"/>
            <a:ext cx="11339512" cy="5705475"/>
          </a:xfrm>
          <a:prstGeom prst="rect">
            <a:avLst/>
          </a:prstGeom>
          <a:ln w="12700">
            <a:miter lim="400000"/>
          </a:ln>
          <a:extLst/>
        </p:spPr>
        <p:txBody>
          <a:bodyPr lIns="50800" tIns="50800" rIns="50800" bIns="50800" anchor="ctr">
            <a:spAutoFit/>
          </a:bodyPr>
          <a:lstStyle/>
          <a:p>
            <a:pPr eaLnBrk="1" fontAlgn="auto">
              <a:spcBef>
                <a:spcPts val="0"/>
              </a:spcBef>
              <a:spcAft>
                <a:spcPts val="0"/>
              </a:spcAft>
              <a:defRPr/>
            </a:pPr>
            <a:r>
              <a:rPr lang="en-US" sz="3200" b="1" dirty="0">
                <a:solidFill>
                  <a:srgbClr val="7030A0"/>
                </a:solidFill>
                <a:latin typeface="Helvetica" panose="020B0604020202020204" pitchFamily="34" charset="0"/>
                <a:cs typeface="Helvetica" panose="020B0604020202020204" pitchFamily="34" charset="0"/>
              </a:rPr>
              <a:t>One Heart World-Wide's mission is to decrease maternal and newborn mortality and morbidity in remote rural areas of the world. DFW’s sustained funding of $20,000 per year for three years supports training 600 community outreach providers to increase access to safe births in two remote rural areas of Nepal. </a:t>
            </a:r>
          </a:p>
          <a:p>
            <a:pPr>
              <a:defRPr/>
            </a:pPr>
            <a:r>
              <a:rPr lang="en-US" sz="3200" b="1" dirty="0">
                <a:solidFill>
                  <a:srgbClr val="7030A0"/>
                </a:solidFill>
                <a:latin typeface="Helvetica" panose="020B0604020202020204" pitchFamily="34" charset="0"/>
                <a:cs typeface="Helvetica" panose="020B0604020202020204" pitchFamily="34" charset="0"/>
              </a:rPr>
              <a:t>Direct Impact: 600 workers to be trained</a:t>
            </a:r>
          </a:p>
          <a:p>
            <a:pPr>
              <a:defRPr/>
            </a:pPr>
            <a:r>
              <a:rPr lang="en-US" sz="3200" b="1" dirty="0">
                <a:solidFill>
                  <a:srgbClr val="7030A0"/>
                </a:solidFill>
                <a:latin typeface="Helvetica" panose="020B0604020202020204" pitchFamily="34" charset="0"/>
                <a:cs typeface="Helvetica" panose="020B0604020202020204" pitchFamily="34" charset="0"/>
              </a:rPr>
              <a:t>Indirect Impact: 24,645 women and girls could be served.</a:t>
            </a:r>
          </a:p>
          <a:p>
            <a:pPr eaLnBrk="1" fontAlgn="auto">
              <a:spcBef>
                <a:spcPts val="0"/>
              </a:spcBef>
              <a:spcAft>
                <a:spcPts val="0"/>
              </a:spcAft>
              <a:defRPr/>
            </a:pPr>
            <a:r>
              <a:rPr lang="en-US" dirty="0"/>
              <a:t/>
            </a:r>
            <a:br>
              <a:rPr lang="en-US" dirty="0"/>
            </a:br>
            <a:endParaRPr lang="en-US" dirty="0">
              <a:solidFill>
                <a:srgbClr val="B22FBA"/>
              </a:solidFill>
              <a:latin typeface="Helvetica" charset="0"/>
              <a:ea typeface="Helvetica Light" charset="0"/>
              <a:cs typeface="Helvetica Light" charset="0"/>
            </a:endParaRPr>
          </a:p>
          <a:p>
            <a:pPr marL="571500" indent="-571500" eaLnBrk="1" fontAlgn="auto">
              <a:spcBef>
                <a:spcPts val="0"/>
              </a:spcBef>
              <a:spcAft>
                <a:spcPts val="0"/>
              </a:spcAft>
              <a:buFont typeface="Arial" panose="020B0604020202020204" pitchFamily="34" charset="0"/>
              <a:buChar char="•"/>
              <a:defRPr/>
            </a:pPr>
            <a:endParaRPr lang="en-US" b="1" kern="0" dirty="0">
              <a:solidFill>
                <a:srgbClr val="B22FBA"/>
              </a:solidFill>
              <a:latin typeface="Helvetica" panose="020B0604020202020204" pitchFamily="34" charset="0"/>
              <a:ea typeface="+mn-ea"/>
              <a:cs typeface="Helvetica" panose="020B0604020202020204" pitchFamily="34" charset="0"/>
            </a:endParaRPr>
          </a:p>
        </p:txBody>
      </p:sp>
      <p:pic>
        <p:nvPicPr>
          <p:cNvPr id="13319" name="Picture 2" descr="https://diningforwomen.org/wp-content/uploads/2014/01/One-Heart-201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56188" y="6597650"/>
            <a:ext cx="4557712"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5123"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5124"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0"/>
            <a:ext cx="13682663" cy="1019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125" name="Shape 126"/>
          <p:cNvSpPr>
            <a:spLocks noChangeArrowheads="1"/>
          </p:cNvSpPr>
          <p:nvPr/>
        </p:nvSpPr>
        <p:spPr bwMode="auto">
          <a:xfrm>
            <a:off x="1490663" y="2128838"/>
            <a:ext cx="104219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B22FBA"/>
                </a:solidFill>
                <a:latin typeface="Helvetica" panose="020B0604020202020204" pitchFamily="34" charset="0"/>
                <a:sym typeface="Helvetica" panose="020B0604020202020204" pitchFamily="34" charset="0"/>
              </a:rPr>
              <a:t>Introducing Burma Humanitarian Mission</a:t>
            </a:r>
          </a:p>
        </p:txBody>
      </p:sp>
      <p:sp>
        <p:nvSpPr>
          <p:cNvPr id="16389" name="Shape 127">
            <a:extLst>
              <a:ext uri="{FF2B5EF4-FFF2-40B4-BE49-F238E27FC236}">
                <a16:creationId xmlns="" xmlns:a16="http://schemas.microsoft.com/office/drawing/2014/main" id="{242DDA2C-DF12-4595-9100-7D82D844D09F}"/>
              </a:ext>
            </a:extLst>
          </p:cNvPr>
          <p:cNvSpPr>
            <a:spLocks noChangeArrowheads="1"/>
          </p:cNvSpPr>
          <p:nvPr/>
        </p:nvSpPr>
        <p:spPr bwMode="auto">
          <a:xfrm>
            <a:off x="1582738" y="2943225"/>
            <a:ext cx="5413375"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buSzPct val="75000"/>
              <a:defRPr/>
            </a:pPr>
            <a:r>
              <a:rPr lang="en-US" b="1" kern="0" dirty="0">
                <a:solidFill>
                  <a:srgbClr val="7030A0"/>
                </a:solidFill>
                <a:latin typeface="Helvetica" panose="020B0604020202020204" pitchFamily="34" charset="0"/>
                <a:ea typeface="+mn-ea"/>
                <a:cs typeface="Helvetica" panose="020B0604020202020204" pitchFamily="34" charset="0"/>
              </a:rPr>
              <a:t>Burma Humanitarian Mission (BHM) supports community-based, predominantly women-led backpack medics who administer village healthcare services and grassroots education programs to the displaced people of Myanmar. </a:t>
            </a:r>
            <a:endParaRPr lang="en-US" altLang="en-US" b="1" kern="0" dirty="0">
              <a:solidFill>
                <a:srgbClr val="7030A0"/>
              </a:solidFill>
              <a:latin typeface="Helvetica" panose="020B0604020202020204" pitchFamily="34" charset="0"/>
              <a:ea typeface="+mn-ea"/>
              <a:cs typeface="Helvetica" panose="020B0604020202020204" pitchFamily="34" charset="0"/>
              <a:sym typeface="Helvetica" charset="0"/>
            </a:endParaRPr>
          </a:p>
        </p:txBody>
      </p:sp>
      <p:pic>
        <p:nvPicPr>
          <p:cNvPr id="2" name="Picture 1">
            <a:extLst>
              <a:ext uri="{FF2B5EF4-FFF2-40B4-BE49-F238E27FC236}">
                <a16:creationId xmlns="" xmlns:a16="http://schemas.microsoft.com/office/drawing/2014/main" id="{93771EFC-778F-47D0-A7AB-3B2FE5587C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96223" y="3369933"/>
            <a:ext cx="5915875" cy="4400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679488" cy="1019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47" name="Shape 131"/>
          <p:cNvSpPr>
            <a:spLocks noChangeArrowheads="1"/>
          </p:cNvSpPr>
          <p:nvPr/>
        </p:nvSpPr>
        <p:spPr bwMode="auto">
          <a:xfrm>
            <a:off x="2335213" y="1822450"/>
            <a:ext cx="93043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B22FBA"/>
                </a:solidFill>
                <a:latin typeface="Helvetica" panose="020B0604020202020204" pitchFamily="34" charset="0"/>
                <a:sym typeface="Helvetica" panose="020B0604020202020204" pitchFamily="34" charset="0"/>
              </a:rPr>
              <a:t>         Where in the world?</a:t>
            </a:r>
          </a:p>
        </p:txBody>
      </p:sp>
      <p:sp>
        <p:nvSpPr>
          <p:cNvPr id="6148" name="Shape 132">
            <a:extLst>
              <a:ext uri="{FF2B5EF4-FFF2-40B4-BE49-F238E27FC236}">
                <a16:creationId xmlns="" xmlns:a16="http://schemas.microsoft.com/office/drawing/2014/main" id="{AE9ED11D-4176-44F0-9A53-959C8FB2AAB7}"/>
              </a:ext>
            </a:extLst>
          </p:cNvPr>
          <p:cNvSpPr>
            <a:spLocks noChangeArrowheads="1"/>
          </p:cNvSpPr>
          <p:nvPr/>
        </p:nvSpPr>
        <p:spPr bwMode="auto">
          <a:xfrm>
            <a:off x="1841500" y="2970213"/>
            <a:ext cx="7200900"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p>
            <a:pPr eaLnBrk="1">
              <a:buSzPct val="75000"/>
              <a:defRPr/>
            </a:pPr>
            <a:r>
              <a:rPr lang="en-US" sz="2800" b="1" kern="0" dirty="0">
                <a:solidFill>
                  <a:srgbClr val="7030A0"/>
                </a:solidFill>
                <a:latin typeface="Helvetica" panose="020B0604020202020204" pitchFamily="34" charset="0"/>
                <a:ea typeface="+mn-ea"/>
                <a:cs typeface="Helvetica" panose="020B0604020202020204" pitchFamily="34" charset="0"/>
                <a:sym typeface="Helvetica Light" charset="0"/>
              </a:rPr>
              <a:t>Myanmar is a country of 59 million people in southeastern Asia, bordering Bangladesh, China, India, Laos and Thailand. It is about the size of Texas, and characterized by tropical climate and lowlands in the central area ringed by steep, rugged highlands. </a:t>
            </a:r>
          </a:p>
          <a:p>
            <a:pPr eaLnBrk="1">
              <a:buSzPct val="75000"/>
              <a:defRPr/>
            </a:pPr>
            <a:endParaRPr lang="en-US" sz="2800" b="1" kern="0" dirty="0">
              <a:solidFill>
                <a:srgbClr val="7030A0"/>
              </a:solidFill>
              <a:latin typeface="Helvetica" panose="020B0604020202020204" pitchFamily="34" charset="0"/>
              <a:ea typeface="+mn-ea"/>
              <a:cs typeface="Helvetica" panose="020B0604020202020204" pitchFamily="34" charset="0"/>
              <a:sym typeface="Helvetica Light" charset="0"/>
            </a:endParaRPr>
          </a:p>
          <a:p>
            <a:pPr eaLnBrk="1">
              <a:buSzPct val="75000"/>
              <a:defRPr/>
            </a:pPr>
            <a:r>
              <a:rPr lang="en-US" sz="2800" b="1" kern="0" dirty="0">
                <a:solidFill>
                  <a:srgbClr val="7030A0"/>
                </a:solidFill>
                <a:latin typeface="Helvetica" panose="020B0604020202020204" pitchFamily="34" charset="0"/>
                <a:ea typeface="+mn-ea"/>
                <a:cs typeface="Helvetica" panose="020B0604020202020204" pitchFamily="34" charset="0"/>
                <a:sym typeface="Helvetica Light" charset="0"/>
              </a:rPr>
              <a:t>Myanmar is rich in jade, gems, oil, natural gas and other mineral resources. The income gap is among the widest in the world, since the majority of the economy is controlled by supporters of the former military government. </a:t>
            </a:r>
            <a:endParaRPr lang="en-US" altLang="en-US" sz="2800" b="1" kern="0" dirty="0">
              <a:solidFill>
                <a:srgbClr val="7030A0"/>
              </a:solidFill>
              <a:latin typeface="Helvetica" panose="020B0604020202020204" pitchFamily="34" charset="0"/>
              <a:ea typeface="+mn-ea"/>
              <a:cs typeface="Helvetica" panose="020B0604020202020204" pitchFamily="34" charset="0"/>
              <a:sym typeface="Helvetica" charset="0"/>
            </a:endParaRPr>
          </a:p>
        </p:txBody>
      </p:sp>
      <p:pic>
        <p:nvPicPr>
          <p:cNvPr id="2" name="Picture 1">
            <a:extLst>
              <a:ext uri="{FF2B5EF4-FFF2-40B4-BE49-F238E27FC236}">
                <a16:creationId xmlns="" xmlns:a16="http://schemas.microsoft.com/office/drawing/2014/main" id="{7AC28649-4EF2-4432-8D1A-67AF4DCD2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0" y="2187724"/>
            <a:ext cx="3708400" cy="7257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Template.png"/>
          <p:cNvPicPr>
            <a:picLocks noChangeAspect="1"/>
          </p:cNvPicPr>
          <p:nvPr/>
        </p:nvPicPr>
        <p:blipFill>
          <a:blip r:embed="rId2" cstate="email">
            <a:extLst>
              <a:ext uri="{28A0092B-C50C-407E-A947-70E740481C1C}">
                <a14:useLocalDpi xmlns:a14="http://schemas.microsoft.com/office/drawing/2010/main" val="0"/>
              </a:ext>
            </a:extLst>
          </a:blip>
          <a:srcRect b="6123"/>
          <a:stretch>
            <a:fillRect/>
          </a:stretch>
        </p:blipFill>
        <p:spPr bwMode="auto">
          <a:xfrm>
            <a:off x="-169863" y="0"/>
            <a:ext cx="13435013" cy="1005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171" name="Shape 136"/>
          <p:cNvSpPr>
            <a:spLocks noChangeArrowheads="1"/>
          </p:cNvSpPr>
          <p:nvPr/>
        </p:nvSpPr>
        <p:spPr bwMode="auto">
          <a:xfrm>
            <a:off x="2219325" y="1900238"/>
            <a:ext cx="9321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B22FBA"/>
                </a:solidFill>
                <a:latin typeface="Helvetica" panose="020B0604020202020204" pitchFamily="34" charset="0"/>
                <a:sym typeface="Helvetica" panose="020B0604020202020204" pitchFamily="34" charset="0"/>
              </a:rPr>
              <a:t>           </a:t>
            </a:r>
            <a:r>
              <a:rPr lang="en-US" altLang="en-US" sz="4400" b="1">
                <a:solidFill>
                  <a:srgbClr val="B22FBA"/>
                </a:solidFill>
                <a:latin typeface="Helvetica" panose="020B0604020202020204" pitchFamily="34" charset="0"/>
                <a:sym typeface="Helvetica" panose="020B0604020202020204" pitchFamily="34" charset="0"/>
              </a:rPr>
              <a:t>What are we supporting?</a:t>
            </a:r>
          </a:p>
        </p:txBody>
      </p:sp>
      <p:sp>
        <p:nvSpPr>
          <p:cNvPr id="5" name="TextBox 4">
            <a:extLst>
              <a:ext uri="{FF2B5EF4-FFF2-40B4-BE49-F238E27FC236}">
                <a16:creationId xmlns="" xmlns:a16="http://schemas.microsoft.com/office/drawing/2014/main" id="{86D33DED-F935-4026-A432-531E3126535A}"/>
              </a:ext>
            </a:extLst>
          </p:cNvPr>
          <p:cNvSpPr txBox="1"/>
          <p:nvPr/>
        </p:nvSpPr>
        <p:spPr>
          <a:xfrm>
            <a:off x="1791222" y="2633703"/>
            <a:ext cx="10908777"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endParaRPr lang="en-US" sz="3200" b="1" kern="0" dirty="0">
              <a:solidFill>
                <a:srgbClr val="B22FBA"/>
              </a:solidFill>
              <a:latin typeface="Helvetica" panose="020B0604020202020204" pitchFamily="34" charset="0"/>
              <a:ea typeface="+mn-ea"/>
              <a:cs typeface="Helvetica" panose="020B0604020202020204" pitchFamily="34" charset="0"/>
              <a:sym typeface="Helvetica Light" charset="0"/>
            </a:endParaRPr>
          </a:p>
          <a:p>
            <a:pPr algn="ctr" eaLnBrk="1" fontAlgn="auto">
              <a:spcBef>
                <a:spcPts val="0"/>
              </a:spcBef>
              <a:spcAft>
                <a:spcPts val="0"/>
              </a:spcAft>
              <a:defRPr/>
            </a:pPr>
            <a:r>
              <a:rPr lang="en-US" sz="3200" b="1" kern="0" dirty="0">
                <a:solidFill>
                  <a:srgbClr val="7030A0"/>
                </a:solidFill>
                <a:latin typeface="Helvetica" panose="020B0604020202020204" pitchFamily="34" charset="0"/>
                <a:ea typeface="+mn-ea"/>
                <a:cs typeface="Helvetica" panose="020B0604020202020204" pitchFamily="34" charset="0"/>
                <a:sym typeface="Helvetica Light" charset="0"/>
              </a:rPr>
              <a:t>DFW’s two-year grant of $47,276 funds 1.44 million doses of medicine and 80,000 individual medical supply items for the backpack medics. As a result of the DFW grant, 180 women will have the opportunity to serve as backpack medics – breaking gender and cultural stereotypes to be leaders in their villages and communities, developing critical skills, and reducing poverty and suffering. In addition, the predominantly women-led backpack medic teams will dramatically reduce infant and maternal mortality rates. </a:t>
            </a:r>
          </a:p>
          <a:p>
            <a:pPr algn="ctr" eaLnBrk="1" fontAlgn="auto">
              <a:spcBef>
                <a:spcPts val="0"/>
              </a:spcBef>
              <a:spcAft>
                <a:spcPts val="0"/>
              </a:spcAft>
              <a:defRPr/>
            </a:pPr>
            <a:endParaRPr lang="en-US" sz="2400" b="1" kern="0" dirty="0">
              <a:solidFill>
                <a:srgbClr val="B22FBA"/>
              </a:solidFill>
              <a:latin typeface="Helvetica" panose="020B0604020202020204" pitchFamily="34" charset="0"/>
              <a:ea typeface="+mn-ea"/>
              <a:cs typeface="Helvetica" panose="020B0604020202020204" pitchFamily="34" charset="0"/>
            </a:endParaRPr>
          </a:p>
          <a:p>
            <a:pPr algn="ctr" eaLnBrk="1" fontAlgn="auto">
              <a:spcBef>
                <a:spcPts val="0"/>
              </a:spcBef>
              <a:spcAft>
                <a:spcPts val="0"/>
              </a:spcAft>
              <a:defRPr/>
            </a:pPr>
            <a:r>
              <a:rPr lang="en-US" sz="3200" b="1" kern="0" dirty="0">
                <a:solidFill>
                  <a:srgbClr val="B22FBA"/>
                </a:solidFill>
                <a:latin typeface="Helvetica" panose="020B0604020202020204" pitchFamily="34" charset="0"/>
                <a:ea typeface="+mn-ea"/>
                <a:cs typeface="Helvetica" panose="020B0604020202020204" pitchFamily="34" charset="0"/>
              </a:rPr>
              <a:t>Direct Impact:  Year 1: 26,644, </a:t>
            </a:r>
            <a:r>
              <a:rPr lang="en-US" sz="3200" b="1" kern="0" dirty="0">
                <a:solidFill>
                  <a:srgbClr val="B22FBA"/>
                </a:solidFill>
                <a:latin typeface="Helvetica" panose="020B0604020202020204" pitchFamily="34" charset="0"/>
                <a:cs typeface="Helvetica" panose="020B0604020202020204" pitchFamily="34" charset="0"/>
              </a:rPr>
              <a:t>Year 2: 26,644</a:t>
            </a:r>
            <a:endParaRPr lang="en-US" b="1" kern="0" dirty="0">
              <a:solidFill>
                <a:srgbClr val="B22FBA"/>
              </a:solidFill>
              <a:latin typeface="Helvetica" panose="020B0604020202020204" pitchFamily="34" charset="0"/>
              <a:ea typeface="+mn-ea"/>
              <a:cs typeface="Helvetica" panose="020B0604020202020204" pitchFamily="34" charset="0"/>
            </a:endParaRPr>
          </a:p>
          <a:p>
            <a:pPr algn="ctr" eaLnBrk="1" fontAlgn="auto">
              <a:spcBef>
                <a:spcPts val="0"/>
              </a:spcBef>
              <a:spcAft>
                <a:spcPts val="0"/>
              </a:spcAft>
              <a:defRPr/>
            </a:pPr>
            <a:r>
              <a:rPr lang="en-US" sz="3200" b="1" kern="0" dirty="0">
                <a:solidFill>
                  <a:srgbClr val="B22FBA"/>
                </a:solidFill>
                <a:latin typeface="Helvetica" panose="020B0604020202020204" pitchFamily="34" charset="0"/>
                <a:ea typeface="+mn-ea"/>
                <a:cs typeface="Helvetica" panose="020B0604020202020204" pitchFamily="34" charset="0"/>
              </a:rPr>
              <a:t>Indirect Impact: Year 1: 75,000,</a:t>
            </a:r>
            <a:r>
              <a:rPr lang="en-US" sz="3200" b="1" kern="0" dirty="0">
                <a:solidFill>
                  <a:srgbClr val="B22FBA"/>
                </a:solidFill>
                <a:latin typeface="Helvetica" panose="020B0604020202020204" pitchFamily="34" charset="0"/>
                <a:cs typeface="Helvetica" panose="020B0604020202020204" pitchFamily="34" charset="0"/>
              </a:rPr>
              <a:t> Year 2: 75,000</a:t>
            </a:r>
            <a:endParaRPr lang="en-US" sz="3200" kern="0" dirty="0">
              <a:solidFill>
                <a:srgbClr val="7030A0"/>
              </a:solidFill>
              <a:latin typeface="+mn-lt"/>
              <a:ea typeface="+mn-ea"/>
              <a:cs typeface="+mn-cs"/>
            </a:endParaRPr>
          </a:p>
          <a:p>
            <a:pPr algn="ctr" eaLnBrk="1" fontAlgn="auto">
              <a:spcBef>
                <a:spcPts val="0"/>
              </a:spcBef>
              <a:spcAft>
                <a:spcPts val="0"/>
              </a:spcAft>
              <a:defRPr/>
            </a:pPr>
            <a:endParaRPr lang="en-US" kern="0" dirty="0">
              <a:latin typeface="+mn-lt"/>
              <a:ea typeface="+mn-ea"/>
              <a:cs typeface="+mn-cs"/>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8195"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8196"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36525"/>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197" name="Shape 126"/>
          <p:cNvSpPr>
            <a:spLocks noChangeArrowheads="1"/>
          </p:cNvSpPr>
          <p:nvPr/>
        </p:nvSpPr>
        <p:spPr bwMode="auto">
          <a:xfrm>
            <a:off x="1490663" y="1500188"/>
            <a:ext cx="101742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B22FBA"/>
                </a:solidFill>
                <a:latin typeface="Helvetica" panose="020B0604020202020204" pitchFamily="34" charset="0"/>
                <a:sym typeface="Helvetica" panose="020B0604020202020204" pitchFamily="34" charset="0"/>
              </a:rPr>
              <a:t>      Life Challenges of the Women Served</a:t>
            </a:r>
          </a:p>
        </p:txBody>
      </p:sp>
      <p:sp>
        <p:nvSpPr>
          <p:cNvPr id="19461" name="Shape 127">
            <a:extLst>
              <a:ext uri="{FF2B5EF4-FFF2-40B4-BE49-F238E27FC236}">
                <a16:creationId xmlns="" xmlns:a16="http://schemas.microsoft.com/office/drawing/2014/main" id="{14003964-2DBA-4757-A5E5-0D2309AD0200}"/>
              </a:ext>
            </a:extLst>
          </p:cNvPr>
          <p:cNvSpPr>
            <a:spLocks noChangeArrowheads="1"/>
          </p:cNvSpPr>
          <p:nvPr/>
        </p:nvSpPr>
        <p:spPr bwMode="auto">
          <a:xfrm>
            <a:off x="1490663" y="2562225"/>
            <a:ext cx="6713537"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457200" indent="-457200" eaLnBrk="1">
              <a:buFont typeface="Wingdings" panose="05000000000000000000" pitchFamily="2" charset="2"/>
              <a:buChar char="§"/>
              <a:defRPr/>
            </a:pPr>
            <a:r>
              <a:rPr lang="en-US" sz="3200" b="1" kern="0" dirty="0">
                <a:solidFill>
                  <a:srgbClr val="7030A0"/>
                </a:solidFill>
                <a:latin typeface="Helvetica" panose="020B0604020202020204" pitchFamily="34" charset="0"/>
                <a:ea typeface="+mn-ea"/>
                <a:cs typeface="Helvetica" panose="020B0604020202020204" pitchFamily="34" charset="0"/>
              </a:rPr>
              <a:t>For 60 years, Myanmar’s ethnic minorities have struggled to maintain their freedom, culture and identity. </a:t>
            </a:r>
          </a:p>
          <a:p>
            <a:pPr marL="457200" indent="-457200" eaLnBrk="1">
              <a:buFont typeface="Wingdings" panose="05000000000000000000" pitchFamily="2" charset="2"/>
              <a:buChar char="§"/>
              <a:defRPr/>
            </a:pPr>
            <a:endParaRPr lang="en-US" sz="3200" b="1" kern="0" dirty="0">
              <a:solidFill>
                <a:srgbClr val="7030A0"/>
              </a:solidFill>
              <a:latin typeface="Helvetica" panose="020B0604020202020204" pitchFamily="34" charset="0"/>
              <a:ea typeface="+mn-ea"/>
              <a:cs typeface="Helvetica" panose="020B0604020202020204" pitchFamily="34" charset="0"/>
            </a:endParaRPr>
          </a:p>
          <a:p>
            <a:pPr marL="457200" indent="-457200" eaLnBrk="1">
              <a:buFont typeface="Wingdings" panose="05000000000000000000" pitchFamily="2" charset="2"/>
              <a:buChar char="§"/>
              <a:defRPr/>
            </a:pPr>
            <a:r>
              <a:rPr lang="en-US" sz="3200" b="1" kern="0" dirty="0">
                <a:solidFill>
                  <a:srgbClr val="7030A0"/>
                </a:solidFill>
                <a:latin typeface="Helvetica" panose="020B0604020202020204" pitchFamily="34" charset="0"/>
                <a:ea typeface="+mn-ea"/>
                <a:cs typeface="Helvetica" panose="020B0604020202020204" pitchFamily="34" charset="0"/>
              </a:rPr>
              <a:t>Violent military oppression includes extrajudicial killings, forced labor and sexual violence.</a:t>
            </a:r>
          </a:p>
          <a:p>
            <a:pPr marL="457200" indent="-457200" eaLnBrk="1">
              <a:buFont typeface="Wingdings" panose="05000000000000000000" pitchFamily="2" charset="2"/>
              <a:buChar char="§"/>
              <a:defRPr/>
            </a:pPr>
            <a:endParaRPr lang="en-US" sz="3200" b="1" kern="0" dirty="0">
              <a:solidFill>
                <a:srgbClr val="7030A0"/>
              </a:solidFill>
              <a:latin typeface="Helvetica" panose="020B0604020202020204" pitchFamily="34" charset="0"/>
              <a:ea typeface="+mn-ea"/>
              <a:cs typeface="Helvetica" panose="020B0604020202020204" pitchFamily="34" charset="0"/>
            </a:endParaRPr>
          </a:p>
          <a:p>
            <a:pPr marL="457200" indent="-457200" eaLnBrk="1">
              <a:buFont typeface="Wingdings" panose="05000000000000000000" pitchFamily="2" charset="2"/>
              <a:buChar char="§"/>
              <a:defRPr/>
            </a:pPr>
            <a:r>
              <a:rPr lang="en-US" sz="3200" b="1" kern="0" dirty="0">
                <a:solidFill>
                  <a:srgbClr val="7030A0"/>
                </a:solidFill>
                <a:latin typeface="Helvetica" panose="020B0604020202020204" pitchFamily="34" charset="0"/>
                <a:ea typeface="+mn-ea"/>
                <a:cs typeface="Helvetica" panose="020B0604020202020204" pitchFamily="34" charset="0"/>
              </a:rPr>
              <a:t>Families live in isolated villages or camps, with illness, disease and malnutrition and no access to medical care. and morbidity. </a:t>
            </a:r>
            <a:endParaRPr lang="en-US" altLang="en-US" sz="3200" b="1" kern="0" dirty="0">
              <a:solidFill>
                <a:srgbClr val="7030A0"/>
              </a:solidFill>
              <a:latin typeface="Helvetica" panose="020B0604020202020204" pitchFamily="34" charset="0"/>
              <a:ea typeface="+mn-ea"/>
              <a:cs typeface="Helvetica" panose="020B0604020202020204" pitchFamily="34" charset="0"/>
            </a:endParaRPr>
          </a:p>
        </p:txBody>
      </p:sp>
      <p:pic>
        <p:nvPicPr>
          <p:cNvPr id="81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2562225"/>
            <a:ext cx="4878388"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9219"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9220"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0"/>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221" name="Shape 126"/>
          <p:cNvSpPr>
            <a:spLocks noChangeArrowheads="1"/>
          </p:cNvSpPr>
          <p:nvPr/>
        </p:nvSpPr>
        <p:spPr bwMode="auto">
          <a:xfrm>
            <a:off x="2016125" y="-320675"/>
            <a:ext cx="101377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endParaRPr lang="en-US" altLang="en-US" sz="4000" b="1">
              <a:solidFill>
                <a:srgbClr val="B22FBA"/>
              </a:solidFill>
              <a:latin typeface="Helvetica" panose="020B0604020202020204" pitchFamily="34" charset="0"/>
              <a:sym typeface="Helvetica" panose="020B0604020202020204" pitchFamily="34" charset="0"/>
            </a:endParaRPr>
          </a:p>
          <a:p>
            <a:pPr eaLnBrk="1"/>
            <a:endParaRPr lang="en-US" altLang="en-US" sz="4000" b="1">
              <a:solidFill>
                <a:srgbClr val="B22FBA"/>
              </a:solidFill>
              <a:latin typeface="Helvetica" panose="020B0604020202020204" pitchFamily="34" charset="0"/>
              <a:sym typeface="Helvetica" panose="020B0604020202020204" pitchFamily="34" charset="0"/>
            </a:endParaRPr>
          </a:p>
          <a:p>
            <a:pPr eaLnBrk="1"/>
            <a:endParaRPr lang="en-US" altLang="en-US" sz="4000" b="1">
              <a:solidFill>
                <a:srgbClr val="B22FBA"/>
              </a:solidFill>
              <a:latin typeface="Helvetica" panose="020B0604020202020204" pitchFamily="34" charset="0"/>
              <a:sym typeface="Helvetica" panose="020B0604020202020204" pitchFamily="34" charset="0"/>
            </a:endParaRPr>
          </a:p>
          <a:p>
            <a:pPr algn="ctr" eaLnBrk="1"/>
            <a:r>
              <a:rPr lang="en-US" altLang="en-US" sz="4000" b="1">
                <a:solidFill>
                  <a:srgbClr val="B22FBA"/>
                </a:solidFill>
                <a:latin typeface="Helvetica" panose="020B0604020202020204" pitchFamily="34" charset="0"/>
                <a:sym typeface="Helvetica" panose="020B0604020202020204" pitchFamily="34" charset="0"/>
              </a:rPr>
              <a:t>Budget</a:t>
            </a:r>
          </a:p>
          <a:p>
            <a:pPr eaLnBrk="1"/>
            <a:endParaRPr lang="en-US" altLang="en-US" sz="4000" b="1">
              <a:solidFill>
                <a:srgbClr val="B22FBA"/>
              </a:solidFill>
              <a:latin typeface="Helvetica" panose="020B0604020202020204" pitchFamily="34" charset="0"/>
              <a:sym typeface="Helvetica" panose="020B0604020202020204" pitchFamily="34" charset="0"/>
            </a:endParaRPr>
          </a:p>
          <a:p>
            <a:pPr eaLnBrk="1"/>
            <a:r>
              <a:rPr lang="en-US" altLang="en-US" sz="2800" b="1">
                <a:solidFill>
                  <a:srgbClr val="7030A0"/>
                </a:solidFill>
                <a:latin typeface="Helvetica" panose="020B0604020202020204" pitchFamily="34" charset="0"/>
                <a:sym typeface="Helvetica" panose="020B0604020202020204" pitchFamily="34" charset="0"/>
              </a:rPr>
              <a:t>How DFW’s grant of $</a:t>
            </a:r>
            <a:r>
              <a:rPr lang="en-US" altLang="en-US" sz="2800" b="1">
                <a:solidFill>
                  <a:srgbClr val="7030A0"/>
                </a:solidFill>
                <a:latin typeface="Helvetica" panose="020B0604020202020204" pitchFamily="34" charset="0"/>
              </a:rPr>
              <a:t>47,276 over two years </a:t>
            </a:r>
            <a:r>
              <a:rPr lang="en-US" altLang="en-US" sz="2800" b="1">
                <a:solidFill>
                  <a:srgbClr val="7030A0"/>
                </a:solidFill>
                <a:latin typeface="Helvetica" panose="020B0604020202020204" pitchFamily="34" charset="0"/>
                <a:sym typeface="Helvetica" panose="020B0604020202020204" pitchFamily="34" charset="0"/>
              </a:rPr>
              <a:t>will be used:</a:t>
            </a:r>
          </a:p>
          <a:p>
            <a:pPr eaLnBrk="1"/>
            <a:endParaRPr lang="en-US" altLang="en-US" sz="2800" b="1">
              <a:solidFill>
                <a:srgbClr val="7030A0"/>
              </a:solidFill>
              <a:latin typeface="Helvetica" panose="020B0604020202020204" pitchFamily="34" charset="0"/>
              <a:sym typeface="Helvetica" panose="020B0604020202020204" pitchFamily="34" charset="0"/>
            </a:endParaRPr>
          </a:p>
          <a:p>
            <a:pPr eaLnBrk="1"/>
            <a:endParaRPr lang="en-US" altLang="en-US" sz="2800" b="1">
              <a:solidFill>
                <a:srgbClr val="7030A0"/>
              </a:solidFill>
              <a:latin typeface="Helvetica" panose="020B0604020202020204" pitchFamily="34" charset="0"/>
              <a:sym typeface="Helvetica" panose="020B0604020202020204" pitchFamily="34" charset="0"/>
            </a:endParaRPr>
          </a:p>
          <a:p>
            <a:pPr eaLnBrk="1"/>
            <a:r>
              <a:rPr lang="en-US" altLang="en-US" sz="2800" b="1">
                <a:solidFill>
                  <a:srgbClr val="B22FBA"/>
                </a:solidFill>
                <a:latin typeface="Helvetica" panose="020B0604020202020204" pitchFamily="34" charset="0"/>
                <a:sym typeface="Helvetica" panose="020B0604020202020204" pitchFamily="34" charset="0"/>
              </a:rPr>
              <a:t> </a:t>
            </a:r>
          </a:p>
        </p:txBody>
      </p:sp>
      <p:graphicFrame>
        <p:nvGraphicFramePr>
          <p:cNvPr id="3" name="Table 2">
            <a:extLst>
              <a:ext uri="{FF2B5EF4-FFF2-40B4-BE49-F238E27FC236}">
                <a16:creationId xmlns="" xmlns:a16="http://schemas.microsoft.com/office/drawing/2014/main" id="{92C3710A-40F9-4C0F-A054-80BD583BDE1F}"/>
              </a:ext>
            </a:extLst>
          </p:cNvPr>
          <p:cNvGraphicFramePr>
            <a:graphicFrameLocks noGrp="1"/>
          </p:cNvGraphicFramePr>
          <p:nvPr/>
        </p:nvGraphicFramePr>
        <p:xfrm>
          <a:off x="1778000" y="3371850"/>
          <a:ext cx="11226801" cy="6007100"/>
        </p:xfrm>
        <a:graphic>
          <a:graphicData uri="http://schemas.openxmlformats.org/drawingml/2006/table">
            <a:tbl>
              <a:tblPr firstRow="1" firstCol="1" bandRow="1"/>
              <a:tblGrid>
                <a:gridCol w="3742267">
                  <a:extLst>
                    <a:ext uri="{9D8B030D-6E8A-4147-A177-3AD203B41FA5}">
                      <a16:colId xmlns="" xmlns:a16="http://schemas.microsoft.com/office/drawing/2014/main" val="1078141484"/>
                    </a:ext>
                  </a:extLst>
                </a:gridCol>
                <a:gridCol w="3742267">
                  <a:extLst>
                    <a:ext uri="{9D8B030D-6E8A-4147-A177-3AD203B41FA5}">
                      <a16:colId xmlns="" xmlns:a16="http://schemas.microsoft.com/office/drawing/2014/main" val="4145202086"/>
                    </a:ext>
                  </a:extLst>
                </a:gridCol>
                <a:gridCol w="3742267">
                  <a:extLst>
                    <a:ext uri="{9D8B030D-6E8A-4147-A177-3AD203B41FA5}">
                      <a16:colId xmlns="" xmlns:a16="http://schemas.microsoft.com/office/drawing/2014/main" val="2986132847"/>
                    </a:ext>
                  </a:extLst>
                </a:gridCol>
              </a:tblGrid>
              <a:tr h="402355">
                <a:tc>
                  <a:txBody>
                    <a:bodyPr/>
                    <a:lstStyle/>
                    <a:p>
                      <a:pPr marL="0" marR="0">
                        <a:lnSpc>
                          <a:spcPct val="110000"/>
                        </a:lnSpc>
                        <a:spcBef>
                          <a:spcPts val="0"/>
                        </a:spcBef>
                        <a:spcAft>
                          <a:spcPts val="6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Item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0000"/>
                        </a:lnSpc>
                        <a:spcBef>
                          <a:spcPts val="0"/>
                        </a:spcBef>
                        <a:spcAft>
                          <a:spcPts val="6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0000"/>
                        </a:lnSpc>
                        <a:spcBef>
                          <a:spcPts val="0"/>
                        </a:spcBef>
                        <a:spcAft>
                          <a:spcPts val="6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Cost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743643405"/>
                  </a:ext>
                </a:extLst>
              </a:tr>
              <a:tr h="975448">
                <a:tc>
                  <a:txBody>
                    <a:bodyPr/>
                    <a:lstStyle/>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Medications for 12 teams, year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743,760 units of medicine per year (oral and injection)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$19,944</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722842123"/>
                  </a:ext>
                </a:extLst>
              </a:tr>
              <a:tr h="1625747">
                <a:tc>
                  <a:txBody>
                    <a:bodyPr/>
                    <a:lstStyle/>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Medical Supplies for 12 teams, year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40,150 units of supply items (gloves, needles, bandages, stethoscopes, thermometers, etc.)</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$3,694</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734311851"/>
                  </a:ext>
                </a:extLst>
              </a:tr>
              <a:tr h="975448">
                <a:tc>
                  <a:txBody>
                    <a:bodyPr/>
                    <a:lstStyle/>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Medications for 12 teams, year 2</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0000"/>
                        </a:lnSpc>
                        <a:spcBef>
                          <a:spcPts val="0"/>
                        </a:spcBef>
                        <a:spcAft>
                          <a:spcPts val="6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743,760 units of medicine per year (oral and injection)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$19,944</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1736387890"/>
                  </a:ext>
                </a:extLst>
              </a:tr>
              <a:tr h="1625747">
                <a:tc>
                  <a:txBody>
                    <a:bodyPr/>
                    <a:lstStyle/>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Medical Supplies for 12 teams, year 2</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40,150 units of supply items (gloves, needles, bandages, stethoscopes, thermometers, etc.)</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$3,694</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6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1443891502"/>
                  </a:ext>
                </a:extLst>
              </a:tr>
              <a:tr h="402355">
                <a:tc>
                  <a:txBody>
                    <a:bodyPr/>
                    <a:lstStyle/>
                    <a:p>
                      <a:pPr marL="0" marR="0">
                        <a:lnSpc>
                          <a:spcPct val="110000"/>
                        </a:lnSpc>
                        <a:spcBef>
                          <a:spcPts val="0"/>
                        </a:spcBef>
                        <a:spcAft>
                          <a:spcPts val="6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TOTAL EXPENSES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0000"/>
                        </a:lnSpc>
                        <a:spcBef>
                          <a:spcPts val="0"/>
                        </a:spcBef>
                        <a:spcAft>
                          <a:spcPts val="6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0000"/>
                        </a:lnSpc>
                        <a:spcBef>
                          <a:spcPts val="0"/>
                        </a:spcBef>
                        <a:spcAft>
                          <a:spcPts val="6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$47,276</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1048046685"/>
                  </a:ext>
                </a:extLst>
              </a:tr>
            </a:tbl>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123"/>
          <p:cNvSpPr>
            <a:spLocks noChangeArrowheads="1"/>
          </p:cNvSpPr>
          <p:nvPr/>
        </p:nvSpPr>
        <p:spPr bwMode="auto">
          <a:xfrm>
            <a:off x="2452234" y="4195310"/>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0243" name="Shape 124"/>
          <p:cNvSpPr>
            <a:spLocks noChangeArrowheads="1"/>
          </p:cNvSpPr>
          <p:nvPr/>
        </p:nvSpPr>
        <p:spPr bwMode="auto">
          <a:xfrm>
            <a:off x="2452234" y="5755822"/>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0244"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992" y="144010"/>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1508" name="Shape 127">
            <a:extLst>
              <a:ext uri="{FF2B5EF4-FFF2-40B4-BE49-F238E27FC236}">
                <a16:creationId xmlns="" xmlns:a16="http://schemas.microsoft.com/office/drawing/2014/main" id="{E8CA2BEB-152C-4EA3-9086-0CE0BBD15603}"/>
              </a:ext>
            </a:extLst>
          </p:cNvPr>
          <p:cNvSpPr>
            <a:spLocks noChangeArrowheads="1"/>
          </p:cNvSpPr>
          <p:nvPr/>
        </p:nvSpPr>
        <p:spPr bwMode="auto">
          <a:xfrm>
            <a:off x="1293359" y="1588635"/>
            <a:ext cx="1189513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defRPr/>
            </a:pPr>
            <a:r>
              <a:rPr lang="en-US" altLang="en-US" b="1" dirty="0">
                <a:solidFill>
                  <a:srgbClr val="B22FBA"/>
                </a:solidFill>
                <a:latin typeface="Helvetica" charset="0"/>
              </a:rPr>
              <a:t>                    About the Featured Grantee</a:t>
            </a:r>
          </a:p>
          <a:p>
            <a:pPr eaLnBrk="1">
              <a:defRPr/>
            </a:pPr>
            <a:endParaRPr lang="en-US" sz="2800" b="1" kern="0" dirty="0">
              <a:solidFill>
                <a:srgbClr val="B22FBA"/>
              </a:solidFill>
              <a:latin typeface="Helvetica" panose="020B0604020202020204" pitchFamily="34" charset="0"/>
              <a:ea typeface="+mn-ea"/>
              <a:cs typeface="Helvetica" panose="020B0604020202020204" pitchFamily="34" charset="0"/>
            </a:endParaRPr>
          </a:p>
          <a:p>
            <a:pPr eaLnBrk="1">
              <a:defRPr/>
            </a:pPr>
            <a:r>
              <a:rPr lang="en-US" sz="2800" b="1" kern="0" dirty="0">
                <a:solidFill>
                  <a:srgbClr val="7030A0"/>
                </a:solidFill>
                <a:latin typeface="Helvetica" panose="020B0604020202020204" pitchFamily="34" charset="0"/>
                <a:ea typeface="+mn-ea"/>
                <a:cs typeface="Helvetica" panose="020B0604020202020204" pitchFamily="34" charset="0"/>
              </a:rPr>
              <a:t>BHM was founded in 1999 by a group of friends who visited the Thai-Myanmar border and witnessed the suffering and displacement of the ethnic minorities. Today, BHM works with partner organizations to serve over 50,000 villagers with medical care and support education efforts that touch over 500,000 lives annually. BHM also provides educational opportunities for youth. BMH’s approach is extremely cost efficient, with an average of $1.10 per person treated.  </a:t>
            </a:r>
            <a:endParaRPr lang="en-US" altLang="en-US" sz="2800" b="1" kern="0" dirty="0">
              <a:solidFill>
                <a:srgbClr val="7030A0"/>
              </a:solidFill>
              <a:latin typeface="Helvetica" panose="020B0604020202020204" pitchFamily="34" charset="0"/>
              <a:ea typeface="+mn-ea"/>
              <a:cs typeface="Helvetica" panose="020B0604020202020204" pitchFamily="34" charset="0"/>
            </a:endParaRPr>
          </a:p>
        </p:txBody>
      </p:sp>
      <p:pic>
        <p:nvPicPr>
          <p:cNvPr id="102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0371" y="5816147"/>
            <a:ext cx="648335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23"/>
          <p:cNvSpPr>
            <a:spLocks noChangeArrowheads="1"/>
          </p:cNvSpPr>
          <p:nvPr/>
        </p:nvSpPr>
        <p:spPr bwMode="auto">
          <a:xfrm>
            <a:off x="2517549" y="40973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1267" name="Shape 124"/>
          <p:cNvSpPr>
            <a:spLocks noChangeArrowheads="1"/>
          </p:cNvSpPr>
          <p:nvPr/>
        </p:nvSpPr>
        <p:spPr bwMode="auto">
          <a:xfrm>
            <a:off x="2517549" y="56578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1268"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164" y="117475"/>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269" name="Shape 126"/>
          <p:cNvSpPr>
            <a:spLocks noChangeArrowheads="1"/>
          </p:cNvSpPr>
          <p:nvPr/>
        </p:nvSpPr>
        <p:spPr bwMode="auto">
          <a:xfrm>
            <a:off x="1622199" y="1614488"/>
            <a:ext cx="99091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000" b="1">
                <a:solidFill>
                  <a:srgbClr val="B22FBA"/>
                </a:solidFill>
                <a:latin typeface="Helvetica" panose="020B0604020202020204" pitchFamily="34" charset="0"/>
                <a:sym typeface="Helvetica" panose="020B0604020202020204" pitchFamily="34" charset="0"/>
              </a:rPr>
              <a:t>               About the Featured Grantee</a:t>
            </a:r>
          </a:p>
        </p:txBody>
      </p:sp>
      <p:sp>
        <p:nvSpPr>
          <p:cNvPr id="22533" name="Shape 127">
            <a:extLst>
              <a:ext uri="{FF2B5EF4-FFF2-40B4-BE49-F238E27FC236}">
                <a16:creationId xmlns="" xmlns:a16="http://schemas.microsoft.com/office/drawing/2014/main" id="{C77BABFA-54F3-48A0-9DE1-32A2AFF9C4A1}"/>
              </a:ext>
            </a:extLst>
          </p:cNvPr>
          <p:cNvSpPr>
            <a:spLocks noChangeArrowheads="1"/>
          </p:cNvSpPr>
          <p:nvPr/>
        </p:nvSpPr>
        <p:spPr bwMode="auto">
          <a:xfrm>
            <a:off x="1293586" y="2365375"/>
            <a:ext cx="5876925"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defRPr/>
            </a:pPr>
            <a:r>
              <a:rPr lang="en-US" sz="2800" b="1" kern="0" dirty="0">
                <a:solidFill>
                  <a:srgbClr val="7030A0"/>
                </a:solidFill>
                <a:latin typeface="Helvetica" panose="020B0604020202020204" pitchFamily="34" charset="0"/>
                <a:ea typeface="+mn-ea"/>
                <a:cs typeface="Helvetica" panose="020B0604020202020204" pitchFamily="34" charset="0"/>
              </a:rPr>
              <a:t>BHM’s partnership with Backpack Health Worker Team changes and saves lives. In 2016, BHM supported 14 backpack teams, with impressive results: </a:t>
            </a:r>
          </a:p>
          <a:p>
            <a:pPr>
              <a:defRPr/>
            </a:pPr>
            <a:endParaRPr lang="en-US" sz="2800" b="1" kern="0" dirty="0">
              <a:solidFill>
                <a:srgbClr val="7030A0"/>
              </a:solidFill>
              <a:latin typeface="Helvetica" panose="020B0604020202020204" pitchFamily="34" charset="0"/>
              <a:ea typeface="+mn-ea"/>
              <a:cs typeface="Helvetica" panose="020B0604020202020204" pitchFamily="34" charset="0"/>
            </a:endParaRPr>
          </a:p>
          <a:p>
            <a:pPr marL="457200" indent="-457200">
              <a:buFont typeface="Arial" charset="0"/>
              <a:buChar char="•"/>
              <a:defRPr/>
            </a:pPr>
            <a:r>
              <a:rPr lang="en-US" sz="2800" b="1" kern="0" dirty="0">
                <a:solidFill>
                  <a:srgbClr val="7030A0"/>
                </a:solidFill>
                <a:latin typeface="Helvetica" panose="020B0604020202020204" pitchFamily="34" charset="0"/>
                <a:ea typeface="+mn-ea"/>
                <a:cs typeface="Helvetica" panose="020B0604020202020204" pitchFamily="34" charset="0"/>
              </a:rPr>
              <a:t>Cared for 30,481 people</a:t>
            </a:r>
          </a:p>
          <a:p>
            <a:pPr marL="457200" indent="-457200">
              <a:buFont typeface="Arial" charset="0"/>
              <a:buChar char="•"/>
              <a:defRPr/>
            </a:pPr>
            <a:r>
              <a:rPr lang="en-US" sz="2800" b="1" kern="0" dirty="0">
                <a:solidFill>
                  <a:srgbClr val="7030A0"/>
                </a:solidFill>
                <a:latin typeface="Helvetica" panose="020B0604020202020204" pitchFamily="34" charset="0"/>
                <a:ea typeface="+mn-ea"/>
                <a:cs typeface="Helvetica" panose="020B0604020202020204" pitchFamily="34" charset="0"/>
              </a:rPr>
              <a:t>Delivered 841,088 </a:t>
            </a:r>
          </a:p>
          <a:p>
            <a:pPr>
              <a:defRPr/>
            </a:pPr>
            <a:r>
              <a:rPr lang="en-US" sz="2800" b="1" kern="0" dirty="0">
                <a:solidFill>
                  <a:srgbClr val="7030A0"/>
                </a:solidFill>
                <a:latin typeface="Helvetica" panose="020B0604020202020204" pitchFamily="34" charset="0"/>
                <a:ea typeface="+mn-ea"/>
                <a:cs typeface="Helvetica" panose="020B0604020202020204" pitchFamily="34" charset="0"/>
              </a:rPr>
              <a:t>     doses of medicine</a:t>
            </a:r>
          </a:p>
          <a:p>
            <a:pPr marL="457200" indent="-457200">
              <a:buFont typeface="Arial" charset="0"/>
              <a:buChar char="•"/>
              <a:defRPr/>
            </a:pPr>
            <a:r>
              <a:rPr lang="en-US" sz="2800" b="1" kern="0" dirty="0">
                <a:solidFill>
                  <a:srgbClr val="7030A0"/>
                </a:solidFill>
                <a:latin typeface="Helvetica" panose="020B0604020202020204" pitchFamily="34" charset="0"/>
                <a:ea typeface="+mn-ea"/>
                <a:cs typeface="Helvetica" panose="020B0604020202020204" pitchFamily="34" charset="0"/>
              </a:rPr>
              <a:t>Treated 13,435 patients</a:t>
            </a:r>
          </a:p>
          <a:p>
            <a:pPr marL="457200" indent="-457200">
              <a:buFont typeface="Arial" charset="0"/>
              <a:buChar char="•"/>
              <a:defRPr/>
            </a:pPr>
            <a:r>
              <a:rPr lang="en-US" sz="2800" b="1" kern="0" dirty="0">
                <a:solidFill>
                  <a:srgbClr val="7030A0"/>
                </a:solidFill>
                <a:latin typeface="Helvetica" panose="020B0604020202020204" pitchFamily="34" charset="0"/>
                <a:ea typeface="+mn-ea"/>
                <a:cs typeface="Helvetica" panose="020B0604020202020204" pitchFamily="34" charset="0"/>
              </a:rPr>
              <a:t>Delivered 436 babies</a:t>
            </a:r>
          </a:p>
          <a:p>
            <a:pPr marL="457200" indent="-457200">
              <a:buFont typeface="Arial" charset="0"/>
              <a:buChar char="•"/>
              <a:defRPr/>
            </a:pPr>
            <a:r>
              <a:rPr lang="en-US" sz="2800" b="1" kern="0" dirty="0">
                <a:solidFill>
                  <a:srgbClr val="7030A0"/>
                </a:solidFill>
                <a:latin typeface="Helvetica" panose="020B0604020202020204" pitchFamily="34" charset="0"/>
                <a:ea typeface="+mn-ea"/>
                <a:cs typeface="Helvetica" panose="020B0604020202020204" pitchFamily="34" charset="0"/>
              </a:rPr>
              <a:t>Reduced the incidence of malaria from 3.7/100 to 0.41/1,000 people</a:t>
            </a:r>
          </a:p>
          <a:p>
            <a:pPr marL="457200" indent="-457200">
              <a:buFont typeface="Arial" charset="0"/>
              <a:buChar char="•"/>
              <a:defRPr/>
            </a:pPr>
            <a:r>
              <a:rPr lang="en-US" sz="2800" b="1" kern="0" dirty="0">
                <a:solidFill>
                  <a:srgbClr val="7030A0"/>
                </a:solidFill>
                <a:latin typeface="Helvetica" panose="020B0604020202020204" pitchFamily="34" charset="0"/>
                <a:ea typeface="+mn-ea"/>
                <a:cs typeface="Helvetica" panose="020B0604020202020204" pitchFamily="34" charset="0"/>
              </a:rPr>
              <a:t>Saved an average of 48 people for each team</a:t>
            </a:r>
            <a:endParaRPr lang="en-US" altLang="en-US" sz="2800" b="1" kern="0" dirty="0">
              <a:solidFill>
                <a:srgbClr val="7030A0"/>
              </a:solidFill>
              <a:latin typeface="Helvetica" panose="020B0604020202020204" pitchFamily="34" charset="0"/>
              <a:ea typeface="+mn-ea"/>
              <a:cs typeface="Helvetica" panose="020B0604020202020204" pitchFamily="34" charset="0"/>
            </a:endParaRPr>
          </a:p>
        </p:txBody>
      </p:sp>
      <p:pic>
        <p:nvPicPr>
          <p:cNvPr id="112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0511" y="3475038"/>
            <a:ext cx="5992813"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123"/>
          <p:cNvSpPr>
            <a:spLocks noChangeArrowheads="1"/>
          </p:cNvSpPr>
          <p:nvPr/>
        </p:nvSpPr>
        <p:spPr bwMode="auto">
          <a:xfrm>
            <a:off x="2582863" y="4554538"/>
            <a:ext cx="93297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r>
              <a:rPr lang="en-US" altLang="en-US" sz="4100" b="1">
                <a:latin typeface="Helvetica" panose="020B0604020202020204" pitchFamily="34" charset="0"/>
                <a:sym typeface="Helvetica" panose="020B0604020202020204" pitchFamily="34" charset="0"/>
              </a:rPr>
              <a:t>HEADLINE GOES HERE</a:t>
            </a:r>
          </a:p>
        </p:txBody>
      </p:sp>
      <p:sp>
        <p:nvSpPr>
          <p:cNvPr id="12291" name="Shape 124"/>
          <p:cNvSpPr>
            <a:spLocks noChangeArrowheads="1"/>
          </p:cNvSpPr>
          <p:nvPr/>
        </p:nvSpPr>
        <p:spPr bwMode="auto">
          <a:xfrm>
            <a:off x="2582863" y="6115050"/>
            <a:ext cx="932973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marL="295275" indent="-295275">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a:p>
            <a:pPr eaLnBrk="1">
              <a:lnSpc>
                <a:spcPct val="130000"/>
              </a:lnSpc>
              <a:buSzPct val="75000"/>
              <a:buFontTx/>
              <a:buChar char="•"/>
            </a:pPr>
            <a:r>
              <a:rPr lang="en-US" altLang="en-US" sz="2300"/>
              <a:t>Text goes here</a:t>
            </a:r>
          </a:p>
        </p:txBody>
      </p:sp>
      <p:pic>
        <p:nvPicPr>
          <p:cNvPr id="12292" name="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938" y="-434975"/>
            <a:ext cx="13679488" cy="101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293" name="Shape 126"/>
          <p:cNvSpPr>
            <a:spLocks noChangeArrowheads="1"/>
          </p:cNvSpPr>
          <p:nvPr/>
        </p:nvSpPr>
        <p:spPr bwMode="auto">
          <a:xfrm>
            <a:off x="1490663" y="1192213"/>
            <a:ext cx="10174287"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3600">
                <a:solidFill>
                  <a:srgbClr val="000000"/>
                </a:solidFill>
                <a:latin typeface="Helvetica Light"/>
                <a:ea typeface="Helvetica Light"/>
                <a:cs typeface="Helvetica Light"/>
                <a:sym typeface="Helvetica Light"/>
              </a:defRPr>
            </a:lvl1pPr>
            <a:lvl2pPr marL="742950" indent="-285750">
              <a:defRPr sz="3600">
                <a:solidFill>
                  <a:srgbClr val="000000"/>
                </a:solidFill>
                <a:latin typeface="Helvetica Light"/>
                <a:ea typeface="Helvetica Light"/>
                <a:cs typeface="Helvetica Light"/>
                <a:sym typeface="Helvetica Light"/>
              </a:defRPr>
            </a:lvl2pPr>
            <a:lvl3pPr marL="1143000" indent="-228600">
              <a:defRPr sz="3600">
                <a:solidFill>
                  <a:srgbClr val="000000"/>
                </a:solidFill>
                <a:latin typeface="Helvetica Light"/>
                <a:ea typeface="Helvetica Light"/>
                <a:cs typeface="Helvetica Light"/>
                <a:sym typeface="Helvetica Light"/>
              </a:defRPr>
            </a:lvl3pPr>
            <a:lvl4pPr marL="1600200" indent="-228600">
              <a:defRPr sz="3600">
                <a:solidFill>
                  <a:srgbClr val="000000"/>
                </a:solidFill>
                <a:latin typeface="Helvetica Light"/>
                <a:ea typeface="Helvetica Light"/>
                <a:cs typeface="Helvetica Light"/>
                <a:sym typeface="Helvetica Light"/>
              </a:defRPr>
            </a:lvl4pPr>
            <a:lvl5pPr marL="2057400" indent="-228600">
              <a:defRPr sz="3600">
                <a:solidFill>
                  <a:srgbClr val="000000"/>
                </a:solidFill>
                <a:latin typeface="Helvetica Light"/>
                <a:ea typeface="Helvetica Light"/>
                <a:cs typeface="Helvetica Light"/>
                <a:sym typeface="Helvetica Light"/>
              </a:defRPr>
            </a:lvl5pPr>
            <a:lvl6pPr marL="25146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8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90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6200" indent="-228600" defTabSz="584200" eaLnBrk="0"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eaLnBrk="1"/>
            <a:endParaRPr lang="en-US" altLang="en-US" sz="4000" b="1">
              <a:solidFill>
                <a:srgbClr val="B22FBA"/>
              </a:solidFill>
              <a:latin typeface="Helvetica" panose="020B0604020202020204" pitchFamily="34" charset="0"/>
              <a:sym typeface="Helvetica" panose="020B0604020202020204" pitchFamily="34" charset="0"/>
            </a:endParaRPr>
          </a:p>
          <a:p>
            <a:pPr eaLnBrk="1"/>
            <a:r>
              <a:rPr lang="en-US" altLang="en-US" sz="4000" b="1">
                <a:solidFill>
                  <a:srgbClr val="B22FBA"/>
                </a:solidFill>
                <a:latin typeface="Helvetica" panose="020B0604020202020204" pitchFamily="34" charset="0"/>
                <a:sym typeface="Helvetica" panose="020B0604020202020204" pitchFamily="34" charset="0"/>
              </a:rPr>
              <a:t>Share Your Thoughts</a:t>
            </a:r>
          </a:p>
        </p:txBody>
      </p:sp>
      <p:sp>
        <p:nvSpPr>
          <p:cNvPr id="127" name="Shape 127">
            <a:extLst>
              <a:ext uri="{FF2B5EF4-FFF2-40B4-BE49-F238E27FC236}">
                <a16:creationId xmlns="" xmlns:a16="http://schemas.microsoft.com/office/drawing/2014/main" id="{DB84F618-37F5-4BD4-9ABA-3D334AFEA1E1}"/>
              </a:ext>
            </a:extLst>
          </p:cNvPr>
          <p:cNvSpPr/>
          <p:nvPr/>
        </p:nvSpPr>
        <p:spPr>
          <a:xfrm>
            <a:off x="1665288" y="2654300"/>
            <a:ext cx="10933112" cy="6751638"/>
          </a:xfrm>
          <a:prstGeom prst="rect">
            <a:avLst/>
          </a:prstGeom>
          <a:ln w="12700">
            <a:miter lim="400000"/>
          </a:ln>
          <a:extLst/>
        </p:spPr>
        <p:txBody>
          <a:bodyPr lIns="50800" tIns="50800" rIns="50800" bIns="50800" anchor="ctr">
            <a:spAutoFit/>
          </a:bodyPr>
          <a:lstStyle/>
          <a:p>
            <a:pPr marL="742950" indent="-742950">
              <a:buFontTx/>
              <a:buAutoNum type="arabicPeriod"/>
              <a:defRPr/>
            </a:pPr>
            <a:r>
              <a:rPr lang="en-US" b="1" dirty="0">
                <a:solidFill>
                  <a:srgbClr val="7030A0"/>
                </a:solidFill>
                <a:latin typeface="Helvetica" panose="020B0604020202020204" pitchFamily="34" charset="0"/>
                <a:cs typeface="Helvetica" panose="020B0604020202020204" pitchFamily="34" charset="0"/>
              </a:rPr>
              <a:t>Why are backpack medics a more effective solution to healthcare than conventional clinics?</a:t>
            </a:r>
          </a:p>
          <a:p>
            <a:pPr marL="742950" indent="-742950">
              <a:buFontTx/>
              <a:buAutoNum type="arabicPeriod"/>
              <a:defRPr/>
            </a:pPr>
            <a:endParaRPr lang="en-US" b="1" dirty="0">
              <a:solidFill>
                <a:srgbClr val="7030A0"/>
              </a:solidFill>
              <a:latin typeface="Helvetica" panose="020B0604020202020204" pitchFamily="34" charset="0"/>
              <a:cs typeface="Helvetica" panose="020B0604020202020204" pitchFamily="34" charset="0"/>
            </a:endParaRPr>
          </a:p>
          <a:p>
            <a:pPr marL="742950" indent="-742950">
              <a:buFont typeface="+mj-lt"/>
              <a:buAutoNum type="arabicPeriod"/>
              <a:defRPr/>
            </a:pPr>
            <a:r>
              <a:rPr lang="en-US" b="1" dirty="0">
                <a:solidFill>
                  <a:srgbClr val="7030A0"/>
                </a:solidFill>
                <a:latin typeface="Helvetica" panose="020B0604020202020204" pitchFamily="34" charset="0"/>
                <a:cs typeface="Helvetica" panose="020B0604020202020204" pitchFamily="34" charset="0"/>
              </a:rPr>
              <a:t>How will young daughters benefit from seeing their mothers as backpack medics?</a:t>
            </a:r>
          </a:p>
          <a:p>
            <a:pPr marL="742950" indent="-742950">
              <a:buFont typeface="+mj-lt"/>
              <a:buAutoNum type="arabicPeriod"/>
              <a:defRPr/>
            </a:pPr>
            <a:endParaRPr lang="en-US" b="1" dirty="0">
              <a:solidFill>
                <a:srgbClr val="7030A0"/>
              </a:solidFill>
              <a:latin typeface="Helvetica" panose="020B0604020202020204" pitchFamily="34" charset="0"/>
              <a:cs typeface="Helvetica" panose="020B0604020202020204" pitchFamily="34" charset="0"/>
            </a:endParaRPr>
          </a:p>
          <a:p>
            <a:pPr marL="742950" indent="-742950">
              <a:buFont typeface="+mj-lt"/>
              <a:buAutoNum type="arabicPeriod"/>
              <a:defRPr/>
            </a:pPr>
            <a:r>
              <a:rPr lang="en-US" b="1" dirty="0">
                <a:solidFill>
                  <a:srgbClr val="7030A0"/>
                </a:solidFill>
                <a:latin typeface="Helvetica" panose="020B0604020202020204" pitchFamily="34" charset="0"/>
                <a:cs typeface="Helvetica" panose="020B0604020202020204" pitchFamily="34" charset="0"/>
              </a:rPr>
              <a:t>How do you think having backpack medics as role models and community leaders will impact future generations?</a:t>
            </a:r>
            <a:endParaRPr lang="en-US" b="1" dirty="0">
              <a:solidFill>
                <a:srgbClr val="7030A0"/>
              </a:solidFill>
              <a:latin typeface="Helvetica" panose="020B0604020202020204" pitchFamily="34" charset="0"/>
              <a:ea typeface="Helvetica Light" charset="0"/>
              <a:cs typeface="Helvetica" panose="020B0604020202020204" pitchFamily="34" charset="0"/>
            </a:endParaRPr>
          </a:p>
          <a:p>
            <a:pPr eaLnBrk="1" fontAlgn="auto">
              <a:spcBef>
                <a:spcPts val="0"/>
              </a:spcBef>
              <a:spcAft>
                <a:spcPts val="0"/>
              </a:spcAft>
              <a:defRPr/>
            </a:pPr>
            <a:endParaRPr lang="en-US" dirty="0">
              <a:solidFill>
                <a:srgbClr val="B22FBA"/>
              </a:solidFill>
              <a:latin typeface="Helvetica" charset="0"/>
              <a:ea typeface="Helvetica Light" charset="0"/>
              <a:cs typeface="Helvetica Light" charset="0"/>
            </a:endParaRPr>
          </a:p>
          <a:p>
            <a:pPr marL="571500" indent="-571500" eaLnBrk="1" fontAlgn="auto">
              <a:spcBef>
                <a:spcPts val="0"/>
              </a:spcBef>
              <a:spcAft>
                <a:spcPts val="0"/>
              </a:spcAft>
              <a:buFont typeface="Arial" panose="020B0604020202020204" pitchFamily="34" charset="0"/>
              <a:buChar char="•"/>
              <a:defRPr/>
            </a:pPr>
            <a:endParaRPr lang="en-US" b="1" kern="0" dirty="0">
              <a:solidFill>
                <a:srgbClr val="B22FBA"/>
              </a:solidFill>
              <a:latin typeface="Helvetica" panose="020B0604020202020204" pitchFamily="34" charset="0"/>
              <a:ea typeface="+mn-ea"/>
              <a:cs typeface="Helvetica" panose="020B0604020202020204" pitchFamily="34" charset="0"/>
            </a:endParaRPr>
          </a:p>
        </p:txBody>
      </p:sp>
      <p:pic>
        <p:nvPicPr>
          <p:cNvPr id="12295" name="Picture 6" descr="TaglineAddress_2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0563" y="8470900"/>
            <a:ext cx="11080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801</Words>
  <Application>Microsoft Office PowerPoint</Application>
  <PresentationFormat>Custom</PresentationFormat>
  <Paragraphs>111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Helvetica</vt:lpstr>
      <vt:lpstr>Helvetica Light</vt:lpstr>
      <vt:lpstr>Helvetica Neue</vt:lpstr>
      <vt:lpstr>Times New Roman</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2017-08-10T20:11:50Z</dcterms:modified>
</cp:coreProperties>
</file>