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61" r:id="rId9"/>
    <p:sldId id="262" r:id="rId10"/>
    <p:sldId id="263" r:id="rId11"/>
    <p:sldId id="265" r:id="rId12"/>
    <p:sldId id="264" r:id="rId13"/>
    <p:sldId id="266" r:id="rId14"/>
  </p:sldIdLst>
  <p:sldSz cx="13004800" cy="9753600"/>
  <p:notesSz cx="6858000" cy="9144000"/>
  <p:defaultTextStyle>
    <a:defPPr>
      <a:defRPr lang="en-US"/>
    </a:defPPr>
    <a:lvl1pPr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1pPr>
    <a:lvl2pPr marL="457200" indent="-2286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2pPr>
    <a:lvl3pPr marL="914400" indent="-4572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3pPr>
    <a:lvl4pPr marL="1371600" indent="-6858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4pPr>
    <a:lvl5pPr marL="1828800" indent="-9144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5pPr>
    <a:lvl6pPr marL="2286000" algn="l" defTabSz="914400" rtl="0" eaLnBrk="1" latinLnBrk="0" hangingPunct="1">
      <a:defRPr sz="3600" kern="1200">
        <a:solidFill>
          <a:srgbClr val="000000"/>
        </a:solidFill>
        <a:latin typeface="Helvetica Light"/>
        <a:ea typeface="Helvetica Light"/>
        <a:cs typeface="Helvetica Light"/>
        <a:sym typeface="Helvetica Light"/>
      </a:defRPr>
    </a:lvl6pPr>
    <a:lvl7pPr marL="2743200" algn="l" defTabSz="914400" rtl="0" eaLnBrk="1" latinLnBrk="0" hangingPunct="1">
      <a:defRPr sz="3600" kern="1200">
        <a:solidFill>
          <a:srgbClr val="000000"/>
        </a:solidFill>
        <a:latin typeface="Helvetica Light"/>
        <a:ea typeface="Helvetica Light"/>
        <a:cs typeface="Helvetica Light"/>
        <a:sym typeface="Helvetica Light"/>
      </a:defRPr>
    </a:lvl7pPr>
    <a:lvl8pPr marL="3200400" algn="l" defTabSz="914400" rtl="0" eaLnBrk="1" latinLnBrk="0" hangingPunct="1">
      <a:defRPr sz="3600" kern="1200">
        <a:solidFill>
          <a:srgbClr val="000000"/>
        </a:solidFill>
        <a:latin typeface="Helvetica Light"/>
        <a:ea typeface="Helvetica Light"/>
        <a:cs typeface="Helvetica Light"/>
        <a:sym typeface="Helvetica Light"/>
      </a:defRPr>
    </a:lvl8pPr>
    <a:lvl9pPr marL="3657600" algn="l" defTabSz="914400" rtl="0" eaLnBrk="1" latinLnBrk="0" hangingPunct="1">
      <a:defRPr sz="3600" kern="1200">
        <a:solidFill>
          <a:srgbClr val="000000"/>
        </a:solidFill>
        <a:latin typeface="Helvetica Light"/>
        <a:ea typeface="Helvetica Light"/>
        <a:cs typeface="Helvetica Light"/>
        <a:sym typeface="Helvetica Light"/>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2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p:restoredTop sz="94129"/>
  </p:normalViewPr>
  <p:slideViewPr>
    <p:cSldViewPr snapToGrid="0" showGuides="1">
      <p:cViewPr varScale="1">
        <p:scale>
          <a:sx n="47" d="100"/>
          <a:sy n="47" d="100"/>
        </p:scale>
        <p:origin x="1392" y="5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116"/>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Shape 117"/>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sym typeface="Helvetica Neue" panose="02000506000000000000" pitchFamily="2" charset="0"/>
            </a:endParaRPr>
          </a:p>
        </p:txBody>
      </p:sp>
    </p:spTree>
    <p:extLst>
      <p:ext uri="{BB962C8B-B14F-4D97-AF65-F5344CB8AC3E}">
        <p14:creationId xmlns:p14="http://schemas.microsoft.com/office/powerpoint/2010/main" val="3033527030"/>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6000000000000" pitchFamily="2" charset="0"/>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6000000000000" pitchFamily="2" charset="0"/>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6000000000000" pitchFamily="2" charset="0"/>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6000000000000" pitchFamily="2" charset="0"/>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6000000000000" pitchFamily="2" charset="0"/>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 name="Shape 4">
            <a:extLst>
              <a:ext uri="{FF2B5EF4-FFF2-40B4-BE49-F238E27FC236}">
                <a16:creationId xmlns:a16="http://schemas.microsoft.com/office/drawing/2014/main" xmlns="" id="{12221E75-4EC9-4818-8A7F-2EA33733B885}"/>
              </a:ext>
            </a:extLst>
          </p:cNvPr>
          <p:cNvSpPr>
            <a:spLocks noGrp="1"/>
          </p:cNvSpPr>
          <p:nvPr>
            <p:ph type="sldNum" sz="quarter" idx="10"/>
          </p:nvPr>
        </p:nvSpPr>
        <p:spPr>
          <a:ln/>
        </p:spPr>
        <p:txBody>
          <a:bodyPr/>
          <a:lstStyle>
            <a:lvl1pPr>
              <a:defRPr/>
            </a:lvl1pPr>
          </a:lstStyle>
          <a:p>
            <a:pPr>
              <a:defRPr/>
            </a:pPr>
            <a:fld id="{1BE55E2B-56D0-4CDF-9A05-860F420B350B}" type="slidenum">
              <a:rPr lang="en-US" altLang="en-US"/>
              <a:pPr>
                <a:defRPr/>
              </a:pPr>
              <a:t>‹#›</a:t>
            </a:fld>
            <a:endParaRPr lang="en-US" altLang="en-US" dirty="0"/>
          </a:p>
        </p:txBody>
      </p:sp>
    </p:spTree>
    <p:extLst>
      <p:ext uri="{BB962C8B-B14F-4D97-AF65-F5344CB8AC3E}">
        <p14:creationId xmlns:p14="http://schemas.microsoft.com/office/powerpoint/2010/main" val="395850922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4" name="Shape 4">
            <a:extLst>
              <a:ext uri="{FF2B5EF4-FFF2-40B4-BE49-F238E27FC236}">
                <a16:creationId xmlns:a16="http://schemas.microsoft.com/office/drawing/2014/main" xmlns="" id="{12221E75-4EC9-4818-8A7F-2EA33733B885}"/>
              </a:ext>
            </a:extLst>
          </p:cNvPr>
          <p:cNvSpPr>
            <a:spLocks noGrp="1"/>
          </p:cNvSpPr>
          <p:nvPr>
            <p:ph type="sldNum" sz="quarter" idx="15"/>
          </p:nvPr>
        </p:nvSpPr>
        <p:spPr>
          <a:ln/>
        </p:spPr>
        <p:txBody>
          <a:bodyPr/>
          <a:lstStyle>
            <a:lvl1pPr>
              <a:defRPr/>
            </a:lvl1pPr>
          </a:lstStyle>
          <a:p>
            <a:pPr>
              <a:defRPr/>
            </a:pPr>
            <a:fld id="{44BA4A1B-7ADF-4A4A-A461-83965B2671D0}" type="slidenum">
              <a:rPr lang="en-US" altLang="en-US"/>
              <a:pPr>
                <a:defRPr/>
              </a:pPr>
              <a:t>‹#›</a:t>
            </a:fld>
            <a:endParaRPr lang="en-US" altLang="en-US" dirty="0"/>
          </a:p>
        </p:txBody>
      </p:sp>
    </p:spTree>
    <p:extLst>
      <p:ext uri="{BB962C8B-B14F-4D97-AF65-F5344CB8AC3E}">
        <p14:creationId xmlns:p14="http://schemas.microsoft.com/office/powerpoint/2010/main" val="168739475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pPr lvl="0"/>
            <a:endParaRPr noProof="0" dirty="0">
              <a:sym typeface="Helvetica Light"/>
            </a:endParaRPr>
          </a:p>
        </p:txBody>
      </p:sp>
      <p:sp>
        <p:nvSpPr>
          <p:cNvPr id="3" name="Shape 4">
            <a:extLst>
              <a:ext uri="{FF2B5EF4-FFF2-40B4-BE49-F238E27FC236}">
                <a16:creationId xmlns:a16="http://schemas.microsoft.com/office/drawing/2014/main" xmlns="" id="{12221E75-4EC9-4818-8A7F-2EA33733B885}"/>
              </a:ext>
            </a:extLst>
          </p:cNvPr>
          <p:cNvSpPr>
            <a:spLocks noGrp="1"/>
          </p:cNvSpPr>
          <p:nvPr>
            <p:ph type="sldNum" sz="quarter" idx="14"/>
          </p:nvPr>
        </p:nvSpPr>
        <p:spPr>
          <a:ln/>
        </p:spPr>
        <p:txBody>
          <a:bodyPr/>
          <a:lstStyle>
            <a:lvl1pPr>
              <a:defRPr/>
            </a:lvl1pPr>
          </a:lstStyle>
          <a:p>
            <a:pPr>
              <a:defRPr/>
            </a:pPr>
            <a:fld id="{DF7989DD-CAFE-4FC8-A901-EDECBF03ACD3}" type="slidenum">
              <a:rPr lang="en-US" altLang="en-US"/>
              <a:pPr>
                <a:defRPr/>
              </a:pPr>
              <a:t>‹#›</a:t>
            </a:fld>
            <a:endParaRPr lang="en-US" altLang="en-US" dirty="0"/>
          </a:p>
        </p:txBody>
      </p:sp>
    </p:spTree>
    <p:extLst>
      <p:ext uri="{BB962C8B-B14F-4D97-AF65-F5344CB8AC3E}">
        <p14:creationId xmlns:p14="http://schemas.microsoft.com/office/powerpoint/2010/main" val="164781297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hape 4">
            <a:extLst>
              <a:ext uri="{FF2B5EF4-FFF2-40B4-BE49-F238E27FC236}">
                <a16:creationId xmlns:a16="http://schemas.microsoft.com/office/drawing/2014/main" xmlns="" id="{12221E75-4EC9-4818-8A7F-2EA33733B885}"/>
              </a:ext>
            </a:extLst>
          </p:cNvPr>
          <p:cNvSpPr>
            <a:spLocks noGrp="1"/>
          </p:cNvSpPr>
          <p:nvPr>
            <p:ph type="sldNum" sz="quarter" idx="10"/>
          </p:nvPr>
        </p:nvSpPr>
        <p:spPr>
          <a:ln/>
        </p:spPr>
        <p:txBody>
          <a:bodyPr/>
          <a:lstStyle>
            <a:lvl1pPr>
              <a:defRPr/>
            </a:lvl1pPr>
          </a:lstStyle>
          <a:p>
            <a:pPr>
              <a:defRPr/>
            </a:pPr>
            <a:fld id="{328AFA79-721B-40A5-B0DF-715ED8C0870C}" type="slidenum">
              <a:rPr lang="en-US" altLang="en-US"/>
              <a:pPr>
                <a:defRPr/>
              </a:pPr>
              <a:t>‹#›</a:t>
            </a:fld>
            <a:endParaRPr lang="en-US" altLang="en-US" dirty="0"/>
          </a:p>
        </p:txBody>
      </p:sp>
    </p:spTree>
    <p:extLst>
      <p:ext uri="{BB962C8B-B14F-4D97-AF65-F5344CB8AC3E}">
        <p14:creationId xmlns:p14="http://schemas.microsoft.com/office/powerpoint/2010/main" val="34257369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pPr lvl="0"/>
            <a:endParaRPr noProof="0" dirty="0">
              <a:sym typeface="Helvetica Light"/>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5" name="Shape 23">
            <a:extLst>
              <a:ext uri="{FF2B5EF4-FFF2-40B4-BE49-F238E27FC236}">
                <a16:creationId xmlns:a16="http://schemas.microsoft.com/office/drawing/2014/main" xmlns="" id="{449ADD6D-2444-4863-9CDB-B571B9DCE429}"/>
              </a:ext>
            </a:extLst>
          </p:cNvPr>
          <p:cNvSpPr>
            <a:spLocks noGrp="1"/>
          </p:cNvSpPr>
          <p:nvPr>
            <p:ph type="sldNum" sz="quarter" idx="14"/>
          </p:nvPr>
        </p:nvSpPr>
        <p:spPr>
          <a:xfrm>
            <a:off x="6311900" y="9245600"/>
            <a:ext cx="368300" cy="381000"/>
          </a:xfrm>
        </p:spPr>
        <p:txBody>
          <a:bodyPr/>
          <a:lstStyle>
            <a:lvl1pPr>
              <a:defRPr/>
            </a:lvl1pPr>
          </a:lstStyle>
          <a:p>
            <a:pPr>
              <a:defRPr/>
            </a:pPr>
            <a:fld id="{468C984F-F56B-4225-9503-4B984915460B}" type="slidenum">
              <a:rPr lang="en-US" altLang="en-US"/>
              <a:pPr>
                <a:defRPr/>
              </a:pPr>
              <a:t>‹#›</a:t>
            </a:fld>
            <a:endParaRPr lang="en-US" altLang="en-US" dirty="0"/>
          </a:p>
        </p:txBody>
      </p:sp>
    </p:spTree>
    <p:extLst>
      <p:ext uri="{BB962C8B-B14F-4D97-AF65-F5344CB8AC3E}">
        <p14:creationId xmlns:p14="http://schemas.microsoft.com/office/powerpoint/2010/main" val="29266255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 name="Shape 4">
            <a:extLst>
              <a:ext uri="{FF2B5EF4-FFF2-40B4-BE49-F238E27FC236}">
                <a16:creationId xmlns:a16="http://schemas.microsoft.com/office/drawing/2014/main" xmlns="" id="{12221E75-4EC9-4818-8A7F-2EA33733B885}"/>
              </a:ext>
            </a:extLst>
          </p:cNvPr>
          <p:cNvSpPr>
            <a:spLocks noGrp="1"/>
          </p:cNvSpPr>
          <p:nvPr>
            <p:ph type="sldNum" sz="quarter" idx="10"/>
          </p:nvPr>
        </p:nvSpPr>
        <p:spPr>
          <a:ln/>
        </p:spPr>
        <p:txBody>
          <a:bodyPr/>
          <a:lstStyle>
            <a:lvl1pPr>
              <a:defRPr/>
            </a:lvl1pPr>
          </a:lstStyle>
          <a:p>
            <a:pPr>
              <a:defRPr/>
            </a:pPr>
            <a:fld id="{E1A09C1C-5322-4FCD-926D-0443FF0AA556}" type="slidenum">
              <a:rPr lang="en-US" altLang="en-US"/>
              <a:pPr>
                <a:defRPr/>
              </a:pPr>
              <a:t>‹#›</a:t>
            </a:fld>
            <a:endParaRPr lang="en-US" altLang="en-US" dirty="0"/>
          </a:p>
        </p:txBody>
      </p:sp>
    </p:spTree>
    <p:extLst>
      <p:ext uri="{BB962C8B-B14F-4D97-AF65-F5344CB8AC3E}">
        <p14:creationId xmlns:p14="http://schemas.microsoft.com/office/powerpoint/2010/main" val="32262336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pPr lvl="0"/>
            <a:endParaRPr noProof="0" dirty="0">
              <a:sym typeface="Helvetica Light"/>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5" name="Shape 4">
            <a:extLst>
              <a:ext uri="{FF2B5EF4-FFF2-40B4-BE49-F238E27FC236}">
                <a16:creationId xmlns:a16="http://schemas.microsoft.com/office/drawing/2014/main" xmlns="" id="{12221E75-4EC9-4818-8A7F-2EA33733B885}"/>
              </a:ext>
            </a:extLst>
          </p:cNvPr>
          <p:cNvSpPr>
            <a:spLocks noGrp="1"/>
          </p:cNvSpPr>
          <p:nvPr>
            <p:ph type="sldNum" sz="quarter" idx="14"/>
          </p:nvPr>
        </p:nvSpPr>
        <p:spPr>
          <a:ln/>
        </p:spPr>
        <p:txBody>
          <a:bodyPr/>
          <a:lstStyle>
            <a:lvl1pPr>
              <a:defRPr/>
            </a:lvl1pPr>
          </a:lstStyle>
          <a:p>
            <a:pPr>
              <a:defRPr/>
            </a:pPr>
            <a:fld id="{E5CCBF65-4EF5-48B2-8678-BFC7D2CF58B1}" type="slidenum">
              <a:rPr lang="en-US" altLang="en-US"/>
              <a:pPr>
                <a:defRPr/>
              </a:pPr>
              <a:t>‹#›</a:t>
            </a:fld>
            <a:endParaRPr lang="en-US" altLang="en-US" dirty="0"/>
          </a:p>
        </p:txBody>
      </p:sp>
    </p:spTree>
    <p:extLst>
      <p:ext uri="{BB962C8B-B14F-4D97-AF65-F5344CB8AC3E}">
        <p14:creationId xmlns:p14="http://schemas.microsoft.com/office/powerpoint/2010/main" val="31440146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3" name="Shape 4">
            <a:extLst>
              <a:ext uri="{FF2B5EF4-FFF2-40B4-BE49-F238E27FC236}">
                <a16:creationId xmlns:a16="http://schemas.microsoft.com/office/drawing/2014/main" xmlns="" id="{12221E75-4EC9-4818-8A7F-2EA33733B885}"/>
              </a:ext>
            </a:extLst>
          </p:cNvPr>
          <p:cNvSpPr>
            <a:spLocks noGrp="1"/>
          </p:cNvSpPr>
          <p:nvPr>
            <p:ph type="sldNum" sz="quarter" idx="10"/>
          </p:nvPr>
        </p:nvSpPr>
        <p:spPr>
          <a:ln/>
        </p:spPr>
        <p:txBody>
          <a:bodyPr/>
          <a:lstStyle>
            <a:lvl1pPr>
              <a:defRPr/>
            </a:lvl1pPr>
          </a:lstStyle>
          <a:p>
            <a:pPr>
              <a:defRPr/>
            </a:pPr>
            <a:fld id="{40A2D26C-EC83-4F13-B447-9198BCA0A0F7}" type="slidenum">
              <a:rPr lang="en-US" altLang="en-US"/>
              <a:pPr>
                <a:defRPr/>
              </a:pPr>
              <a:t>‹#›</a:t>
            </a:fld>
            <a:endParaRPr lang="en-US" altLang="en-US" dirty="0"/>
          </a:p>
        </p:txBody>
      </p:sp>
    </p:spTree>
    <p:extLst>
      <p:ext uri="{BB962C8B-B14F-4D97-AF65-F5344CB8AC3E}">
        <p14:creationId xmlns:p14="http://schemas.microsoft.com/office/powerpoint/2010/main" val="426144206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4">
            <a:extLst>
              <a:ext uri="{FF2B5EF4-FFF2-40B4-BE49-F238E27FC236}">
                <a16:creationId xmlns:a16="http://schemas.microsoft.com/office/drawing/2014/main" xmlns="" id="{12221E75-4EC9-4818-8A7F-2EA33733B885}"/>
              </a:ext>
            </a:extLst>
          </p:cNvPr>
          <p:cNvSpPr>
            <a:spLocks noGrp="1"/>
          </p:cNvSpPr>
          <p:nvPr>
            <p:ph type="sldNum" sz="quarter" idx="10"/>
          </p:nvPr>
        </p:nvSpPr>
        <p:spPr>
          <a:ln/>
        </p:spPr>
        <p:txBody>
          <a:bodyPr/>
          <a:lstStyle>
            <a:lvl1pPr>
              <a:defRPr/>
            </a:lvl1pPr>
          </a:lstStyle>
          <a:p>
            <a:pPr>
              <a:defRPr/>
            </a:pPr>
            <a:fld id="{4C426C5D-3573-4568-A53E-ACBD7323DCE6}" type="slidenum">
              <a:rPr lang="en-US" altLang="en-US"/>
              <a:pPr>
                <a:defRPr/>
              </a:pPr>
              <a:t>‹#›</a:t>
            </a:fld>
            <a:endParaRPr lang="en-US" altLang="en-US" dirty="0"/>
          </a:p>
        </p:txBody>
      </p:sp>
    </p:spTree>
    <p:extLst>
      <p:ext uri="{BB962C8B-B14F-4D97-AF65-F5344CB8AC3E}">
        <p14:creationId xmlns:p14="http://schemas.microsoft.com/office/powerpoint/2010/main" val="59953543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pPr lvl="0"/>
            <a:endParaRPr noProof="0" dirty="0">
              <a:sym typeface="Helvetica Light"/>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5" name="Shape 4">
            <a:extLst>
              <a:ext uri="{FF2B5EF4-FFF2-40B4-BE49-F238E27FC236}">
                <a16:creationId xmlns:a16="http://schemas.microsoft.com/office/drawing/2014/main" xmlns="" id="{12221E75-4EC9-4818-8A7F-2EA33733B885}"/>
              </a:ext>
            </a:extLst>
          </p:cNvPr>
          <p:cNvSpPr>
            <a:spLocks noGrp="1"/>
          </p:cNvSpPr>
          <p:nvPr>
            <p:ph type="sldNum" sz="quarter" idx="14"/>
          </p:nvPr>
        </p:nvSpPr>
        <p:spPr>
          <a:ln/>
        </p:spPr>
        <p:txBody>
          <a:bodyPr/>
          <a:lstStyle>
            <a:lvl1pPr>
              <a:defRPr/>
            </a:lvl1pPr>
          </a:lstStyle>
          <a:p>
            <a:pPr>
              <a:defRPr/>
            </a:pPr>
            <a:fld id="{86C33AEB-9FC9-42C4-825D-084C4886A085}" type="slidenum">
              <a:rPr lang="en-US" altLang="en-US"/>
              <a:pPr>
                <a:defRPr/>
              </a:pPr>
              <a:t>‹#›</a:t>
            </a:fld>
            <a:endParaRPr lang="en-US" altLang="en-US" dirty="0"/>
          </a:p>
        </p:txBody>
      </p:sp>
    </p:spTree>
    <p:extLst>
      <p:ext uri="{BB962C8B-B14F-4D97-AF65-F5344CB8AC3E}">
        <p14:creationId xmlns:p14="http://schemas.microsoft.com/office/powerpoint/2010/main" val="388588154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hape 4">
            <a:extLst>
              <a:ext uri="{FF2B5EF4-FFF2-40B4-BE49-F238E27FC236}">
                <a16:creationId xmlns:a16="http://schemas.microsoft.com/office/drawing/2014/main" xmlns="" id="{12221E75-4EC9-4818-8A7F-2EA33733B885}"/>
              </a:ext>
            </a:extLst>
          </p:cNvPr>
          <p:cNvSpPr>
            <a:spLocks noGrp="1"/>
          </p:cNvSpPr>
          <p:nvPr>
            <p:ph type="sldNum" sz="quarter" idx="10"/>
          </p:nvPr>
        </p:nvSpPr>
        <p:spPr>
          <a:ln/>
        </p:spPr>
        <p:txBody>
          <a:bodyPr/>
          <a:lstStyle>
            <a:lvl1pPr>
              <a:defRPr/>
            </a:lvl1pPr>
          </a:lstStyle>
          <a:p>
            <a:pPr>
              <a:defRPr/>
            </a:pPr>
            <a:fld id="{75D307EF-139A-48FF-8F52-0FC135AE7975}" type="slidenum">
              <a:rPr lang="en-US" altLang="en-US"/>
              <a:pPr>
                <a:defRPr/>
              </a:pPr>
              <a:t>‹#›</a:t>
            </a:fld>
            <a:endParaRPr lang="en-US" altLang="en-US" dirty="0"/>
          </a:p>
        </p:txBody>
      </p:sp>
    </p:spTree>
    <p:extLst>
      <p:ext uri="{BB962C8B-B14F-4D97-AF65-F5344CB8AC3E}">
        <p14:creationId xmlns:p14="http://schemas.microsoft.com/office/powerpoint/2010/main" val="8977997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pPr lvl="0"/>
            <a:endParaRPr noProof="0" dirty="0">
              <a:sym typeface="Helvetica Light"/>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pPr lvl="0"/>
            <a:endParaRPr noProof="0" dirty="0">
              <a:sym typeface="Helvetica Light"/>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pPr lvl="0"/>
            <a:endParaRPr noProof="0" dirty="0">
              <a:sym typeface="Helvetica Light"/>
            </a:endParaRPr>
          </a:p>
        </p:txBody>
      </p:sp>
      <p:sp>
        <p:nvSpPr>
          <p:cNvPr id="5" name="Shape 4">
            <a:extLst>
              <a:ext uri="{FF2B5EF4-FFF2-40B4-BE49-F238E27FC236}">
                <a16:creationId xmlns:a16="http://schemas.microsoft.com/office/drawing/2014/main" xmlns="" id="{12221E75-4EC9-4818-8A7F-2EA33733B885}"/>
              </a:ext>
            </a:extLst>
          </p:cNvPr>
          <p:cNvSpPr>
            <a:spLocks noGrp="1"/>
          </p:cNvSpPr>
          <p:nvPr>
            <p:ph type="sldNum" sz="quarter" idx="16"/>
          </p:nvPr>
        </p:nvSpPr>
        <p:spPr>
          <a:ln/>
        </p:spPr>
        <p:txBody>
          <a:bodyPr/>
          <a:lstStyle>
            <a:lvl1pPr>
              <a:defRPr/>
            </a:lvl1pPr>
          </a:lstStyle>
          <a:p>
            <a:pPr>
              <a:defRPr/>
            </a:pPr>
            <a:fld id="{1786ABC9-C2B3-4D1A-9980-4669AB2F0538}" type="slidenum">
              <a:rPr lang="en-US" altLang="en-US"/>
              <a:pPr>
                <a:defRPr/>
              </a:pPr>
              <a:t>‹#›</a:t>
            </a:fld>
            <a:endParaRPr lang="en-US" altLang="en-US" dirty="0"/>
          </a:p>
        </p:txBody>
      </p:sp>
    </p:spTree>
    <p:extLst>
      <p:ext uri="{BB962C8B-B14F-4D97-AF65-F5344CB8AC3E}">
        <p14:creationId xmlns:p14="http://schemas.microsoft.com/office/powerpoint/2010/main" val="406979318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952500" y="444500"/>
            <a:ext cx="11099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Helvetica Light"/>
              </a:rPr>
              <a:t>Title Text</a:t>
            </a:r>
          </a:p>
        </p:txBody>
      </p:sp>
      <p:sp>
        <p:nvSpPr>
          <p:cNvPr id="1027" name="Shape 3"/>
          <p:cNvSpPr>
            <a:spLocks noGrp="1"/>
          </p:cNvSpPr>
          <p:nvPr>
            <p:ph type="body" idx="1"/>
          </p:nvPr>
        </p:nvSpPr>
        <p:spPr bwMode="auto">
          <a:xfrm>
            <a:off x="952500" y="2603500"/>
            <a:ext cx="110998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Helvetica Light"/>
              </a:rPr>
              <a:t>Body Level One</a:t>
            </a:r>
          </a:p>
          <a:p>
            <a:pPr lvl="1"/>
            <a:r>
              <a:rPr lang="en-US" altLang="en-US" smtClean="0">
                <a:sym typeface="Helvetica Light"/>
              </a:rPr>
              <a:t>Body Level Two</a:t>
            </a:r>
          </a:p>
          <a:p>
            <a:pPr lvl="2"/>
            <a:r>
              <a:rPr lang="en-US" altLang="en-US" smtClean="0">
                <a:sym typeface="Helvetica Light"/>
              </a:rPr>
              <a:t>Body Level Three</a:t>
            </a:r>
          </a:p>
          <a:p>
            <a:pPr lvl="3"/>
            <a:r>
              <a:rPr lang="en-US" altLang="en-US" smtClean="0">
                <a:sym typeface="Helvetica Light"/>
              </a:rPr>
              <a:t>Body Level Four</a:t>
            </a:r>
          </a:p>
          <a:p>
            <a:pPr lvl="4"/>
            <a:r>
              <a:rPr lang="en-US" altLang="en-US" smtClean="0">
                <a:sym typeface="Helvetica Light"/>
              </a:rPr>
              <a:t>Body Level Five</a:t>
            </a:r>
          </a:p>
        </p:txBody>
      </p:sp>
      <p:sp>
        <p:nvSpPr>
          <p:cNvPr id="1028" name="Shape 4">
            <a:extLst>
              <a:ext uri="{FF2B5EF4-FFF2-40B4-BE49-F238E27FC236}">
                <a16:creationId xmlns:a16="http://schemas.microsoft.com/office/drawing/2014/main" xmlns="" id="{12221E75-4EC9-4818-8A7F-2EA33733B885}"/>
              </a:ext>
            </a:extLst>
          </p:cNvPr>
          <p:cNvSpPr>
            <a:spLocks noGrp="1"/>
          </p:cNvSpPr>
          <p:nvPr>
            <p:ph type="sldNum" sz="quarter" idx="2"/>
          </p:nvPr>
        </p:nvSpPr>
        <p:spPr bwMode="auto">
          <a:xfrm>
            <a:off x="6311900" y="9251950"/>
            <a:ext cx="368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a:extLst>
        </p:spPr>
        <p:txBody>
          <a:bodyPr vert="horz" wrap="none" lIns="50800" tIns="50800" rIns="50800" bIns="50800" numCol="1" anchor="t" anchorCtr="0" compatLnSpc="1">
            <a:prstTxWarp prst="textNoShape">
              <a:avLst/>
            </a:prstTxWarp>
            <a:spAutoFit/>
          </a:bodyPr>
          <a:lstStyle>
            <a:lvl1pPr algn="ctr" eaLnBrk="1">
              <a:defRPr sz="1800">
                <a:latin typeface="Helvetica Light" charset="0"/>
                <a:ea typeface="Helvetica Light" charset="0"/>
                <a:cs typeface="Helvetica Light" charset="0"/>
                <a:sym typeface="Helvetica Light" charset="0"/>
              </a:defRPr>
            </a:lvl1pPr>
          </a:lstStyle>
          <a:p>
            <a:pPr>
              <a:defRPr/>
            </a:pPr>
            <a:fld id="{57D6188F-9892-4141-AF7C-635ED7A428E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53" r:id="rId1"/>
    <p:sldLayoutId id="2147483764"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spd="med"/>
  <p:txStyles>
    <p:titleStyle>
      <a:lvl1pPr algn="ctr" defTabSz="584200" rtl="0" eaLnBrk="0" fontAlgn="base" hangingPunct="0">
        <a:spcBef>
          <a:spcPct val="0"/>
        </a:spcBef>
        <a:spcAft>
          <a:spcPct val="0"/>
        </a:spcAft>
        <a:defRPr sz="8000">
          <a:solidFill>
            <a:srgbClr val="000000"/>
          </a:solidFill>
          <a:latin typeface="+mn-lt"/>
          <a:ea typeface="+mn-ea"/>
          <a:cs typeface="+mn-cs"/>
          <a:sym typeface="Helvetica Light"/>
        </a:defRPr>
      </a:lvl1pPr>
      <a:lvl2pPr algn="ctr" defTabSz="584200" rtl="0" eaLnBrk="0" fontAlgn="base" hangingPunct="0">
        <a:spcBef>
          <a:spcPct val="0"/>
        </a:spcBef>
        <a:spcAft>
          <a:spcPct val="0"/>
        </a:spcAft>
        <a:defRPr sz="8000">
          <a:solidFill>
            <a:srgbClr val="000000"/>
          </a:solidFill>
          <a:latin typeface="+mn-lt"/>
          <a:ea typeface="+mn-ea"/>
          <a:cs typeface="+mn-cs"/>
          <a:sym typeface="Helvetica Light"/>
        </a:defRPr>
      </a:lvl2pPr>
      <a:lvl3pPr algn="ctr" defTabSz="584200" rtl="0" eaLnBrk="0" fontAlgn="base" hangingPunct="0">
        <a:spcBef>
          <a:spcPct val="0"/>
        </a:spcBef>
        <a:spcAft>
          <a:spcPct val="0"/>
        </a:spcAft>
        <a:defRPr sz="8000">
          <a:solidFill>
            <a:srgbClr val="000000"/>
          </a:solidFill>
          <a:latin typeface="+mn-lt"/>
          <a:ea typeface="+mn-ea"/>
          <a:cs typeface="+mn-cs"/>
          <a:sym typeface="Helvetica Light"/>
        </a:defRPr>
      </a:lvl3pPr>
      <a:lvl4pPr algn="ctr" defTabSz="584200" rtl="0" eaLnBrk="0" fontAlgn="base" hangingPunct="0">
        <a:spcBef>
          <a:spcPct val="0"/>
        </a:spcBef>
        <a:spcAft>
          <a:spcPct val="0"/>
        </a:spcAft>
        <a:defRPr sz="8000">
          <a:solidFill>
            <a:srgbClr val="000000"/>
          </a:solidFill>
          <a:latin typeface="+mn-lt"/>
          <a:ea typeface="+mn-ea"/>
          <a:cs typeface="+mn-cs"/>
          <a:sym typeface="Helvetica Light"/>
        </a:defRPr>
      </a:lvl4pPr>
      <a:lvl5pPr algn="ctr" defTabSz="584200" rtl="0" eaLnBrk="0" fontAlgn="base" hangingPunct="0">
        <a:spcBef>
          <a:spcPct val="0"/>
        </a:spcBef>
        <a:spcAft>
          <a:spcPct val="0"/>
        </a:spcAft>
        <a:defRPr sz="8000">
          <a:solidFill>
            <a:srgbClr val="000000"/>
          </a:solidFill>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1pPr>
      <a:lvl2pPr marL="8890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2pPr>
      <a:lvl3pPr marL="1333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3pPr>
      <a:lvl4pPr marL="17780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4pPr>
      <a:lvl5pPr marL="2222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MainSlide.png"/>
          <p:cNvPicPr>
            <a:picLocks noChangeAspect="1"/>
          </p:cNvPicPr>
          <p:nvPr/>
        </p:nvPicPr>
        <p:blipFill>
          <a:blip r:embed="rId2">
            <a:extLst>
              <a:ext uri="{28A0092B-C50C-407E-A947-70E740481C1C}">
                <a14:useLocalDpi xmlns:a14="http://schemas.microsoft.com/office/drawing/2010/main" val="0"/>
              </a:ext>
            </a:extLst>
          </a:blip>
          <a:srcRect b="13979"/>
          <a:stretch>
            <a:fillRect/>
          </a:stretch>
        </p:blipFill>
        <p:spPr bwMode="auto">
          <a:xfrm>
            <a:off x="-527050" y="-322263"/>
            <a:ext cx="13531850" cy="1007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099" name="Shape 120"/>
          <p:cNvSpPr>
            <a:spLocks noChangeArrowheads="1"/>
          </p:cNvSpPr>
          <p:nvPr/>
        </p:nvSpPr>
        <p:spPr bwMode="auto">
          <a:xfrm>
            <a:off x="3619500" y="9018588"/>
            <a:ext cx="90630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r" eaLnBrk="1"/>
            <a:r>
              <a:rPr lang="en-US" altLang="en-US" sz="3200" b="1">
                <a:solidFill>
                  <a:srgbClr val="7030A0"/>
                </a:solidFill>
                <a:latin typeface="Helvetica" panose="020B0604020202020204" pitchFamily="34" charset="0"/>
                <a:sym typeface="Helvetica" panose="020B0604020202020204" pitchFamily="34" charset="0"/>
              </a:rPr>
              <a:t>Peru</a:t>
            </a:r>
          </a:p>
        </p:txBody>
      </p:sp>
      <p:sp>
        <p:nvSpPr>
          <p:cNvPr id="2" name="TextBox 1">
            <a:extLst>
              <a:ext uri="{FF2B5EF4-FFF2-40B4-BE49-F238E27FC236}">
                <a16:creationId xmlns:a16="http://schemas.microsoft.com/office/drawing/2014/main" xmlns="" id="{86636F29-F054-45BE-A429-6F22BAEC6188}"/>
              </a:ext>
            </a:extLst>
          </p:cNvPr>
          <p:cNvSpPr txBox="1"/>
          <p:nvPr/>
        </p:nvSpPr>
        <p:spPr>
          <a:xfrm>
            <a:off x="1878904" y="502150"/>
            <a:ext cx="779118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en-US" b="1" kern="0" dirty="0">
                <a:solidFill>
                  <a:schemeClr val="bg1"/>
                </a:solidFill>
                <a:latin typeface="Helvetica" panose="020B0604020202020204" pitchFamily="34" charset="0"/>
                <a:ea typeface="+mn-ea"/>
                <a:cs typeface="Helvetica" panose="020B0604020202020204" pitchFamily="34" charset="0"/>
              </a:rPr>
              <a:t>February 2018 Featured Grantee</a:t>
            </a:r>
          </a:p>
          <a:p>
            <a:pPr algn="ctr" eaLnBrk="1" fontAlgn="auto">
              <a:spcBef>
                <a:spcPts val="0"/>
              </a:spcBef>
              <a:spcAft>
                <a:spcPts val="0"/>
              </a:spcAft>
              <a:defRPr/>
            </a:pPr>
            <a:r>
              <a:rPr lang="en-US" b="1" kern="0" dirty="0">
                <a:solidFill>
                  <a:schemeClr val="bg1"/>
                </a:solidFill>
                <a:latin typeface="Helvetica" panose="020B0604020202020204" pitchFamily="34" charset="0"/>
                <a:ea typeface="+mn-ea"/>
                <a:cs typeface="Helvetica" panose="020B0604020202020204" pitchFamily="34" charset="0"/>
              </a:rPr>
              <a:t>Sacred Valley Health</a:t>
            </a:r>
          </a:p>
        </p:txBody>
      </p:sp>
      <p:pic>
        <p:nvPicPr>
          <p:cNvPr id="3" name="Picture 2">
            <a:extLst>
              <a:ext uri="{FF2B5EF4-FFF2-40B4-BE49-F238E27FC236}">
                <a16:creationId xmlns:a16="http://schemas.microsoft.com/office/drawing/2014/main" xmlns="" id="{73CFA5C3-37D4-4940-BB5E-48C521720D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1307" y="2035099"/>
            <a:ext cx="10415239" cy="6983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2078038"/>
            <a:ext cx="431323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3316"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3317" name="Templ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38" y="-434975"/>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3318" name="Shape 126"/>
          <p:cNvSpPr>
            <a:spLocks noChangeArrowheads="1"/>
          </p:cNvSpPr>
          <p:nvPr/>
        </p:nvSpPr>
        <p:spPr bwMode="auto">
          <a:xfrm>
            <a:off x="1490663" y="657225"/>
            <a:ext cx="1017428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endParaRPr lang="en-US" altLang="en-US" sz="4000" b="1">
              <a:solidFill>
                <a:srgbClr val="B22FBA"/>
              </a:solidFill>
              <a:latin typeface="Helvetica" panose="020B0604020202020204" pitchFamily="34" charset="0"/>
              <a:sym typeface="Helvetica" panose="020B0604020202020204" pitchFamily="34" charset="0"/>
            </a:endParaRPr>
          </a:p>
          <a:p>
            <a:pPr eaLnBrk="1"/>
            <a:r>
              <a:rPr lang="en-US" altLang="en-US" sz="4000" b="1">
                <a:solidFill>
                  <a:srgbClr val="B22FBA"/>
                </a:solidFill>
                <a:latin typeface="Helvetica" panose="020B0604020202020204" pitchFamily="34" charset="0"/>
                <a:sym typeface="Helvetica" panose="020B0604020202020204" pitchFamily="34" charset="0"/>
              </a:rPr>
              <a:t>February’s Sustained Grantee:</a:t>
            </a:r>
          </a:p>
          <a:p>
            <a:pPr eaLnBrk="1"/>
            <a:r>
              <a:rPr lang="en-US" altLang="en-US" sz="4000" b="1">
                <a:solidFill>
                  <a:srgbClr val="B22FBA"/>
                </a:solidFill>
                <a:latin typeface="Helvetica" panose="020B0604020202020204" pitchFamily="34" charset="0"/>
                <a:sym typeface="Helvetica" panose="020B0604020202020204" pitchFamily="34" charset="0"/>
              </a:rPr>
              <a:t>Starfish</a:t>
            </a:r>
          </a:p>
        </p:txBody>
      </p:sp>
      <p:sp>
        <p:nvSpPr>
          <p:cNvPr id="127" name="Shape 127">
            <a:extLst>
              <a:ext uri="{FF2B5EF4-FFF2-40B4-BE49-F238E27FC236}">
                <a16:creationId xmlns:a16="http://schemas.microsoft.com/office/drawing/2014/main" xmlns="" id="{DB84F618-37F5-4BD4-9ABA-3D334AFEA1E1}"/>
              </a:ext>
            </a:extLst>
          </p:cNvPr>
          <p:cNvSpPr/>
          <p:nvPr/>
        </p:nvSpPr>
        <p:spPr>
          <a:xfrm>
            <a:off x="1649413" y="2555875"/>
            <a:ext cx="10174287" cy="7118350"/>
          </a:xfrm>
          <a:prstGeom prst="rect">
            <a:avLst/>
          </a:prstGeom>
          <a:ln w="12700">
            <a:miter lim="400000"/>
          </a:ln>
          <a:extLst/>
        </p:spPr>
        <p:txBody>
          <a:bodyPr lIns="50800" tIns="50800" rIns="50800" bIns="50800" anchor="ctr">
            <a:spAutoFit/>
          </a:bodyPr>
          <a:lstStyle/>
          <a:p>
            <a:pPr>
              <a:defRPr/>
            </a:pPr>
            <a:r>
              <a:rPr lang="en-US" sz="2800" b="1" dirty="0">
                <a:solidFill>
                  <a:srgbClr val="7030A0"/>
                </a:solidFill>
                <a:latin typeface="Helvetica" panose="020B0604020202020204" pitchFamily="34" charset="0"/>
                <a:cs typeface="Helvetica" panose="020B0604020202020204" pitchFamily="34" charset="0"/>
              </a:rPr>
              <a:t>Starfish empowers young women in Guatemala through education and mentorship to become leaders in their community.</a:t>
            </a:r>
          </a:p>
          <a:p>
            <a:pPr>
              <a:defRPr/>
            </a:pPr>
            <a:endParaRPr lang="en-US" sz="2800" b="1" dirty="0">
              <a:solidFill>
                <a:srgbClr val="7030A0"/>
              </a:solidFill>
              <a:latin typeface="Helvetica" panose="020B0604020202020204" pitchFamily="34" charset="0"/>
              <a:cs typeface="Helvetica" panose="020B0604020202020204" pitchFamily="34" charset="0"/>
            </a:endParaRPr>
          </a:p>
          <a:p>
            <a:pPr>
              <a:defRPr/>
            </a:pPr>
            <a:r>
              <a:rPr lang="en-US" sz="2800" b="1" dirty="0">
                <a:solidFill>
                  <a:srgbClr val="7030A0"/>
                </a:solidFill>
                <a:latin typeface="Helvetica" panose="020B0604020202020204" pitchFamily="34" charset="0"/>
                <a:cs typeface="Helvetica" panose="020B0604020202020204" pitchFamily="34" charset="0"/>
              </a:rPr>
              <a:t>DFW’s sustained grant of $20,000 per year in 2016 </a:t>
            </a:r>
            <a:r>
              <a:rPr lang="en-US" sz="2800" b="1" dirty="0">
                <a:solidFill>
                  <a:srgbClr val="7030A0"/>
                </a:solidFill>
                <a:latin typeface="Helvetica  "/>
              </a:rPr>
              <a:t>– 2018 supports the creation </a:t>
            </a:r>
            <a:r>
              <a:rPr lang="en-US" sz="2800" b="1" dirty="0">
                <a:solidFill>
                  <a:srgbClr val="7030A0"/>
                </a:solidFill>
                <a:latin typeface="Helvetica" panose="020B0604020202020204" pitchFamily="34" charset="0"/>
                <a:cs typeface="Helvetica" panose="020B0604020202020204" pitchFamily="34" charset="0"/>
              </a:rPr>
              <a:t>of Guatemala’s first all-girl middle school to prepare high-aptitude, first-generation “everything” girls to be competitive at a local, national, and international level. The school is unique due to its ability to combine rigorous academics with an equally intentional focus on the elements of culture and community, thus ensuring the empowerment of each girl within and outside of her indigenous culture.</a:t>
            </a:r>
          </a:p>
          <a:p>
            <a:pPr>
              <a:defRPr/>
            </a:pPr>
            <a:endParaRPr lang="en-US" sz="2800" b="1" dirty="0">
              <a:solidFill>
                <a:srgbClr val="7030A0"/>
              </a:solidFill>
              <a:latin typeface="Helvetica" panose="020B0604020202020204" pitchFamily="34" charset="0"/>
              <a:cs typeface="Helvetica" panose="020B0604020202020204" pitchFamily="34" charset="0"/>
            </a:endParaRPr>
          </a:p>
          <a:p>
            <a:pPr>
              <a:defRPr/>
            </a:pPr>
            <a:r>
              <a:rPr lang="en-US" sz="2800" b="1" dirty="0">
                <a:solidFill>
                  <a:srgbClr val="7030A0"/>
                </a:solidFill>
                <a:latin typeface="Helvetica" panose="020B0604020202020204" pitchFamily="34" charset="0"/>
                <a:cs typeface="Helvetica" panose="020B0604020202020204" pitchFamily="34" charset="0"/>
              </a:rPr>
              <a:t>Direct Reach: 2,500 girls</a:t>
            </a:r>
          </a:p>
          <a:p>
            <a:pPr marL="571500" indent="-571500" eaLnBrk="1" fontAlgn="auto">
              <a:spcBef>
                <a:spcPts val="0"/>
              </a:spcBef>
              <a:spcAft>
                <a:spcPts val="0"/>
              </a:spcAft>
              <a:buFont typeface="Arial" panose="020B0604020202020204" pitchFamily="34" charset="0"/>
              <a:buChar char="•"/>
              <a:defRPr/>
            </a:pPr>
            <a:endParaRPr lang="en-US" b="1" kern="0" dirty="0">
              <a:solidFill>
                <a:srgbClr val="B22FBA"/>
              </a:solidFill>
              <a:latin typeface="Helvetica" panose="020B0604020202020204" pitchFamily="34" charset="0"/>
              <a:ea typeface="+mn-ea"/>
              <a:cs typeface="Helvetica" panose="020B0604020202020204"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5123"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5124"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0" y="0"/>
            <a:ext cx="13682663" cy="1019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125" name="Shape 126"/>
          <p:cNvSpPr>
            <a:spLocks noChangeArrowheads="1"/>
          </p:cNvSpPr>
          <p:nvPr/>
        </p:nvSpPr>
        <p:spPr bwMode="auto">
          <a:xfrm>
            <a:off x="1227138" y="1730375"/>
            <a:ext cx="117776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B22FBA"/>
                </a:solidFill>
                <a:latin typeface="Helvetica" panose="020B0604020202020204" pitchFamily="34" charset="0"/>
                <a:sym typeface="Helvetica" panose="020B0604020202020204" pitchFamily="34" charset="0"/>
              </a:rPr>
              <a:t>      </a:t>
            </a:r>
            <a:r>
              <a:rPr lang="en-US" altLang="en-US" sz="4800" b="1">
                <a:solidFill>
                  <a:srgbClr val="7030A0"/>
                </a:solidFill>
                <a:latin typeface="Helvetica" panose="020B0604020202020204" pitchFamily="34" charset="0"/>
                <a:sym typeface="Helvetica" panose="020B0604020202020204" pitchFamily="34" charset="0"/>
              </a:rPr>
              <a:t>Introducing Sacred Valley Health</a:t>
            </a:r>
          </a:p>
        </p:txBody>
      </p:sp>
      <p:sp>
        <p:nvSpPr>
          <p:cNvPr id="2" name="Rectangle 1">
            <a:extLst>
              <a:ext uri="{FF2B5EF4-FFF2-40B4-BE49-F238E27FC236}">
                <a16:creationId xmlns:a16="http://schemas.microsoft.com/office/drawing/2014/main" xmlns="" id="{259F8327-8560-40D3-A2E3-D5DF7BDF226A}"/>
              </a:ext>
            </a:extLst>
          </p:cNvPr>
          <p:cNvSpPr/>
          <p:nvPr/>
        </p:nvSpPr>
        <p:spPr>
          <a:xfrm>
            <a:off x="8255000" y="3078163"/>
            <a:ext cx="4521200" cy="5632450"/>
          </a:xfrm>
          <a:prstGeom prst="rect">
            <a:avLst/>
          </a:prstGeom>
        </p:spPr>
        <p:txBody>
          <a:bodyPr>
            <a:spAutoFit/>
          </a:bodyPr>
          <a:lstStyle/>
          <a:p>
            <a:pPr>
              <a:defRPr/>
            </a:pPr>
            <a:r>
              <a:rPr lang="en-US" b="1" kern="0" dirty="0">
                <a:solidFill>
                  <a:srgbClr val="7030A0"/>
                </a:solidFill>
                <a:latin typeface="Helvetica" panose="020B0604020202020204" pitchFamily="34" charset="0"/>
                <a:ea typeface="+mn-ea"/>
                <a:cs typeface="Helvetica" panose="020B0604020202020204" pitchFamily="34" charset="0"/>
                <a:sym typeface="Helvetica Light" charset="0"/>
              </a:rPr>
              <a:t>Sacred Valley Health helps alleviate malnutrition in Peru by disseminating targeted nutrition education via specialized Community Health Workers. </a:t>
            </a:r>
          </a:p>
        </p:txBody>
      </p:sp>
      <p:pic>
        <p:nvPicPr>
          <p:cNvPr id="3" name="Picture 2">
            <a:extLst>
              <a:ext uri="{FF2B5EF4-FFF2-40B4-BE49-F238E27FC236}">
                <a16:creationId xmlns:a16="http://schemas.microsoft.com/office/drawing/2014/main" xmlns="" id="{237EB2AD-1155-49A1-933D-615094761B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0662" y="3312235"/>
            <a:ext cx="6541549" cy="4333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47638"/>
            <a:ext cx="13679488" cy="1019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47" name="Shape 131"/>
          <p:cNvSpPr>
            <a:spLocks noChangeArrowheads="1"/>
          </p:cNvSpPr>
          <p:nvPr/>
        </p:nvSpPr>
        <p:spPr bwMode="auto">
          <a:xfrm>
            <a:off x="3167063" y="1304925"/>
            <a:ext cx="71818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B22FBA"/>
                </a:solidFill>
                <a:latin typeface="Helvetica" panose="020B0604020202020204" pitchFamily="34" charset="0"/>
                <a:sym typeface="Helvetica" panose="020B0604020202020204" pitchFamily="34" charset="0"/>
              </a:rPr>
              <a:t>         </a:t>
            </a:r>
            <a:r>
              <a:rPr lang="en-US" altLang="en-US" sz="4400" b="1">
                <a:solidFill>
                  <a:srgbClr val="7030A0"/>
                </a:solidFill>
                <a:latin typeface="Helvetica" panose="020B0604020202020204" pitchFamily="34" charset="0"/>
                <a:sym typeface="Helvetica" panose="020B0604020202020204" pitchFamily="34" charset="0"/>
              </a:rPr>
              <a:t>Where in the world?</a:t>
            </a:r>
          </a:p>
        </p:txBody>
      </p:sp>
      <p:sp>
        <p:nvSpPr>
          <p:cNvPr id="6148" name="Shape 132">
            <a:extLst>
              <a:ext uri="{FF2B5EF4-FFF2-40B4-BE49-F238E27FC236}">
                <a16:creationId xmlns:a16="http://schemas.microsoft.com/office/drawing/2014/main" xmlns="" id="{44624A3A-B2FB-461A-8E17-9D9B4EB11EC2}"/>
              </a:ext>
            </a:extLst>
          </p:cNvPr>
          <p:cNvSpPr>
            <a:spLocks noChangeArrowheads="1"/>
          </p:cNvSpPr>
          <p:nvPr/>
        </p:nvSpPr>
        <p:spPr bwMode="auto">
          <a:xfrm>
            <a:off x="1560513" y="2243138"/>
            <a:ext cx="6910387"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eaLnBrk="1">
              <a:buSzPct val="75000"/>
              <a:defRPr/>
            </a:pPr>
            <a:r>
              <a:rPr lang="en-US" sz="3000" b="1" kern="0" dirty="0">
                <a:solidFill>
                  <a:srgbClr val="7030A0"/>
                </a:solidFill>
                <a:latin typeface="Helvetica" panose="020B0604020202020204" pitchFamily="34" charset="0"/>
                <a:ea typeface="+mn-ea"/>
                <a:cs typeface="Helvetica" panose="020B0604020202020204" pitchFamily="34" charset="0"/>
                <a:sym typeface="Helvetica Light" charset="0"/>
              </a:rPr>
              <a:t>Sacred Valley Health is based in Ollantaytambo, Peru, located between the Incan capital of Cusco and Machu Picchu. The service area focuses on the 30 rural communities in the Ollantaytambo District, which, make up approximately 70 percent of the District’s nearly 10,000 inhabitants. Peru, population 31 million, is approximately twice the size of Texas, and varies from tropical in the east to dry desert in the west and temperate to frigid cold in the Andes. </a:t>
            </a:r>
          </a:p>
          <a:p>
            <a:pPr eaLnBrk="1">
              <a:buSzPct val="75000"/>
              <a:defRPr/>
            </a:pPr>
            <a:endParaRPr lang="en-US" altLang="en-US" sz="2800" b="1" kern="0" dirty="0">
              <a:solidFill>
                <a:srgbClr val="B22FBA"/>
              </a:solidFill>
              <a:latin typeface="Helvetica" panose="020B0604020202020204" pitchFamily="34" charset="0"/>
              <a:ea typeface="+mn-ea"/>
              <a:cs typeface="Helvetica" panose="020B0604020202020204" pitchFamily="34" charset="0"/>
              <a:sym typeface="Helvetica" charset="0"/>
            </a:endParaRPr>
          </a:p>
        </p:txBody>
      </p:sp>
      <p:pic>
        <p:nvPicPr>
          <p:cNvPr id="3" name="Picture 2">
            <a:extLst>
              <a:ext uri="{FF2B5EF4-FFF2-40B4-BE49-F238E27FC236}">
                <a16:creationId xmlns:a16="http://schemas.microsoft.com/office/drawing/2014/main" xmlns="" id="{CE68D07D-02CD-4B95-B9C2-F4284A1B69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7537" y="2085975"/>
            <a:ext cx="3263900" cy="3485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xmlns="" id="{45CEE9E0-A8D2-4ABC-9C0C-4492E9E912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2588" y="5721363"/>
            <a:ext cx="2678112" cy="3389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Template.png"/>
          <p:cNvPicPr>
            <a:picLocks noChangeAspect="1"/>
          </p:cNvPicPr>
          <p:nvPr/>
        </p:nvPicPr>
        <p:blipFill>
          <a:blip r:embed="rId2">
            <a:extLst>
              <a:ext uri="{28A0092B-C50C-407E-A947-70E740481C1C}">
                <a14:useLocalDpi xmlns:a14="http://schemas.microsoft.com/office/drawing/2010/main" val="0"/>
              </a:ext>
            </a:extLst>
          </a:blip>
          <a:srcRect b="6123"/>
          <a:stretch>
            <a:fillRect/>
          </a:stretch>
        </p:blipFill>
        <p:spPr bwMode="auto">
          <a:xfrm>
            <a:off x="-430213" y="-303213"/>
            <a:ext cx="13435013" cy="1005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171" name="Shape 136"/>
          <p:cNvSpPr>
            <a:spLocks noChangeArrowheads="1"/>
          </p:cNvSpPr>
          <p:nvPr/>
        </p:nvSpPr>
        <p:spPr bwMode="auto">
          <a:xfrm>
            <a:off x="2241550" y="1298575"/>
            <a:ext cx="9321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B22FBA"/>
                </a:solidFill>
                <a:latin typeface="Helvetica" panose="020B0604020202020204" pitchFamily="34" charset="0"/>
                <a:sym typeface="Helvetica" panose="020B0604020202020204" pitchFamily="34" charset="0"/>
              </a:rPr>
              <a:t>           </a:t>
            </a:r>
            <a:r>
              <a:rPr lang="en-US" altLang="en-US" sz="4400" b="1">
                <a:solidFill>
                  <a:srgbClr val="7030A0"/>
                </a:solidFill>
                <a:latin typeface="Helvetica" panose="020B0604020202020204" pitchFamily="34" charset="0"/>
                <a:sym typeface="Helvetica" panose="020B0604020202020204" pitchFamily="34" charset="0"/>
              </a:rPr>
              <a:t>What are we supporting?</a:t>
            </a:r>
          </a:p>
        </p:txBody>
      </p:sp>
      <p:sp>
        <p:nvSpPr>
          <p:cNvPr id="5" name="TextBox 4">
            <a:extLst>
              <a:ext uri="{FF2B5EF4-FFF2-40B4-BE49-F238E27FC236}">
                <a16:creationId xmlns:a16="http://schemas.microsoft.com/office/drawing/2014/main" xmlns="" id="{724A5134-5FA6-4254-AAD0-655578255BA7}"/>
              </a:ext>
            </a:extLst>
          </p:cNvPr>
          <p:cNvSpPr txBox="1"/>
          <p:nvPr/>
        </p:nvSpPr>
        <p:spPr>
          <a:xfrm>
            <a:off x="7250056" y="2605653"/>
            <a:ext cx="5335644"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eaLnBrk="1" fontAlgn="auto">
              <a:spcBef>
                <a:spcPts val="0"/>
              </a:spcBef>
              <a:spcAft>
                <a:spcPts val="0"/>
              </a:spcAft>
              <a:defRPr/>
            </a:pPr>
            <a:r>
              <a:rPr lang="en-US" b="1" kern="0" dirty="0">
                <a:solidFill>
                  <a:srgbClr val="7030A0"/>
                </a:solidFill>
                <a:latin typeface="Helvetica" panose="020B0604020202020204" pitchFamily="34" charset="0"/>
                <a:ea typeface="+mn-ea"/>
                <a:cs typeface="Helvetica" panose="020B0604020202020204" pitchFamily="34" charset="0"/>
                <a:sym typeface="Helvetica Light" charset="0"/>
              </a:rPr>
              <a:t>DFW’s two-year grant of $44,087.70 covers </a:t>
            </a:r>
          </a:p>
          <a:p>
            <a:pPr eaLnBrk="1" fontAlgn="auto">
              <a:spcBef>
                <a:spcPts val="0"/>
              </a:spcBef>
              <a:spcAft>
                <a:spcPts val="0"/>
              </a:spcAft>
              <a:defRPr/>
            </a:pPr>
            <a:r>
              <a:rPr lang="en-US" b="1" kern="0" dirty="0">
                <a:solidFill>
                  <a:srgbClr val="7030A0"/>
                </a:solidFill>
                <a:latin typeface="Helvetica" panose="020B0604020202020204" pitchFamily="34" charset="0"/>
                <a:ea typeface="+mn-ea"/>
                <a:cs typeface="Helvetica" panose="020B0604020202020204" pitchFamily="34" charset="0"/>
                <a:sym typeface="Helvetica Light" charset="0"/>
              </a:rPr>
              <a:t>training, transportation, </a:t>
            </a:r>
          </a:p>
          <a:p>
            <a:pPr eaLnBrk="1" fontAlgn="auto">
              <a:spcBef>
                <a:spcPts val="0"/>
              </a:spcBef>
              <a:spcAft>
                <a:spcPts val="0"/>
              </a:spcAft>
              <a:defRPr/>
            </a:pPr>
            <a:r>
              <a:rPr lang="en-US" b="1" kern="0" dirty="0">
                <a:solidFill>
                  <a:srgbClr val="7030A0"/>
                </a:solidFill>
                <a:latin typeface="Helvetica" panose="020B0604020202020204" pitchFamily="34" charset="0"/>
                <a:ea typeface="+mn-ea"/>
                <a:cs typeface="Helvetica" panose="020B0604020202020204" pitchFamily="34" charset="0"/>
                <a:sym typeface="Helvetica Light" charset="0"/>
              </a:rPr>
              <a:t>Community Health Worker incentives, </a:t>
            </a:r>
          </a:p>
          <a:p>
            <a:pPr eaLnBrk="1" fontAlgn="auto">
              <a:spcBef>
                <a:spcPts val="0"/>
              </a:spcBef>
              <a:spcAft>
                <a:spcPts val="0"/>
              </a:spcAft>
              <a:defRPr/>
            </a:pPr>
            <a:r>
              <a:rPr lang="en-US" b="1" kern="0" dirty="0">
                <a:solidFill>
                  <a:srgbClr val="7030A0"/>
                </a:solidFill>
                <a:latin typeface="Helvetica" panose="020B0604020202020204" pitchFamily="34" charset="0"/>
                <a:ea typeface="+mn-ea"/>
                <a:cs typeface="Helvetica" panose="020B0604020202020204" pitchFamily="34" charset="0"/>
                <a:sym typeface="Helvetica Light" charset="0"/>
              </a:rPr>
              <a:t>and staffing to enhance nutrition and health. </a:t>
            </a:r>
            <a:endParaRPr lang="en-US" b="1" kern="0" dirty="0">
              <a:solidFill>
                <a:srgbClr val="7030A0"/>
              </a:solidFill>
              <a:latin typeface="Helvetica" panose="020B0604020202020204" pitchFamily="34" charset="0"/>
              <a:ea typeface="+mn-ea"/>
              <a:cs typeface="Helvetica" panose="020B0604020202020204" pitchFamily="34" charset="0"/>
            </a:endParaRPr>
          </a:p>
          <a:p>
            <a:pPr eaLnBrk="1" fontAlgn="auto">
              <a:spcBef>
                <a:spcPts val="0"/>
              </a:spcBef>
              <a:spcAft>
                <a:spcPts val="0"/>
              </a:spcAft>
              <a:defRPr/>
            </a:pPr>
            <a:r>
              <a:rPr lang="en-US" b="1" kern="0" dirty="0">
                <a:solidFill>
                  <a:srgbClr val="7030A0"/>
                </a:solidFill>
                <a:latin typeface="Helvetica" panose="020B0604020202020204" pitchFamily="34" charset="0"/>
                <a:ea typeface="+mn-ea"/>
                <a:cs typeface="Helvetica" panose="020B0604020202020204" pitchFamily="34" charset="0"/>
              </a:rPr>
              <a:t>Direct Impact: 38  </a:t>
            </a:r>
          </a:p>
          <a:p>
            <a:pPr eaLnBrk="1" fontAlgn="auto">
              <a:spcBef>
                <a:spcPts val="0"/>
              </a:spcBef>
              <a:spcAft>
                <a:spcPts val="0"/>
              </a:spcAft>
              <a:defRPr/>
            </a:pPr>
            <a:r>
              <a:rPr lang="en-US" b="1" kern="0" dirty="0">
                <a:solidFill>
                  <a:srgbClr val="7030A0"/>
                </a:solidFill>
                <a:latin typeface="Helvetica" panose="020B0604020202020204" pitchFamily="34" charset="0"/>
                <a:ea typeface="+mn-ea"/>
                <a:cs typeface="Helvetica" panose="020B0604020202020204" pitchFamily="34" charset="0"/>
              </a:rPr>
              <a:t>Indirect Impact: 2,000</a:t>
            </a:r>
            <a:endParaRPr lang="en-US" b="1" kern="0" dirty="0">
              <a:solidFill>
                <a:srgbClr val="7030A0"/>
              </a:solidFill>
              <a:latin typeface="+mn-lt"/>
              <a:ea typeface="+mn-ea"/>
              <a:cs typeface="+mn-cs"/>
            </a:endParaRPr>
          </a:p>
          <a:p>
            <a:pPr algn="ctr" eaLnBrk="1" fontAlgn="auto">
              <a:spcBef>
                <a:spcPts val="0"/>
              </a:spcBef>
              <a:spcAft>
                <a:spcPts val="0"/>
              </a:spcAft>
              <a:defRPr/>
            </a:pPr>
            <a:endParaRPr lang="en-US" kern="0" dirty="0">
              <a:latin typeface="+mn-lt"/>
              <a:ea typeface="+mn-ea"/>
              <a:cs typeface="+mn-cs"/>
            </a:endParaRPr>
          </a:p>
        </p:txBody>
      </p:sp>
      <p:pic>
        <p:nvPicPr>
          <p:cNvPr id="3" name="Picture 2">
            <a:extLst>
              <a:ext uri="{FF2B5EF4-FFF2-40B4-BE49-F238E27FC236}">
                <a16:creationId xmlns:a16="http://schemas.microsoft.com/office/drawing/2014/main" xmlns="" id="{76D9EC66-C8DE-4478-9F48-A25DE6021E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577" y="2244286"/>
            <a:ext cx="6544122" cy="6003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8195"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8196"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434975"/>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197" name="Shape 126"/>
          <p:cNvSpPr>
            <a:spLocks noChangeArrowheads="1"/>
          </p:cNvSpPr>
          <p:nvPr/>
        </p:nvSpPr>
        <p:spPr bwMode="auto">
          <a:xfrm>
            <a:off x="1490663" y="1500188"/>
            <a:ext cx="101742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7030A0"/>
                </a:solidFill>
                <a:latin typeface="Helvetica" panose="020B0604020202020204" pitchFamily="34" charset="0"/>
                <a:sym typeface="Helvetica" panose="020B0604020202020204" pitchFamily="34" charset="0"/>
              </a:rPr>
              <a:t>      Life Challenges of the Women Served</a:t>
            </a:r>
          </a:p>
        </p:txBody>
      </p:sp>
      <p:sp>
        <p:nvSpPr>
          <p:cNvPr id="19461" name="Shape 127">
            <a:extLst>
              <a:ext uri="{FF2B5EF4-FFF2-40B4-BE49-F238E27FC236}">
                <a16:creationId xmlns:a16="http://schemas.microsoft.com/office/drawing/2014/main" xmlns="" id="{B08A0DB0-6CCD-4E5E-9D0A-40D9E48568AD}"/>
              </a:ext>
            </a:extLst>
          </p:cNvPr>
          <p:cNvSpPr>
            <a:spLocks noChangeArrowheads="1"/>
          </p:cNvSpPr>
          <p:nvPr/>
        </p:nvSpPr>
        <p:spPr bwMode="auto">
          <a:xfrm>
            <a:off x="990600" y="2359025"/>
            <a:ext cx="11798300" cy="705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marL="457200" indent="-457200" eaLnBrk="1">
              <a:buFont typeface="Arial" panose="020B0604020202020204" pitchFamily="34" charset="0"/>
              <a:buChar char="•"/>
              <a:defRPr/>
            </a:pPr>
            <a:r>
              <a:rPr lang="en-US" altLang="en-US" sz="3200" b="1" dirty="0">
                <a:solidFill>
                  <a:srgbClr val="7030A0"/>
                </a:solidFill>
                <a:latin typeface="Helvetica" panose="020B0604020202020204" pitchFamily="34" charset="0"/>
              </a:rPr>
              <a:t>18 percent of children in the Cusco region are malnourished. </a:t>
            </a:r>
          </a:p>
          <a:p>
            <a:pPr marL="457200" indent="-457200" eaLnBrk="1">
              <a:buFont typeface="Arial" panose="020B0604020202020204" pitchFamily="34" charset="0"/>
              <a:buChar char="•"/>
              <a:defRPr/>
            </a:pPr>
            <a:r>
              <a:rPr lang="en-US" altLang="en-US" sz="3200" b="1" dirty="0">
                <a:solidFill>
                  <a:srgbClr val="7030A0"/>
                </a:solidFill>
                <a:latin typeface="Helvetica" panose="020B0604020202020204" pitchFamily="34" charset="0"/>
              </a:rPr>
              <a:t>Over half exhibit stunted growth, are underweight, or both. </a:t>
            </a:r>
          </a:p>
          <a:p>
            <a:pPr marL="457200" indent="-457200" eaLnBrk="1">
              <a:buFont typeface="Arial" panose="020B0604020202020204" pitchFamily="34" charset="0"/>
              <a:buChar char="•"/>
              <a:defRPr/>
            </a:pPr>
            <a:r>
              <a:rPr lang="en-US" altLang="en-US" sz="3200" b="1" dirty="0">
                <a:solidFill>
                  <a:srgbClr val="7030A0"/>
                </a:solidFill>
                <a:latin typeface="Helvetica" panose="020B0604020202020204" pitchFamily="34" charset="0"/>
              </a:rPr>
              <a:t>In the same communities, 55 percent of children under 5 are anemic, and many experience chronic illness, learning delays, and developmental problems. </a:t>
            </a:r>
          </a:p>
          <a:p>
            <a:pPr marL="457200" indent="-457200" eaLnBrk="1">
              <a:buFont typeface="Arial" panose="020B0604020202020204" pitchFamily="34" charset="0"/>
              <a:buChar char="•"/>
              <a:defRPr/>
            </a:pPr>
            <a:r>
              <a:rPr lang="en-US" altLang="en-US" sz="3200" b="1" dirty="0">
                <a:solidFill>
                  <a:srgbClr val="7030A0"/>
                </a:solidFill>
                <a:latin typeface="Helvetica" panose="020B0604020202020204" pitchFamily="34" charset="0"/>
              </a:rPr>
              <a:t>Malnutrition is a problem in this area due to geographic isolation, limited access to nutrient-rich foods, and extreme altitude. </a:t>
            </a:r>
          </a:p>
          <a:p>
            <a:pPr marL="457200" indent="-457200" eaLnBrk="1">
              <a:buFont typeface="Arial" panose="020B0604020202020204" pitchFamily="34" charset="0"/>
              <a:buChar char="•"/>
              <a:defRPr/>
            </a:pPr>
            <a:r>
              <a:rPr lang="en-US" altLang="en-US" sz="3200" b="1" dirty="0">
                <a:solidFill>
                  <a:srgbClr val="7030A0"/>
                </a:solidFill>
                <a:latin typeface="Helvetica" panose="020B0604020202020204" pitchFamily="34" charset="0"/>
              </a:rPr>
              <a:t>Parents are unaware of the importance of a balanced diet and there is little training on how to grow a wider selection of food at high-altitude. </a:t>
            </a:r>
          </a:p>
          <a:p>
            <a:pPr algn="ctr" eaLnBrk="1">
              <a:defRPr/>
            </a:pPr>
            <a:r>
              <a:rPr lang="en-US" altLang="en-US" dirty="0">
                <a:solidFill>
                  <a:srgbClr val="B22FBA"/>
                </a:solidFill>
                <a:latin typeface="Helvetica" panose="020B0604020202020204" pitchFamily="34" charset="0"/>
              </a:rPr>
              <a:t>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9219"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9220"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0"/>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221" name="Shape 126"/>
          <p:cNvSpPr>
            <a:spLocks noChangeArrowheads="1"/>
          </p:cNvSpPr>
          <p:nvPr/>
        </p:nvSpPr>
        <p:spPr bwMode="auto">
          <a:xfrm>
            <a:off x="2386013" y="-142875"/>
            <a:ext cx="9526587"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endParaRPr lang="en-US" altLang="en-US" sz="4000" b="1">
              <a:solidFill>
                <a:srgbClr val="B22FBA"/>
              </a:solidFill>
              <a:latin typeface="Helvetica" panose="020B0604020202020204" pitchFamily="34" charset="0"/>
              <a:sym typeface="Helvetica" panose="020B0604020202020204" pitchFamily="34" charset="0"/>
            </a:endParaRPr>
          </a:p>
          <a:p>
            <a:pPr eaLnBrk="1"/>
            <a:endParaRPr lang="en-US" altLang="en-US" sz="4000" b="1">
              <a:solidFill>
                <a:srgbClr val="B22FBA"/>
              </a:solidFill>
              <a:latin typeface="Helvetica" panose="020B0604020202020204" pitchFamily="34" charset="0"/>
              <a:sym typeface="Helvetica" panose="020B0604020202020204" pitchFamily="34" charset="0"/>
            </a:endParaRPr>
          </a:p>
          <a:p>
            <a:pPr eaLnBrk="1"/>
            <a:endParaRPr lang="en-US" altLang="en-US" sz="4000" b="1">
              <a:solidFill>
                <a:srgbClr val="B22FBA"/>
              </a:solidFill>
              <a:latin typeface="Helvetica" panose="020B0604020202020204" pitchFamily="34" charset="0"/>
              <a:sym typeface="Helvetica" panose="020B0604020202020204" pitchFamily="34" charset="0"/>
            </a:endParaRPr>
          </a:p>
          <a:p>
            <a:pPr algn="ctr" eaLnBrk="1"/>
            <a:r>
              <a:rPr lang="en-US" altLang="en-US" sz="4000" b="1">
                <a:solidFill>
                  <a:srgbClr val="7030A0"/>
                </a:solidFill>
                <a:latin typeface="Helvetica" panose="020B0604020202020204" pitchFamily="34" charset="0"/>
                <a:sym typeface="Helvetica" panose="020B0604020202020204" pitchFamily="34" charset="0"/>
              </a:rPr>
              <a:t>Budget</a:t>
            </a:r>
          </a:p>
          <a:p>
            <a:pPr eaLnBrk="1"/>
            <a:r>
              <a:rPr lang="en-US" altLang="en-US" sz="2800" b="1">
                <a:solidFill>
                  <a:srgbClr val="7030A0"/>
                </a:solidFill>
                <a:latin typeface="Helvetica" panose="020B0604020202020204" pitchFamily="34" charset="0"/>
                <a:sym typeface="Helvetica" panose="020B0604020202020204" pitchFamily="34" charset="0"/>
              </a:rPr>
              <a:t>How DFW’s two-year grant of $44,087.70 will be used:</a:t>
            </a:r>
          </a:p>
          <a:p>
            <a:pPr eaLnBrk="1"/>
            <a:r>
              <a:rPr lang="en-US" altLang="en-US" sz="2800" b="1">
                <a:solidFill>
                  <a:srgbClr val="B22FBA"/>
                </a:solidFill>
                <a:latin typeface="Helvetica" panose="020B0604020202020204" pitchFamily="34" charset="0"/>
                <a:sym typeface="Helvetica" panose="020B0604020202020204" pitchFamily="34" charset="0"/>
              </a:rPr>
              <a:t> </a:t>
            </a:r>
          </a:p>
        </p:txBody>
      </p:sp>
      <p:graphicFrame>
        <p:nvGraphicFramePr>
          <p:cNvPr id="3" name="Table 2">
            <a:extLst>
              <a:ext uri="{FF2B5EF4-FFF2-40B4-BE49-F238E27FC236}">
                <a16:creationId xmlns:a16="http://schemas.microsoft.com/office/drawing/2014/main" xmlns="" id="{26AA1C63-D3E4-4CF1-A13F-3EDEF0FB46B5}"/>
              </a:ext>
            </a:extLst>
          </p:cNvPr>
          <p:cNvGraphicFramePr>
            <a:graphicFrameLocks noGrp="1"/>
          </p:cNvGraphicFramePr>
          <p:nvPr/>
        </p:nvGraphicFramePr>
        <p:xfrm>
          <a:off x="1739900" y="2933700"/>
          <a:ext cx="10553700" cy="6299200"/>
        </p:xfrm>
        <a:graphic>
          <a:graphicData uri="http://schemas.openxmlformats.org/drawingml/2006/table">
            <a:tbl>
              <a:tblPr firstRow="1" firstCol="1" bandRow="1"/>
              <a:tblGrid>
                <a:gridCol w="2607932">
                  <a:extLst>
                    <a:ext uri="{9D8B030D-6E8A-4147-A177-3AD203B41FA5}">
                      <a16:colId xmlns:a16="http://schemas.microsoft.com/office/drawing/2014/main" xmlns="" val="3616539765"/>
                    </a:ext>
                  </a:extLst>
                </a:gridCol>
                <a:gridCol w="4849939">
                  <a:extLst>
                    <a:ext uri="{9D8B030D-6E8A-4147-A177-3AD203B41FA5}">
                      <a16:colId xmlns:a16="http://schemas.microsoft.com/office/drawing/2014/main" xmlns="" val="3329707937"/>
                    </a:ext>
                  </a:extLst>
                </a:gridCol>
                <a:gridCol w="1736685">
                  <a:extLst>
                    <a:ext uri="{9D8B030D-6E8A-4147-A177-3AD203B41FA5}">
                      <a16:colId xmlns:a16="http://schemas.microsoft.com/office/drawing/2014/main" xmlns="" val="4004559035"/>
                    </a:ext>
                  </a:extLst>
                </a:gridCol>
                <a:gridCol w="1359144">
                  <a:extLst>
                    <a:ext uri="{9D8B030D-6E8A-4147-A177-3AD203B41FA5}">
                      <a16:colId xmlns:a16="http://schemas.microsoft.com/office/drawing/2014/main" xmlns="" val="1394387943"/>
                    </a:ext>
                  </a:extLst>
                </a:gridCol>
              </a:tblGrid>
              <a:tr h="393959">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Item</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endParaRPr lang="en-US" sz="20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marL="0" marR="0" algn="r">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marL="0" marR="0" algn="r">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Total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341142164"/>
                  </a:ext>
                </a:extLst>
              </a:tr>
              <a:tr h="895739">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Training materials</a:t>
                      </a:r>
                      <a:endParaRPr lang="en-US" sz="20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Binders, printing, supplies, meals, </a:t>
                      </a:r>
                      <a:endParaRPr lang="en-US" sz="20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$5,108.80 </a:t>
                      </a:r>
                      <a:endParaRPr lang="en-US" sz="20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3931226205"/>
                  </a:ext>
                </a:extLst>
              </a:tr>
              <a:tr h="895739">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Transportation</a:t>
                      </a:r>
                      <a:endParaRPr lang="en-US" sz="20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In-office trainings and reviews, community reviews, AASD Sustainable Agriculture visits</a:t>
                      </a:r>
                      <a:endParaRPr lang="en-US" sz="20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$17,995.50 </a:t>
                      </a:r>
                      <a:endParaRPr lang="en-US" sz="20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2818381706"/>
                  </a:ext>
                </a:extLst>
              </a:tr>
              <a:tr h="895739">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CHW Incentives</a:t>
                      </a:r>
                      <a:endParaRPr lang="en-US" sz="20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Food incentives for CHWs and in-office trainings</a:t>
                      </a:r>
                      <a:endParaRPr lang="en-US" sz="20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$3,236.40</a:t>
                      </a:r>
                      <a:endParaRPr lang="en-US" sz="20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495187317"/>
                  </a:ext>
                </a:extLst>
              </a:tr>
              <a:tr h="331755">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Staffing</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AF6"/>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M&amp;E Coordinator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xmlns="" val="398220712"/>
                  </a:ext>
                </a:extLst>
              </a:tr>
              <a:tr h="331755">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Peruvian Project Manager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xmlns="" val="3271247586"/>
                  </a:ext>
                </a:extLst>
              </a:tr>
              <a:tr h="331755">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SVH Director of Operations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xmlns="" val="2737191803"/>
                  </a:ext>
                </a:extLst>
              </a:tr>
              <a:tr h="331755">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Community Coordination Volunteers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xmlns="" val="2905462395"/>
                  </a:ext>
                </a:extLst>
              </a:tr>
              <a:tr h="331755">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Quechua-speaking Nutrition </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Docentes</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xmlns="" val="3260906914"/>
                  </a:ext>
                </a:extLst>
              </a:tr>
              <a:tr h="331755">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Program Coordinator Intern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xmlns="" val="4050688070"/>
                  </a:ext>
                </a:extLst>
              </a:tr>
              <a:tr h="331755">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AF6"/>
                    </a:solidFill>
                  </a:tcPr>
                </a:tc>
                <a:tc>
                  <a:txBody>
                    <a:bodyPr/>
                    <a:lstStyle/>
                    <a:p>
                      <a:endParaRPr lang="en-US" sz="20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marL="0" marR="0" algn="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$17,747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2127599858"/>
                  </a:ext>
                </a:extLst>
              </a:tr>
              <a:tr h="895739">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EXPENSES</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endParaRPr lang="en-US" sz="2000" dirty="0">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$44,087.70 </a:t>
                      </a:r>
                      <a:endParaRPr lang="en-US" sz="20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126736059"/>
                  </a:ext>
                </a:extLst>
              </a:tr>
            </a:tbl>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0243"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0244"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688" y="4763"/>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245" name="Shape 127"/>
          <p:cNvSpPr>
            <a:spLocks noChangeArrowheads="1"/>
          </p:cNvSpPr>
          <p:nvPr/>
        </p:nvSpPr>
        <p:spPr bwMode="auto">
          <a:xfrm>
            <a:off x="6432550" y="1968500"/>
            <a:ext cx="54800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ctr" eaLnBrk="1"/>
            <a:r>
              <a:rPr lang="en-US" altLang="en-US" sz="4400" b="1">
                <a:solidFill>
                  <a:srgbClr val="7030A0"/>
                </a:solidFill>
                <a:latin typeface="Helvetica" panose="020B0604020202020204" pitchFamily="34" charset="0"/>
              </a:rPr>
              <a:t>About the </a:t>
            </a:r>
          </a:p>
          <a:p>
            <a:pPr algn="ctr" eaLnBrk="1"/>
            <a:r>
              <a:rPr lang="en-US" altLang="en-US" sz="4400" b="1">
                <a:solidFill>
                  <a:srgbClr val="7030A0"/>
                </a:solidFill>
                <a:latin typeface="Helvetica" panose="020B0604020202020204" pitchFamily="34" charset="0"/>
              </a:rPr>
              <a:t>Featured Grantee</a:t>
            </a:r>
          </a:p>
          <a:p>
            <a:pPr eaLnBrk="1"/>
            <a:endParaRPr lang="en-US" altLang="en-US" sz="3200" b="1">
              <a:solidFill>
                <a:srgbClr val="B22FBA"/>
              </a:solidFill>
              <a:latin typeface="Helvetica" panose="020B0604020202020204" pitchFamily="34" charset="0"/>
            </a:endParaRPr>
          </a:p>
        </p:txBody>
      </p:sp>
      <p:pic>
        <p:nvPicPr>
          <p:cNvPr id="2" name="Picture 1">
            <a:extLst>
              <a:ext uri="{FF2B5EF4-FFF2-40B4-BE49-F238E27FC236}">
                <a16:creationId xmlns:a16="http://schemas.microsoft.com/office/drawing/2014/main" xmlns="" id="{2C1474EA-3B5A-4DCD-B3C0-C99EB7A8E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7680" y="597783"/>
            <a:ext cx="4317444" cy="3504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7" name="Rectangle 2"/>
          <p:cNvSpPr>
            <a:spLocks noChangeArrowheads="1"/>
          </p:cNvSpPr>
          <p:nvPr/>
        </p:nvSpPr>
        <p:spPr bwMode="auto">
          <a:xfrm>
            <a:off x="1092200" y="4484688"/>
            <a:ext cx="113299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000" b="1">
                <a:solidFill>
                  <a:srgbClr val="7030A0"/>
                </a:solidFill>
                <a:latin typeface="Helvetica" panose="020B0604020202020204" pitchFamily="34" charset="0"/>
              </a:rPr>
              <a:t>SVH uses a “train the trainer” model in 14 rural communities in Peru. Community Health Workers are trained in disease prevention, health promotion, and first-aid skills. The curriculum uses a low-literacy format as most members have limited reading and writing ability. The areas of focus are respiratory disease, parasitic diarrheal disease, and malnutrition. In addition to providing health education and nutrition screening (height, weight, and anemia testing), SVH distributes multivitamins to children from six-months-old to five years of age as well as to pregnant and lactating women. </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1267"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1268"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77800"/>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269" name="Shape 126"/>
          <p:cNvSpPr>
            <a:spLocks noChangeArrowheads="1"/>
          </p:cNvSpPr>
          <p:nvPr/>
        </p:nvSpPr>
        <p:spPr bwMode="auto">
          <a:xfrm>
            <a:off x="1784350" y="1508125"/>
            <a:ext cx="99091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B22FBA"/>
                </a:solidFill>
                <a:latin typeface="Helvetica" panose="020B0604020202020204" pitchFamily="34" charset="0"/>
                <a:sym typeface="Helvetica" panose="020B0604020202020204" pitchFamily="34" charset="0"/>
              </a:rPr>
              <a:t>               </a:t>
            </a:r>
            <a:r>
              <a:rPr lang="en-US" altLang="en-US" sz="4000" b="1">
                <a:solidFill>
                  <a:srgbClr val="7030A0"/>
                </a:solidFill>
                <a:latin typeface="Helvetica" panose="020B0604020202020204" pitchFamily="34" charset="0"/>
                <a:sym typeface="Helvetica" panose="020B0604020202020204" pitchFamily="34" charset="0"/>
              </a:rPr>
              <a:t>About the Featured Grantee</a:t>
            </a:r>
          </a:p>
        </p:txBody>
      </p:sp>
      <p:sp>
        <p:nvSpPr>
          <p:cNvPr id="22533" name="Shape 127">
            <a:extLst>
              <a:ext uri="{FF2B5EF4-FFF2-40B4-BE49-F238E27FC236}">
                <a16:creationId xmlns:a16="http://schemas.microsoft.com/office/drawing/2014/main" xmlns="" id="{8AE09FBD-6468-47F9-8CC7-4C4D4D382011}"/>
              </a:ext>
            </a:extLst>
          </p:cNvPr>
          <p:cNvSpPr>
            <a:spLocks noChangeArrowheads="1"/>
          </p:cNvSpPr>
          <p:nvPr/>
        </p:nvSpPr>
        <p:spPr bwMode="auto">
          <a:xfrm>
            <a:off x="6851650" y="1793875"/>
            <a:ext cx="5886450" cy="788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defRPr/>
            </a:pPr>
            <a:endParaRPr lang="en-US" altLang="en-US" sz="2800" dirty="0">
              <a:solidFill>
                <a:srgbClr val="B22FBA"/>
              </a:solidFill>
              <a:latin typeface="Helvetica" charset="0"/>
            </a:endParaRPr>
          </a:p>
          <a:p>
            <a:pPr>
              <a:defRPr/>
            </a:pPr>
            <a:r>
              <a:rPr lang="en-US" sz="3000" b="1" dirty="0">
                <a:solidFill>
                  <a:srgbClr val="7030A0"/>
                </a:solidFill>
                <a:latin typeface="Helvetica" charset="0"/>
              </a:rPr>
              <a:t>SVH’s vision is to: </a:t>
            </a:r>
          </a:p>
          <a:p>
            <a:pPr marL="457200" indent="-457200">
              <a:buFont typeface="Arial" charset="0"/>
              <a:buChar char="•"/>
              <a:defRPr/>
            </a:pPr>
            <a:r>
              <a:rPr lang="en-US" sz="3000" b="1" dirty="0">
                <a:solidFill>
                  <a:srgbClr val="7030A0"/>
                </a:solidFill>
                <a:latin typeface="Helvetica" charset="0"/>
              </a:rPr>
              <a:t>assure access to quality health care;</a:t>
            </a:r>
          </a:p>
          <a:p>
            <a:pPr marL="457200" indent="-457200">
              <a:buFont typeface="Arial" charset="0"/>
              <a:buChar char="•"/>
              <a:defRPr/>
            </a:pPr>
            <a:r>
              <a:rPr lang="en-US" sz="3000" b="1" dirty="0">
                <a:solidFill>
                  <a:srgbClr val="7030A0"/>
                </a:solidFill>
                <a:latin typeface="Helvetica" charset="0"/>
              </a:rPr>
              <a:t>create partnerships with government and NGOs to maximize access to resources;</a:t>
            </a:r>
          </a:p>
          <a:p>
            <a:pPr marL="457200" indent="-457200">
              <a:buFont typeface="Arial" charset="0"/>
              <a:buChar char="•"/>
              <a:defRPr/>
            </a:pPr>
            <a:r>
              <a:rPr lang="en-US" sz="3000" b="1" dirty="0">
                <a:solidFill>
                  <a:srgbClr val="7030A0"/>
                </a:solidFill>
                <a:latin typeface="Helvetica" charset="0"/>
              </a:rPr>
              <a:t>have at least one trained promotora de salud (Community Health Worker) in every community, </a:t>
            </a:r>
          </a:p>
          <a:p>
            <a:pPr marL="457200" indent="-457200">
              <a:buFont typeface="Arial" charset="0"/>
              <a:buChar char="•"/>
              <a:defRPr/>
            </a:pPr>
            <a:r>
              <a:rPr lang="en-US" sz="3000" b="1" dirty="0">
                <a:solidFill>
                  <a:srgbClr val="7030A0"/>
                </a:solidFill>
                <a:latin typeface="Helvetica" charset="0"/>
              </a:rPr>
              <a:t>see that each promotora serves as a community health advocate and agent of change</a:t>
            </a:r>
            <a:r>
              <a:rPr lang="en-US" sz="3000" dirty="0">
                <a:solidFill>
                  <a:srgbClr val="B22FBA"/>
                </a:solidFill>
                <a:latin typeface="Helvetica" charset="0"/>
              </a:rPr>
              <a:t>. </a:t>
            </a:r>
          </a:p>
          <a:p>
            <a:pPr algn="ctr" eaLnBrk="1">
              <a:defRPr/>
            </a:pPr>
            <a:endParaRPr lang="en-US" altLang="en-US" sz="2800" dirty="0">
              <a:solidFill>
                <a:srgbClr val="B22FBA"/>
              </a:solidFill>
              <a:latin typeface="Helvetica" charset="0"/>
            </a:endParaRPr>
          </a:p>
        </p:txBody>
      </p:sp>
      <p:pic>
        <p:nvPicPr>
          <p:cNvPr id="2" name="Picture 1">
            <a:extLst>
              <a:ext uri="{FF2B5EF4-FFF2-40B4-BE49-F238E27FC236}">
                <a16:creationId xmlns:a16="http://schemas.microsoft.com/office/drawing/2014/main" xmlns="" id="{E28FB790-C11B-49FD-91F4-10F6FA4EAB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095" y="2847315"/>
            <a:ext cx="5980905" cy="4301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2291"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2292"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8" y="0"/>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293" name="Shape 126"/>
          <p:cNvSpPr>
            <a:spLocks noChangeArrowheads="1"/>
          </p:cNvSpPr>
          <p:nvPr/>
        </p:nvSpPr>
        <p:spPr bwMode="auto">
          <a:xfrm>
            <a:off x="3724275" y="1839913"/>
            <a:ext cx="79406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800" b="1">
                <a:solidFill>
                  <a:srgbClr val="B22FBA"/>
                </a:solidFill>
                <a:latin typeface="Helvetica" panose="020B0604020202020204" pitchFamily="34" charset="0"/>
                <a:sym typeface="Helvetica" panose="020B0604020202020204" pitchFamily="34" charset="0"/>
              </a:rPr>
              <a:t>Share Your Thoughts</a:t>
            </a:r>
          </a:p>
        </p:txBody>
      </p:sp>
      <p:sp>
        <p:nvSpPr>
          <p:cNvPr id="127" name="Shape 127">
            <a:extLst>
              <a:ext uri="{FF2B5EF4-FFF2-40B4-BE49-F238E27FC236}">
                <a16:creationId xmlns:a16="http://schemas.microsoft.com/office/drawing/2014/main" xmlns="" id="{66436C9F-DA3E-48A6-82D5-957E1B6C1CAC}"/>
              </a:ext>
            </a:extLst>
          </p:cNvPr>
          <p:cNvSpPr/>
          <p:nvPr/>
        </p:nvSpPr>
        <p:spPr>
          <a:xfrm>
            <a:off x="1665288" y="3100388"/>
            <a:ext cx="11085512" cy="4533900"/>
          </a:xfrm>
          <a:prstGeom prst="rect">
            <a:avLst/>
          </a:prstGeom>
          <a:ln w="12700">
            <a:miter lim="400000"/>
          </a:ln>
          <a:extLst/>
        </p:spPr>
        <p:txBody>
          <a:bodyPr lIns="50800" tIns="50800" rIns="50800" bIns="50800" anchor="ctr">
            <a:spAutoFit/>
          </a:bodyPr>
          <a:lstStyle/>
          <a:p>
            <a:pPr marL="571500" indent="-571500" eaLnBrk="1" fontAlgn="auto">
              <a:spcBef>
                <a:spcPts val="0"/>
              </a:spcBef>
              <a:spcAft>
                <a:spcPts val="0"/>
              </a:spcAft>
              <a:buFont typeface="Arial" panose="020B0604020202020204" pitchFamily="34" charset="0"/>
              <a:buChar char="•"/>
              <a:defRPr/>
            </a:pPr>
            <a:r>
              <a:rPr lang="en-US" b="1" kern="0" dirty="0">
                <a:solidFill>
                  <a:srgbClr val="B22FBA"/>
                </a:solidFill>
                <a:latin typeface="Helvetica" panose="020B0604020202020204" pitchFamily="34" charset="0"/>
                <a:ea typeface="+mn-ea"/>
                <a:cs typeface="Helvetica" panose="020B0604020202020204" pitchFamily="34" charset="0"/>
              </a:rPr>
              <a:t>Why </a:t>
            </a:r>
            <a:r>
              <a:rPr lang="en-US" b="1" kern="0" dirty="0">
                <a:solidFill>
                  <a:srgbClr val="B22FBA"/>
                </a:solidFill>
                <a:latin typeface="Helvetica" panose="020B0604020202020204" pitchFamily="34" charset="0"/>
                <a:ea typeface="+mn-ea"/>
                <a:cs typeface="Helvetica" panose="020B0604020202020204" pitchFamily="34" charset="0"/>
                <a:sym typeface="Helvetica Light" charset="0"/>
              </a:rPr>
              <a:t>do you think the “train the trainer” model is key to SVH’s success? </a:t>
            </a:r>
          </a:p>
          <a:p>
            <a:pPr eaLnBrk="1" fontAlgn="auto">
              <a:spcBef>
                <a:spcPts val="0"/>
              </a:spcBef>
              <a:spcAft>
                <a:spcPts val="0"/>
              </a:spcAft>
              <a:defRPr/>
            </a:pPr>
            <a:endParaRPr lang="en-US" b="1" kern="0" dirty="0">
              <a:solidFill>
                <a:srgbClr val="B22FBA"/>
              </a:solidFill>
              <a:latin typeface="Helvetica" panose="020B0604020202020204" pitchFamily="34" charset="0"/>
              <a:ea typeface="+mn-ea"/>
              <a:cs typeface="Helvetica" panose="020B0604020202020204" pitchFamily="34" charset="0"/>
            </a:endParaRPr>
          </a:p>
          <a:p>
            <a:pPr marL="571500" indent="-571500" eaLnBrk="1" fontAlgn="auto">
              <a:spcBef>
                <a:spcPts val="0"/>
              </a:spcBef>
              <a:spcAft>
                <a:spcPts val="0"/>
              </a:spcAft>
              <a:buFont typeface="Arial" panose="020B0604020202020204" pitchFamily="34" charset="0"/>
              <a:buChar char="•"/>
              <a:defRPr/>
            </a:pPr>
            <a:r>
              <a:rPr lang="en-US" b="1" kern="0" dirty="0">
                <a:solidFill>
                  <a:srgbClr val="B22FBA"/>
                </a:solidFill>
                <a:latin typeface="Helvetica" panose="020B0604020202020204" pitchFamily="34" charset="0"/>
                <a:ea typeface="+mn-ea"/>
                <a:cs typeface="Helvetica" panose="020B0604020202020204" pitchFamily="34" charset="0"/>
                <a:sym typeface="Helvetica Light" charset="0"/>
              </a:rPr>
              <a:t>In addition to enhanced health, what other benefits do you think children will see and feel? </a:t>
            </a:r>
          </a:p>
          <a:p>
            <a:pPr eaLnBrk="1" fontAlgn="auto">
              <a:spcBef>
                <a:spcPts val="0"/>
              </a:spcBef>
              <a:spcAft>
                <a:spcPts val="0"/>
              </a:spcAft>
              <a:defRPr/>
            </a:pPr>
            <a:endParaRPr lang="en-US" b="1" kern="0" dirty="0">
              <a:solidFill>
                <a:srgbClr val="B22FBA"/>
              </a:solidFill>
              <a:latin typeface="Helvetica" panose="020B0604020202020204" pitchFamily="34" charset="0"/>
              <a:ea typeface="+mn-ea"/>
              <a:cs typeface="Helvetica" panose="020B0604020202020204" pitchFamily="34" charset="0"/>
            </a:endParaRPr>
          </a:p>
          <a:p>
            <a:pPr marL="571500" indent="-571500" eaLnBrk="1" fontAlgn="auto">
              <a:spcBef>
                <a:spcPts val="0"/>
              </a:spcBef>
              <a:spcAft>
                <a:spcPts val="0"/>
              </a:spcAft>
              <a:buFont typeface="Arial" panose="020B0604020202020204" pitchFamily="34" charset="0"/>
              <a:buChar char="•"/>
              <a:defRPr/>
            </a:pPr>
            <a:r>
              <a:rPr lang="en-US" b="1" kern="0" dirty="0">
                <a:solidFill>
                  <a:srgbClr val="B22FBA"/>
                </a:solidFill>
                <a:latin typeface="Helvetica" panose="020B0604020202020204" pitchFamily="34" charset="0"/>
                <a:ea typeface="+mn-ea"/>
                <a:cs typeface="Helvetica" panose="020B0604020202020204" pitchFamily="34" charset="0"/>
                <a:sym typeface="Helvetica Light" charset="0"/>
              </a:rPr>
              <a:t>How do you think this project will change the current health system? </a:t>
            </a:r>
            <a:endParaRPr lang="en-US" b="1" kern="0" dirty="0">
              <a:solidFill>
                <a:srgbClr val="B22FBA"/>
              </a:solidFill>
              <a:latin typeface="Helvetica" panose="020B0604020202020204" pitchFamily="34" charset="0"/>
              <a:ea typeface="+mn-ea"/>
              <a:cs typeface="Helvetica" panose="020B0604020202020204" pitchFamily="34" charset="0"/>
            </a:endParaRPr>
          </a:p>
        </p:txBody>
      </p:sp>
      <p:pic>
        <p:nvPicPr>
          <p:cNvPr id="12295" name="Picture 6" descr="TaglineAddress_2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1763" y="8470900"/>
            <a:ext cx="11080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7" ma:contentTypeDescription="Create a new document." ma:contentTypeScope="" ma:versionID="b6ee5dfbf8939850ff14ebb2e3bc0f7e">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4917cd6807aa2f364ca76a78e93fba3a"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755175-F1EB-4AA0-8BBE-B5FA9BDFBBE8}">
  <ds:schemaRefs>
    <ds:schemaRef ds:uri="http://schemas.microsoft.com/sharepoint/v3/contenttype/forms"/>
  </ds:schemaRefs>
</ds:datastoreItem>
</file>

<file path=customXml/itemProps2.xml><?xml version="1.0" encoding="utf-8"?>
<ds:datastoreItem xmlns:ds="http://schemas.openxmlformats.org/officeDocument/2006/customXml" ds:itemID="{46E1E611-12A7-47CC-9990-26F64A7A6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F8700F-33C8-4A8F-87A5-6CD31CC156F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ccf3510-8f08-46ad-8e81-d1c5d0ba3915"/>
    <ds:schemaRef ds:uri="a5dfa07a-3378-4c71-8781-fe3969aabe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810</TotalTime>
  <Words>717</Words>
  <Application>Microsoft Office PowerPoint</Application>
  <PresentationFormat>Custom</PresentationFormat>
  <Paragraphs>131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Helvetica Light</vt:lpstr>
      <vt:lpstr>Arial</vt:lpstr>
      <vt:lpstr>Helvetica Neue</vt:lpstr>
      <vt:lpstr>Helvetica</vt:lpstr>
      <vt:lpstr>Calibri</vt:lpstr>
      <vt:lpstr>Times New Roman</vt:lpstr>
      <vt:lpstr>Helvetica  </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cp:lastModifiedBy>Amy West Moore</cp:lastModifiedBy>
  <cp:revision>74</cp:revision>
  <dcterms:modified xsi:type="dcterms:W3CDTF">2018-01-08T16:48:01Z</dcterms:modified>
</cp:coreProperties>
</file>