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59" r:id="rId8"/>
    <p:sldId id="261" r:id="rId9"/>
    <p:sldId id="266" r:id="rId10"/>
    <p:sldId id="267" r:id="rId11"/>
    <p:sldId id="263" r:id="rId12"/>
    <p:sldId id="265" r:id="rId13"/>
    <p:sldId id="264" r:id="rId14"/>
    <p:sldId id="268" r:id="rId15"/>
  </p:sldIdLst>
  <p:sldSz cx="13004800" cy="9753600"/>
  <p:notesSz cx="6858000" cy="9144000"/>
  <p:defaultTextStyle>
    <a:defPPr>
      <a:defRPr lang="en-US"/>
    </a:defPPr>
    <a:lvl1pPr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1pPr>
    <a:lvl2pPr marL="457200" indent="-2286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2pPr>
    <a:lvl3pPr marL="914400" indent="-4572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3pPr>
    <a:lvl4pPr marL="1371600" indent="-6858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4pPr>
    <a:lvl5pPr marL="1828800" indent="-9144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5pPr>
    <a:lvl6pPr marL="2286000" algn="l" defTabSz="914400" rtl="0" eaLnBrk="1" latinLnBrk="0" hangingPunct="1">
      <a:defRPr sz="3600" kern="1200">
        <a:solidFill>
          <a:srgbClr val="000000"/>
        </a:solidFill>
        <a:latin typeface="Helvetica Light"/>
        <a:ea typeface="Helvetica Light"/>
        <a:cs typeface="Helvetica Light"/>
        <a:sym typeface="Helvetica Light"/>
      </a:defRPr>
    </a:lvl6pPr>
    <a:lvl7pPr marL="2743200" algn="l" defTabSz="914400" rtl="0" eaLnBrk="1" latinLnBrk="0" hangingPunct="1">
      <a:defRPr sz="3600" kern="1200">
        <a:solidFill>
          <a:srgbClr val="000000"/>
        </a:solidFill>
        <a:latin typeface="Helvetica Light"/>
        <a:ea typeface="Helvetica Light"/>
        <a:cs typeface="Helvetica Light"/>
        <a:sym typeface="Helvetica Light"/>
      </a:defRPr>
    </a:lvl7pPr>
    <a:lvl8pPr marL="3200400" algn="l" defTabSz="914400" rtl="0" eaLnBrk="1" latinLnBrk="0" hangingPunct="1">
      <a:defRPr sz="3600" kern="1200">
        <a:solidFill>
          <a:srgbClr val="000000"/>
        </a:solidFill>
        <a:latin typeface="Helvetica Light"/>
        <a:ea typeface="Helvetica Light"/>
        <a:cs typeface="Helvetica Light"/>
        <a:sym typeface="Helvetica Light"/>
      </a:defRPr>
    </a:lvl8pPr>
    <a:lvl9pPr marL="3657600" algn="l" defTabSz="914400" rtl="0" eaLnBrk="1" latinLnBrk="0" hangingPunct="1">
      <a:defRPr sz="3600" kern="1200">
        <a:solidFill>
          <a:srgbClr val="000000"/>
        </a:solidFill>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4112"/>
  </p:normalViewPr>
  <p:slideViewPr>
    <p:cSldViewPr snapToGrid="0">
      <p:cViewPr varScale="1">
        <p:scale>
          <a:sx n="59" d="100"/>
          <a:sy n="59" d="100"/>
        </p:scale>
        <p:origin x="15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116"/>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Shape 117"/>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Helvetica Neue"/>
            </a:endParaRPr>
          </a:p>
        </p:txBody>
      </p:sp>
    </p:spTree>
    <p:extLst>
      <p:ext uri="{BB962C8B-B14F-4D97-AF65-F5344CB8AC3E}">
        <p14:creationId xmlns:p14="http://schemas.microsoft.com/office/powerpoint/2010/main" val="3672453731"/>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hape 4">
            <a:extLst>
              <a:ext uri="{FF2B5EF4-FFF2-40B4-BE49-F238E27FC236}">
                <a16:creationId xmlns:a16="http://schemas.microsoft.com/office/drawing/2014/main" xmlns="" id="{C68CDEC4-4B25-45D7-9871-6F770B94B2DC}"/>
              </a:ext>
            </a:extLst>
          </p:cNvPr>
          <p:cNvSpPr>
            <a:spLocks noGrp="1"/>
          </p:cNvSpPr>
          <p:nvPr>
            <p:ph type="sldNum" sz="quarter" idx="10"/>
          </p:nvPr>
        </p:nvSpPr>
        <p:spPr>
          <a:ln/>
        </p:spPr>
        <p:txBody>
          <a:bodyPr/>
          <a:lstStyle>
            <a:lvl1pPr>
              <a:defRPr/>
            </a:lvl1pPr>
          </a:lstStyle>
          <a:p>
            <a:pPr>
              <a:defRPr/>
            </a:pPr>
            <a:fld id="{2E7C9853-C53F-493D-BA63-53E8CDAC989C}" type="slidenum">
              <a:rPr lang="en-US" altLang="en-US"/>
              <a:pPr>
                <a:defRPr/>
              </a:pPr>
              <a:t>‹#›</a:t>
            </a:fld>
            <a:endParaRPr lang="en-US" altLang="en-US" dirty="0"/>
          </a:p>
        </p:txBody>
      </p:sp>
    </p:spTree>
    <p:extLst>
      <p:ext uri="{BB962C8B-B14F-4D97-AF65-F5344CB8AC3E}">
        <p14:creationId xmlns:p14="http://schemas.microsoft.com/office/powerpoint/2010/main" val="115529393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4" name="Shape 4">
            <a:extLst>
              <a:ext uri="{FF2B5EF4-FFF2-40B4-BE49-F238E27FC236}">
                <a16:creationId xmlns:a16="http://schemas.microsoft.com/office/drawing/2014/main" xmlns="" id="{C68CDEC4-4B25-45D7-9871-6F770B94B2DC}"/>
              </a:ext>
            </a:extLst>
          </p:cNvPr>
          <p:cNvSpPr>
            <a:spLocks noGrp="1"/>
          </p:cNvSpPr>
          <p:nvPr>
            <p:ph type="sldNum" sz="quarter" idx="15"/>
          </p:nvPr>
        </p:nvSpPr>
        <p:spPr>
          <a:ln/>
        </p:spPr>
        <p:txBody>
          <a:bodyPr/>
          <a:lstStyle>
            <a:lvl1pPr>
              <a:defRPr/>
            </a:lvl1pPr>
          </a:lstStyle>
          <a:p>
            <a:pPr>
              <a:defRPr/>
            </a:pPr>
            <a:fld id="{AEE83AB2-8EC3-46D4-A212-8AA7DF5E4447}" type="slidenum">
              <a:rPr lang="en-US" altLang="en-US"/>
              <a:pPr>
                <a:defRPr/>
              </a:pPr>
              <a:t>‹#›</a:t>
            </a:fld>
            <a:endParaRPr lang="en-US" altLang="en-US" dirty="0"/>
          </a:p>
        </p:txBody>
      </p:sp>
    </p:spTree>
    <p:extLst>
      <p:ext uri="{BB962C8B-B14F-4D97-AF65-F5344CB8AC3E}">
        <p14:creationId xmlns:p14="http://schemas.microsoft.com/office/powerpoint/2010/main" val="33150225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pPr lvl="0"/>
            <a:endParaRPr noProof="0" dirty="0">
              <a:sym typeface="Helvetica Light"/>
            </a:endParaRPr>
          </a:p>
        </p:txBody>
      </p:sp>
      <p:sp>
        <p:nvSpPr>
          <p:cNvPr id="3" name="Shape 4">
            <a:extLst>
              <a:ext uri="{FF2B5EF4-FFF2-40B4-BE49-F238E27FC236}">
                <a16:creationId xmlns:a16="http://schemas.microsoft.com/office/drawing/2014/main" xmlns="" id="{C68CDEC4-4B25-45D7-9871-6F770B94B2DC}"/>
              </a:ext>
            </a:extLst>
          </p:cNvPr>
          <p:cNvSpPr>
            <a:spLocks noGrp="1"/>
          </p:cNvSpPr>
          <p:nvPr>
            <p:ph type="sldNum" sz="quarter" idx="14"/>
          </p:nvPr>
        </p:nvSpPr>
        <p:spPr>
          <a:ln/>
        </p:spPr>
        <p:txBody>
          <a:bodyPr/>
          <a:lstStyle>
            <a:lvl1pPr>
              <a:defRPr/>
            </a:lvl1pPr>
          </a:lstStyle>
          <a:p>
            <a:pPr>
              <a:defRPr/>
            </a:pPr>
            <a:fld id="{733009E1-75A9-4A09-B588-9B78C7AF013D}" type="slidenum">
              <a:rPr lang="en-US" altLang="en-US"/>
              <a:pPr>
                <a:defRPr/>
              </a:pPr>
              <a:t>‹#›</a:t>
            </a:fld>
            <a:endParaRPr lang="en-US" altLang="en-US" dirty="0"/>
          </a:p>
        </p:txBody>
      </p:sp>
    </p:spTree>
    <p:extLst>
      <p:ext uri="{BB962C8B-B14F-4D97-AF65-F5344CB8AC3E}">
        <p14:creationId xmlns:p14="http://schemas.microsoft.com/office/powerpoint/2010/main" val="28410323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
            <a:extLst>
              <a:ext uri="{FF2B5EF4-FFF2-40B4-BE49-F238E27FC236}">
                <a16:creationId xmlns:a16="http://schemas.microsoft.com/office/drawing/2014/main" xmlns="" id="{C68CDEC4-4B25-45D7-9871-6F770B94B2DC}"/>
              </a:ext>
            </a:extLst>
          </p:cNvPr>
          <p:cNvSpPr>
            <a:spLocks noGrp="1"/>
          </p:cNvSpPr>
          <p:nvPr>
            <p:ph type="sldNum" sz="quarter" idx="10"/>
          </p:nvPr>
        </p:nvSpPr>
        <p:spPr>
          <a:ln/>
        </p:spPr>
        <p:txBody>
          <a:bodyPr/>
          <a:lstStyle>
            <a:lvl1pPr>
              <a:defRPr/>
            </a:lvl1pPr>
          </a:lstStyle>
          <a:p>
            <a:pPr>
              <a:defRPr/>
            </a:pPr>
            <a:fld id="{98F78206-E088-444F-A7EB-994B09B5A44F}" type="slidenum">
              <a:rPr lang="en-US" altLang="en-US"/>
              <a:pPr>
                <a:defRPr/>
              </a:pPr>
              <a:t>‹#›</a:t>
            </a:fld>
            <a:endParaRPr lang="en-US" altLang="en-US" dirty="0"/>
          </a:p>
        </p:txBody>
      </p:sp>
    </p:spTree>
    <p:extLst>
      <p:ext uri="{BB962C8B-B14F-4D97-AF65-F5344CB8AC3E}">
        <p14:creationId xmlns:p14="http://schemas.microsoft.com/office/powerpoint/2010/main" val="9075149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pPr lvl="0"/>
            <a:endParaRPr noProof="0" dirty="0">
              <a:sym typeface="Helvetica Light"/>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5" name="Shape 23">
            <a:extLst>
              <a:ext uri="{FF2B5EF4-FFF2-40B4-BE49-F238E27FC236}">
                <a16:creationId xmlns:a16="http://schemas.microsoft.com/office/drawing/2014/main" xmlns="" id="{B114999C-E9F5-4012-8117-34B71AC7DE99}"/>
              </a:ext>
            </a:extLst>
          </p:cNvPr>
          <p:cNvSpPr>
            <a:spLocks noGrp="1"/>
          </p:cNvSpPr>
          <p:nvPr>
            <p:ph type="sldNum" sz="quarter" idx="14"/>
          </p:nvPr>
        </p:nvSpPr>
        <p:spPr>
          <a:xfrm>
            <a:off x="6311900" y="9245600"/>
            <a:ext cx="368300" cy="381000"/>
          </a:xfrm>
        </p:spPr>
        <p:txBody>
          <a:bodyPr/>
          <a:lstStyle>
            <a:lvl1pPr>
              <a:defRPr/>
            </a:lvl1pPr>
          </a:lstStyle>
          <a:p>
            <a:pPr>
              <a:defRPr/>
            </a:pPr>
            <a:fld id="{2E74DDC4-99C0-4AA9-ABBD-720DFB67499B}" type="slidenum">
              <a:rPr lang="en-US" altLang="en-US"/>
              <a:pPr>
                <a:defRPr/>
              </a:pPr>
              <a:t>‹#›</a:t>
            </a:fld>
            <a:endParaRPr lang="en-US" altLang="en-US" dirty="0"/>
          </a:p>
        </p:txBody>
      </p:sp>
    </p:spTree>
    <p:extLst>
      <p:ext uri="{BB962C8B-B14F-4D97-AF65-F5344CB8AC3E}">
        <p14:creationId xmlns:p14="http://schemas.microsoft.com/office/powerpoint/2010/main" val="42091748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 name="Shape 4">
            <a:extLst>
              <a:ext uri="{FF2B5EF4-FFF2-40B4-BE49-F238E27FC236}">
                <a16:creationId xmlns:a16="http://schemas.microsoft.com/office/drawing/2014/main" xmlns="" id="{C68CDEC4-4B25-45D7-9871-6F770B94B2DC}"/>
              </a:ext>
            </a:extLst>
          </p:cNvPr>
          <p:cNvSpPr>
            <a:spLocks noGrp="1"/>
          </p:cNvSpPr>
          <p:nvPr>
            <p:ph type="sldNum" sz="quarter" idx="10"/>
          </p:nvPr>
        </p:nvSpPr>
        <p:spPr>
          <a:ln/>
        </p:spPr>
        <p:txBody>
          <a:bodyPr/>
          <a:lstStyle>
            <a:lvl1pPr>
              <a:defRPr/>
            </a:lvl1pPr>
          </a:lstStyle>
          <a:p>
            <a:pPr>
              <a:defRPr/>
            </a:pPr>
            <a:fld id="{4AC9D1FA-0BB5-4A28-8040-27B970E1B485}" type="slidenum">
              <a:rPr lang="en-US" altLang="en-US"/>
              <a:pPr>
                <a:defRPr/>
              </a:pPr>
              <a:t>‹#›</a:t>
            </a:fld>
            <a:endParaRPr lang="en-US" altLang="en-US" dirty="0"/>
          </a:p>
        </p:txBody>
      </p:sp>
    </p:spTree>
    <p:extLst>
      <p:ext uri="{BB962C8B-B14F-4D97-AF65-F5344CB8AC3E}">
        <p14:creationId xmlns:p14="http://schemas.microsoft.com/office/powerpoint/2010/main" val="8171604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pPr lvl="0"/>
            <a:endParaRPr noProof="0" dirty="0">
              <a:sym typeface="Helvetica Light"/>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5" name="Shape 4">
            <a:extLst>
              <a:ext uri="{FF2B5EF4-FFF2-40B4-BE49-F238E27FC236}">
                <a16:creationId xmlns:a16="http://schemas.microsoft.com/office/drawing/2014/main" xmlns="" id="{C68CDEC4-4B25-45D7-9871-6F770B94B2DC}"/>
              </a:ext>
            </a:extLst>
          </p:cNvPr>
          <p:cNvSpPr>
            <a:spLocks noGrp="1"/>
          </p:cNvSpPr>
          <p:nvPr>
            <p:ph type="sldNum" sz="quarter" idx="14"/>
          </p:nvPr>
        </p:nvSpPr>
        <p:spPr>
          <a:ln/>
        </p:spPr>
        <p:txBody>
          <a:bodyPr/>
          <a:lstStyle>
            <a:lvl1pPr>
              <a:defRPr/>
            </a:lvl1pPr>
          </a:lstStyle>
          <a:p>
            <a:pPr>
              <a:defRPr/>
            </a:pPr>
            <a:fld id="{59165832-2F2D-473B-A97B-9C5978F220AD}" type="slidenum">
              <a:rPr lang="en-US" altLang="en-US"/>
              <a:pPr>
                <a:defRPr/>
              </a:pPr>
              <a:t>‹#›</a:t>
            </a:fld>
            <a:endParaRPr lang="en-US" altLang="en-US" dirty="0"/>
          </a:p>
        </p:txBody>
      </p:sp>
    </p:spTree>
    <p:extLst>
      <p:ext uri="{BB962C8B-B14F-4D97-AF65-F5344CB8AC3E}">
        <p14:creationId xmlns:p14="http://schemas.microsoft.com/office/powerpoint/2010/main" val="245412836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3" name="Shape 4">
            <a:extLst>
              <a:ext uri="{FF2B5EF4-FFF2-40B4-BE49-F238E27FC236}">
                <a16:creationId xmlns:a16="http://schemas.microsoft.com/office/drawing/2014/main" xmlns="" id="{C68CDEC4-4B25-45D7-9871-6F770B94B2DC}"/>
              </a:ext>
            </a:extLst>
          </p:cNvPr>
          <p:cNvSpPr>
            <a:spLocks noGrp="1"/>
          </p:cNvSpPr>
          <p:nvPr>
            <p:ph type="sldNum" sz="quarter" idx="10"/>
          </p:nvPr>
        </p:nvSpPr>
        <p:spPr>
          <a:ln/>
        </p:spPr>
        <p:txBody>
          <a:bodyPr/>
          <a:lstStyle>
            <a:lvl1pPr>
              <a:defRPr/>
            </a:lvl1pPr>
          </a:lstStyle>
          <a:p>
            <a:pPr>
              <a:defRPr/>
            </a:pPr>
            <a:fld id="{8C6D7D5E-33BA-4C1D-8910-219CC2D93B7B}" type="slidenum">
              <a:rPr lang="en-US" altLang="en-US"/>
              <a:pPr>
                <a:defRPr/>
              </a:pPr>
              <a:t>‹#›</a:t>
            </a:fld>
            <a:endParaRPr lang="en-US" altLang="en-US" dirty="0"/>
          </a:p>
        </p:txBody>
      </p:sp>
    </p:spTree>
    <p:extLst>
      <p:ext uri="{BB962C8B-B14F-4D97-AF65-F5344CB8AC3E}">
        <p14:creationId xmlns:p14="http://schemas.microsoft.com/office/powerpoint/2010/main" val="177370641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4">
            <a:extLst>
              <a:ext uri="{FF2B5EF4-FFF2-40B4-BE49-F238E27FC236}">
                <a16:creationId xmlns:a16="http://schemas.microsoft.com/office/drawing/2014/main" xmlns="" id="{C68CDEC4-4B25-45D7-9871-6F770B94B2DC}"/>
              </a:ext>
            </a:extLst>
          </p:cNvPr>
          <p:cNvSpPr>
            <a:spLocks noGrp="1"/>
          </p:cNvSpPr>
          <p:nvPr>
            <p:ph type="sldNum" sz="quarter" idx="10"/>
          </p:nvPr>
        </p:nvSpPr>
        <p:spPr>
          <a:ln/>
        </p:spPr>
        <p:txBody>
          <a:bodyPr/>
          <a:lstStyle>
            <a:lvl1pPr>
              <a:defRPr/>
            </a:lvl1pPr>
          </a:lstStyle>
          <a:p>
            <a:pPr>
              <a:defRPr/>
            </a:pPr>
            <a:fld id="{4374B572-AAC6-4F8D-B31C-D1F7DF520C3F}" type="slidenum">
              <a:rPr lang="en-US" altLang="en-US"/>
              <a:pPr>
                <a:defRPr/>
              </a:pPr>
              <a:t>‹#›</a:t>
            </a:fld>
            <a:endParaRPr lang="en-US" altLang="en-US" dirty="0"/>
          </a:p>
        </p:txBody>
      </p:sp>
    </p:spTree>
    <p:extLst>
      <p:ext uri="{BB962C8B-B14F-4D97-AF65-F5344CB8AC3E}">
        <p14:creationId xmlns:p14="http://schemas.microsoft.com/office/powerpoint/2010/main" val="287856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pPr lvl="0"/>
            <a:endParaRPr noProof="0" dirty="0">
              <a:sym typeface="Helvetica Light"/>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5" name="Shape 4">
            <a:extLst>
              <a:ext uri="{FF2B5EF4-FFF2-40B4-BE49-F238E27FC236}">
                <a16:creationId xmlns:a16="http://schemas.microsoft.com/office/drawing/2014/main" xmlns="" id="{C68CDEC4-4B25-45D7-9871-6F770B94B2DC}"/>
              </a:ext>
            </a:extLst>
          </p:cNvPr>
          <p:cNvSpPr>
            <a:spLocks noGrp="1"/>
          </p:cNvSpPr>
          <p:nvPr>
            <p:ph type="sldNum" sz="quarter" idx="14"/>
          </p:nvPr>
        </p:nvSpPr>
        <p:spPr>
          <a:ln/>
        </p:spPr>
        <p:txBody>
          <a:bodyPr/>
          <a:lstStyle>
            <a:lvl1pPr>
              <a:defRPr/>
            </a:lvl1pPr>
          </a:lstStyle>
          <a:p>
            <a:pPr>
              <a:defRPr/>
            </a:pPr>
            <a:fld id="{0DDBF2E1-E8BC-4A6A-B12D-1BD2E5FC60A1}" type="slidenum">
              <a:rPr lang="en-US" altLang="en-US"/>
              <a:pPr>
                <a:defRPr/>
              </a:pPr>
              <a:t>‹#›</a:t>
            </a:fld>
            <a:endParaRPr lang="en-US" altLang="en-US" dirty="0"/>
          </a:p>
        </p:txBody>
      </p:sp>
    </p:spTree>
    <p:extLst>
      <p:ext uri="{BB962C8B-B14F-4D97-AF65-F5344CB8AC3E}">
        <p14:creationId xmlns:p14="http://schemas.microsoft.com/office/powerpoint/2010/main" val="6044770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hape 4">
            <a:extLst>
              <a:ext uri="{FF2B5EF4-FFF2-40B4-BE49-F238E27FC236}">
                <a16:creationId xmlns:a16="http://schemas.microsoft.com/office/drawing/2014/main" xmlns="" id="{C68CDEC4-4B25-45D7-9871-6F770B94B2DC}"/>
              </a:ext>
            </a:extLst>
          </p:cNvPr>
          <p:cNvSpPr>
            <a:spLocks noGrp="1"/>
          </p:cNvSpPr>
          <p:nvPr>
            <p:ph type="sldNum" sz="quarter" idx="10"/>
          </p:nvPr>
        </p:nvSpPr>
        <p:spPr>
          <a:ln/>
        </p:spPr>
        <p:txBody>
          <a:bodyPr/>
          <a:lstStyle>
            <a:lvl1pPr>
              <a:defRPr/>
            </a:lvl1pPr>
          </a:lstStyle>
          <a:p>
            <a:pPr>
              <a:defRPr/>
            </a:pPr>
            <a:fld id="{467EC795-60C2-4BA1-921C-BB050DF4ECCC}" type="slidenum">
              <a:rPr lang="en-US" altLang="en-US"/>
              <a:pPr>
                <a:defRPr/>
              </a:pPr>
              <a:t>‹#›</a:t>
            </a:fld>
            <a:endParaRPr lang="en-US" altLang="en-US" dirty="0"/>
          </a:p>
        </p:txBody>
      </p:sp>
    </p:spTree>
    <p:extLst>
      <p:ext uri="{BB962C8B-B14F-4D97-AF65-F5344CB8AC3E}">
        <p14:creationId xmlns:p14="http://schemas.microsoft.com/office/powerpoint/2010/main" val="129390145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pPr lvl="0"/>
            <a:endParaRPr noProof="0" dirty="0">
              <a:sym typeface="Helvetica Light"/>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pPr lvl="0"/>
            <a:endParaRPr noProof="0" dirty="0">
              <a:sym typeface="Helvetica Light"/>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pPr lvl="0"/>
            <a:endParaRPr noProof="0" dirty="0">
              <a:sym typeface="Helvetica Light"/>
            </a:endParaRPr>
          </a:p>
        </p:txBody>
      </p:sp>
      <p:sp>
        <p:nvSpPr>
          <p:cNvPr id="5" name="Shape 4">
            <a:extLst>
              <a:ext uri="{FF2B5EF4-FFF2-40B4-BE49-F238E27FC236}">
                <a16:creationId xmlns:a16="http://schemas.microsoft.com/office/drawing/2014/main" xmlns="" id="{C68CDEC4-4B25-45D7-9871-6F770B94B2DC}"/>
              </a:ext>
            </a:extLst>
          </p:cNvPr>
          <p:cNvSpPr>
            <a:spLocks noGrp="1"/>
          </p:cNvSpPr>
          <p:nvPr>
            <p:ph type="sldNum" sz="quarter" idx="16"/>
          </p:nvPr>
        </p:nvSpPr>
        <p:spPr>
          <a:ln/>
        </p:spPr>
        <p:txBody>
          <a:bodyPr/>
          <a:lstStyle>
            <a:lvl1pPr>
              <a:defRPr/>
            </a:lvl1pPr>
          </a:lstStyle>
          <a:p>
            <a:pPr>
              <a:defRPr/>
            </a:pPr>
            <a:fld id="{D3CBD929-3779-4B97-99A4-CF3ECB68C43E}" type="slidenum">
              <a:rPr lang="en-US" altLang="en-US"/>
              <a:pPr>
                <a:defRPr/>
              </a:pPr>
              <a:t>‹#›</a:t>
            </a:fld>
            <a:endParaRPr lang="en-US" altLang="en-US" dirty="0"/>
          </a:p>
        </p:txBody>
      </p:sp>
    </p:spTree>
    <p:extLst>
      <p:ext uri="{BB962C8B-B14F-4D97-AF65-F5344CB8AC3E}">
        <p14:creationId xmlns:p14="http://schemas.microsoft.com/office/powerpoint/2010/main" val="2876688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952500" y="444500"/>
            <a:ext cx="1109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a:rPr>
              <a:t>Title Text</a:t>
            </a:r>
          </a:p>
        </p:txBody>
      </p:sp>
      <p:sp>
        <p:nvSpPr>
          <p:cNvPr id="1027" name="Shape 3"/>
          <p:cNvSpPr>
            <a:spLocks noGrp="1"/>
          </p:cNvSpPr>
          <p:nvPr>
            <p:ph type="body" idx="1"/>
          </p:nvPr>
        </p:nvSpPr>
        <p:spPr bwMode="auto">
          <a:xfrm>
            <a:off x="952500" y="2603500"/>
            <a:ext cx="11099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a:rPr>
              <a:t>Body Level One</a:t>
            </a:r>
          </a:p>
          <a:p>
            <a:pPr lvl="1"/>
            <a:r>
              <a:rPr lang="en-US" altLang="en-US" smtClean="0">
                <a:sym typeface="Helvetica Light"/>
              </a:rPr>
              <a:t>Body Level Two</a:t>
            </a:r>
          </a:p>
          <a:p>
            <a:pPr lvl="2"/>
            <a:r>
              <a:rPr lang="en-US" altLang="en-US" smtClean="0">
                <a:sym typeface="Helvetica Light"/>
              </a:rPr>
              <a:t>Body Level Three</a:t>
            </a:r>
          </a:p>
          <a:p>
            <a:pPr lvl="3"/>
            <a:r>
              <a:rPr lang="en-US" altLang="en-US" smtClean="0">
                <a:sym typeface="Helvetica Light"/>
              </a:rPr>
              <a:t>Body Level Four</a:t>
            </a:r>
          </a:p>
          <a:p>
            <a:pPr lvl="4"/>
            <a:r>
              <a:rPr lang="en-US" altLang="en-US" smtClean="0">
                <a:sym typeface="Helvetica Light"/>
              </a:rPr>
              <a:t>Body Level Five</a:t>
            </a:r>
          </a:p>
        </p:txBody>
      </p:sp>
      <p:sp>
        <p:nvSpPr>
          <p:cNvPr id="1028" name="Shape 4">
            <a:extLst>
              <a:ext uri="{FF2B5EF4-FFF2-40B4-BE49-F238E27FC236}">
                <a16:creationId xmlns:a16="http://schemas.microsoft.com/office/drawing/2014/main" xmlns="" id="{C68CDEC4-4B25-45D7-9871-6F770B94B2DC}"/>
              </a:ext>
            </a:extLst>
          </p:cNvPr>
          <p:cNvSpPr>
            <a:spLocks noGrp="1"/>
          </p:cNvSpPr>
          <p:nvPr>
            <p:ph type="sldNum" sz="quarter" idx="2"/>
          </p:nvPr>
        </p:nvSpPr>
        <p:spPr bwMode="auto">
          <a:xfrm>
            <a:off x="6311900" y="9251950"/>
            <a:ext cx="36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a:extLst>
        </p:spPr>
        <p:txBody>
          <a:bodyPr vert="horz" wrap="none" lIns="50800" tIns="50800" rIns="50800" bIns="50800" numCol="1" anchor="t" anchorCtr="0" compatLnSpc="1">
            <a:prstTxWarp prst="textNoShape">
              <a:avLst/>
            </a:prstTxWarp>
            <a:spAutoFit/>
          </a:bodyPr>
          <a:lstStyle>
            <a:lvl1pPr algn="ctr" eaLnBrk="1">
              <a:defRPr sz="1800">
                <a:latin typeface="Helvetica Light" charset="0"/>
                <a:ea typeface="Helvetica Light" charset="0"/>
                <a:cs typeface="Helvetica Light" charset="0"/>
                <a:sym typeface="Helvetica Light" charset="0"/>
              </a:defRPr>
            </a:lvl1pPr>
          </a:lstStyle>
          <a:p>
            <a:pPr>
              <a:defRPr/>
            </a:pPr>
            <a:fld id="{F37936E1-2806-456C-A6C8-14B4695010D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27" r:id="rId1"/>
    <p:sldLayoutId id="2147483738"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txStyles>
    <p:titleStyle>
      <a:lvl1pPr algn="ctr" defTabSz="584200" rtl="0" eaLnBrk="0" fontAlgn="base" hangingPunct="0">
        <a:spcBef>
          <a:spcPct val="0"/>
        </a:spcBef>
        <a:spcAft>
          <a:spcPct val="0"/>
        </a:spcAft>
        <a:defRPr sz="8000">
          <a:solidFill>
            <a:srgbClr val="000000"/>
          </a:solidFill>
          <a:latin typeface="+mn-lt"/>
          <a:ea typeface="+mn-ea"/>
          <a:cs typeface="+mn-cs"/>
          <a:sym typeface="Helvetica Light"/>
        </a:defRPr>
      </a:lvl1pPr>
      <a:lvl2pPr algn="ctr" defTabSz="584200" rtl="0" eaLnBrk="0" fontAlgn="base" hangingPunct="0">
        <a:spcBef>
          <a:spcPct val="0"/>
        </a:spcBef>
        <a:spcAft>
          <a:spcPct val="0"/>
        </a:spcAft>
        <a:defRPr sz="8000">
          <a:solidFill>
            <a:srgbClr val="000000"/>
          </a:solidFill>
          <a:latin typeface="+mn-lt"/>
          <a:ea typeface="+mn-ea"/>
          <a:cs typeface="+mn-cs"/>
          <a:sym typeface="Helvetica Light"/>
        </a:defRPr>
      </a:lvl2pPr>
      <a:lvl3pPr algn="ctr" defTabSz="584200" rtl="0" eaLnBrk="0" fontAlgn="base" hangingPunct="0">
        <a:spcBef>
          <a:spcPct val="0"/>
        </a:spcBef>
        <a:spcAft>
          <a:spcPct val="0"/>
        </a:spcAft>
        <a:defRPr sz="8000">
          <a:solidFill>
            <a:srgbClr val="000000"/>
          </a:solidFill>
          <a:latin typeface="+mn-lt"/>
          <a:ea typeface="+mn-ea"/>
          <a:cs typeface="+mn-cs"/>
          <a:sym typeface="Helvetica Light"/>
        </a:defRPr>
      </a:lvl3pPr>
      <a:lvl4pPr algn="ctr" defTabSz="584200" rtl="0" eaLnBrk="0" fontAlgn="base" hangingPunct="0">
        <a:spcBef>
          <a:spcPct val="0"/>
        </a:spcBef>
        <a:spcAft>
          <a:spcPct val="0"/>
        </a:spcAft>
        <a:defRPr sz="8000">
          <a:solidFill>
            <a:srgbClr val="000000"/>
          </a:solidFill>
          <a:latin typeface="+mn-lt"/>
          <a:ea typeface="+mn-ea"/>
          <a:cs typeface="+mn-cs"/>
          <a:sym typeface="Helvetica Light"/>
        </a:defRPr>
      </a:lvl4pPr>
      <a:lvl5pPr algn="ctr" defTabSz="584200" rtl="0" eaLnBrk="0" fontAlgn="base" hangingPunct="0">
        <a:spcBef>
          <a:spcPct val="0"/>
        </a:spcBef>
        <a:spcAft>
          <a:spcPct val="0"/>
        </a:spcAft>
        <a:defRPr sz="8000">
          <a:solidFill>
            <a:srgbClr val="000000"/>
          </a:solidFill>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MainSlide.png"/>
          <p:cNvPicPr>
            <a:picLocks noChangeAspect="1"/>
          </p:cNvPicPr>
          <p:nvPr/>
        </p:nvPicPr>
        <p:blipFill>
          <a:blip r:embed="rId2">
            <a:extLst>
              <a:ext uri="{28A0092B-C50C-407E-A947-70E740481C1C}">
                <a14:useLocalDpi xmlns:a14="http://schemas.microsoft.com/office/drawing/2010/main" val="0"/>
              </a:ext>
            </a:extLst>
          </a:blip>
          <a:srcRect b="13979"/>
          <a:stretch>
            <a:fillRect/>
          </a:stretch>
        </p:blipFill>
        <p:spPr bwMode="auto">
          <a:xfrm>
            <a:off x="0" y="0"/>
            <a:ext cx="13531850" cy="100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99" name="Shape 120"/>
          <p:cNvSpPr>
            <a:spLocks noChangeArrowheads="1"/>
          </p:cNvSpPr>
          <p:nvPr/>
        </p:nvSpPr>
        <p:spPr bwMode="auto">
          <a:xfrm>
            <a:off x="3619500" y="9018588"/>
            <a:ext cx="90630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eaLnBrk="1"/>
            <a:r>
              <a:rPr lang="en-US" altLang="en-US" sz="3200" b="1">
                <a:solidFill>
                  <a:srgbClr val="7030A0"/>
                </a:solidFill>
                <a:latin typeface="Helvetica" panose="020B0604020202020204" pitchFamily="34" charset="0"/>
                <a:sym typeface="Helvetica" panose="020B0604020202020204" pitchFamily="34" charset="0"/>
              </a:rPr>
              <a:t>Malawi</a:t>
            </a:r>
          </a:p>
        </p:txBody>
      </p:sp>
      <p:sp>
        <p:nvSpPr>
          <p:cNvPr id="2" name="TextBox 1">
            <a:extLst>
              <a:ext uri="{FF2B5EF4-FFF2-40B4-BE49-F238E27FC236}">
                <a16:creationId xmlns:a16="http://schemas.microsoft.com/office/drawing/2014/main" xmlns="" id="{FE6D2D09-E15E-4BD2-8FC4-74134D043EE1}"/>
              </a:ext>
            </a:extLst>
          </p:cNvPr>
          <p:cNvSpPr txBox="1"/>
          <p:nvPr/>
        </p:nvSpPr>
        <p:spPr>
          <a:xfrm>
            <a:off x="1878904" y="502150"/>
            <a:ext cx="779118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en-US" b="1" kern="0" dirty="0">
                <a:solidFill>
                  <a:schemeClr val="bg1"/>
                </a:solidFill>
                <a:latin typeface="Helvetica" panose="020B0604020202020204" pitchFamily="34" charset="0"/>
                <a:ea typeface="+mn-ea"/>
                <a:cs typeface="Helvetica" panose="020B0604020202020204" pitchFamily="34" charset="0"/>
              </a:rPr>
              <a:t>December 2017 Featured Grantee:</a:t>
            </a:r>
          </a:p>
          <a:p>
            <a:pPr algn="ctr" eaLnBrk="1" fontAlgn="auto">
              <a:spcBef>
                <a:spcPts val="0"/>
              </a:spcBef>
              <a:spcAft>
                <a:spcPts val="0"/>
              </a:spcAft>
              <a:defRPr/>
            </a:pPr>
            <a:r>
              <a:rPr lang="en-US" b="1" kern="0" dirty="0">
                <a:solidFill>
                  <a:schemeClr val="bg1"/>
                </a:solidFill>
                <a:latin typeface="Helvetica" panose="020B0604020202020204" pitchFamily="34" charset="0"/>
                <a:ea typeface="+mn-ea"/>
                <a:cs typeface="Helvetica" panose="020B0604020202020204" pitchFamily="34" charset="0"/>
              </a:rPr>
              <a:t>AGE Africa</a:t>
            </a:r>
          </a:p>
        </p:txBody>
      </p:sp>
      <p:pic>
        <p:nvPicPr>
          <p:cNvPr id="4" name="Picture 3">
            <a:extLst>
              <a:ext uri="{FF2B5EF4-FFF2-40B4-BE49-F238E27FC236}">
                <a16:creationId xmlns:a16="http://schemas.microsoft.com/office/drawing/2014/main" xmlns="" id="{2D66FB19-6BE3-4613-BC32-7126FC545F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7339" y="2493182"/>
            <a:ext cx="10233778" cy="6341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3315"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331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 y="-300038"/>
            <a:ext cx="13679488" cy="1018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317" name="Shape 126"/>
          <p:cNvSpPr>
            <a:spLocks noChangeArrowheads="1"/>
          </p:cNvSpPr>
          <p:nvPr/>
        </p:nvSpPr>
        <p:spPr bwMode="auto">
          <a:xfrm>
            <a:off x="1490663" y="1192213"/>
            <a:ext cx="10174287"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en-US" altLang="en-US" sz="4000" b="1">
              <a:solidFill>
                <a:srgbClr val="B22FBA"/>
              </a:solidFill>
              <a:latin typeface="Helvetica" panose="020B0604020202020204" pitchFamily="34" charset="0"/>
              <a:sym typeface="Helvetica" panose="020B0604020202020204" pitchFamily="34" charset="0"/>
            </a:endParaRPr>
          </a:p>
          <a:p>
            <a:pPr algn="ctr" eaLnBrk="1"/>
            <a:r>
              <a:rPr lang="en-US" altLang="en-US" sz="4000" b="1">
                <a:solidFill>
                  <a:srgbClr val="B22FBA"/>
                </a:solidFill>
                <a:latin typeface="Helvetica" panose="020B0604020202020204" pitchFamily="34" charset="0"/>
                <a:sym typeface="Helvetica" panose="020B0604020202020204" pitchFamily="34" charset="0"/>
              </a:rPr>
              <a:t>Share Your Thoughts</a:t>
            </a:r>
          </a:p>
        </p:txBody>
      </p:sp>
      <p:sp>
        <p:nvSpPr>
          <p:cNvPr id="127" name="Shape 127">
            <a:extLst>
              <a:ext uri="{FF2B5EF4-FFF2-40B4-BE49-F238E27FC236}">
                <a16:creationId xmlns:a16="http://schemas.microsoft.com/office/drawing/2014/main" xmlns="" id="{8BF1AAC8-E3A9-4819-BF1C-48FF753713E6}"/>
              </a:ext>
            </a:extLst>
          </p:cNvPr>
          <p:cNvSpPr/>
          <p:nvPr/>
        </p:nvSpPr>
        <p:spPr>
          <a:xfrm>
            <a:off x="1665288" y="3517900"/>
            <a:ext cx="11096625" cy="4535488"/>
          </a:xfrm>
          <a:prstGeom prst="rect">
            <a:avLst/>
          </a:prstGeom>
          <a:ln w="12700">
            <a:miter lim="400000"/>
          </a:ln>
          <a:extLst/>
        </p:spPr>
        <p:txBody>
          <a:bodyPr lIns="50800" tIns="50800" rIns="50800" bIns="50800" anchor="ctr">
            <a:spAutoFit/>
          </a:bodyPr>
          <a:lstStyle/>
          <a:p>
            <a:pPr marL="742950" indent="-742950">
              <a:buFontTx/>
              <a:buAutoNum type="arabicPeriod"/>
              <a:defRPr/>
            </a:pPr>
            <a:r>
              <a:rPr lang="en-US" b="1" dirty="0">
                <a:solidFill>
                  <a:srgbClr val="B22FBA"/>
                </a:solidFill>
                <a:latin typeface="Helvetica" charset="0"/>
                <a:ea typeface="Helvetica Light" charset="0"/>
                <a:cs typeface="Helvetica Light" charset="0"/>
                <a:sym typeface="Helvetica Light" charset="0"/>
              </a:rPr>
              <a:t>Why is an education focused entirely on reading, writing, and arithmetic not enough for Malawi girls? </a:t>
            </a:r>
          </a:p>
          <a:p>
            <a:pPr marL="742950" indent="-742950">
              <a:buFontTx/>
              <a:buAutoNum type="arabicPeriod"/>
              <a:defRPr/>
            </a:pPr>
            <a:r>
              <a:rPr lang="en-US" b="1" dirty="0">
                <a:solidFill>
                  <a:srgbClr val="B22FBA"/>
                </a:solidFill>
                <a:latin typeface="Helvetica" charset="0"/>
                <a:ea typeface="Helvetica Light" charset="0"/>
                <a:cs typeface="Helvetica Light" charset="0"/>
                <a:sym typeface="Helvetica Light" charset="0"/>
              </a:rPr>
              <a:t>How might these girls begin to alter cultural norms?</a:t>
            </a:r>
          </a:p>
          <a:p>
            <a:pPr marL="742950" indent="-742950">
              <a:buFontTx/>
              <a:buAutoNum type="arabicPeriod"/>
              <a:defRPr/>
            </a:pPr>
            <a:r>
              <a:rPr lang="en-US" b="1" dirty="0">
                <a:solidFill>
                  <a:srgbClr val="B22FBA"/>
                </a:solidFill>
                <a:latin typeface="Helvetica" charset="0"/>
                <a:ea typeface="Helvetica Light" charset="0"/>
                <a:cs typeface="Helvetica Light" charset="0"/>
                <a:sym typeface="Helvetica Light" charset="0"/>
              </a:rPr>
              <a:t>How do you think the CHATS program can benefit younger siblings? </a:t>
            </a:r>
          </a:p>
          <a:p>
            <a:pPr marL="571500" indent="-571500" eaLnBrk="1" fontAlgn="auto">
              <a:spcBef>
                <a:spcPts val="0"/>
              </a:spcBef>
              <a:spcAft>
                <a:spcPts val="0"/>
              </a:spcAft>
              <a:buFont typeface="Arial" panose="020B0604020202020204" pitchFamily="34" charset="0"/>
              <a:buChar char="•"/>
              <a:defRPr/>
            </a:pPr>
            <a:endParaRPr lang="en-US" b="1" kern="0" dirty="0">
              <a:solidFill>
                <a:srgbClr val="B22FBA"/>
              </a:solidFill>
              <a:latin typeface="Helvetica" panose="020B0604020202020204" pitchFamily="34" charset="0"/>
              <a:ea typeface="+mn-ea"/>
              <a:cs typeface="Helvetica" panose="020B0604020202020204" pitchFamily="34" charset="0"/>
            </a:endParaRPr>
          </a:p>
        </p:txBody>
      </p:sp>
      <p:pic>
        <p:nvPicPr>
          <p:cNvPr id="13319" name="Picture 6" descr="TaglineAddress_2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8456613"/>
            <a:ext cx="11080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4339"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4340"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34975"/>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341" name="Shape 126"/>
          <p:cNvSpPr>
            <a:spLocks noChangeArrowheads="1"/>
          </p:cNvSpPr>
          <p:nvPr/>
        </p:nvSpPr>
        <p:spPr bwMode="auto">
          <a:xfrm>
            <a:off x="1490663" y="657225"/>
            <a:ext cx="101742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r>
              <a:rPr lang="en-US" altLang="en-US" sz="4000" b="1">
                <a:solidFill>
                  <a:srgbClr val="B22FBA"/>
                </a:solidFill>
                <a:latin typeface="Helvetica" panose="020B0604020202020204" pitchFamily="34" charset="0"/>
                <a:sym typeface="Helvetica" panose="020B0604020202020204" pitchFamily="34" charset="0"/>
              </a:rPr>
              <a:t>December’s Sustained Grantee:</a:t>
            </a:r>
          </a:p>
          <a:p>
            <a:pPr eaLnBrk="1"/>
            <a:r>
              <a:rPr lang="en-US" altLang="en-US" sz="4000" b="1">
                <a:solidFill>
                  <a:srgbClr val="B22FBA"/>
                </a:solidFill>
                <a:latin typeface="Helvetica" panose="020B0604020202020204" pitchFamily="34" charset="0"/>
                <a:sym typeface="Helvetica" panose="020B0604020202020204" pitchFamily="34" charset="0"/>
              </a:rPr>
              <a:t>Shining Hope for Communities</a:t>
            </a:r>
          </a:p>
        </p:txBody>
      </p:sp>
      <p:sp>
        <p:nvSpPr>
          <p:cNvPr id="127" name="Shape 127">
            <a:extLst>
              <a:ext uri="{FF2B5EF4-FFF2-40B4-BE49-F238E27FC236}">
                <a16:creationId xmlns:a16="http://schemas.microsoft.com/office/drawing/2014/main" xmlns="" id="{DB84F618-37F5-4BD4-9ABA-3D334AFEA1E1}"/>
              </a:ext>
            </a:extLst>
          </p:cNvPr>
          <p:cNvSpPr/>
          <p:nvPr/>
        </p:nvSpPr>
        <p:spPr>
          <a:xfrm>
            <a:off x="1665288" y="-87313"/>
            <a:ext cx="9383712" cy="11090276"/>
          </a:xfrm>
          <a:prstGeom prst="rect">
            <a:avLst/>
          </a:prstGeom>
          <a:ln w="12700">
            <a:miter lim="400000"/>
          </a:ln>
          <a:extLst/>
        </p:spPr>
        <p:txBody>
          <a:bodyPr lIns="50800" tIns="50800" rIns="50800" bIns="50800" anchor="ctr">
            <a:spAutoFit/>
          </a:bodyPr>
          <a:lstStyle/>
          <a:p>
            <a:pPr eaLnBrk="1" fontAlgn="auto">
              <a:spcBef>
                <a:spcPts val="0"/>
              </a:spcBef>
              <a:spcAft>
                <a:spcPts val="0"/>
              </a:spcAft>
              <a:defRPr/>
            </a:pPr>
            <a:endParaRPr lang="en-US" sz="3200" b="1" dirty="0">
              <a:solidFill>
                <a:srgbClr val="7030A0"/>
              </a:solidFill>
              <a:latin typeface="Helvetica" panose="020B0604020202020204" pitchFamily="34" charset="0"/>
              <a:cs typeface="Helvetica" panose="020B0604020202020204" pitchFamily="34" charset="0"/>
            </a:endParaRPr>
          </a:p>
          <a:p>
            <a:pPr eaLnBrk="1" fontAlgn="auto">
              <a:spcBef>
                <a:spcPts val="0"/>
              </a:spcBef>
              <a:spcAft>
                <a:spcPts val="0"/>
              </a:spcAft>
              <a:defRPr/>
            </a:pPr>
            <a:endParaRPr lang="en-US" sz="3200" b="1" dirty="0">
              <a:solidFill>
                <a:srgbClr val="7030A0"/>
              </a:solidFill>
              <a:latin typeface="Helvetica" panose="020B0604020202020204" pitchFamily="34" charset="0"/>
              <a:cs typeface="Helvetica" panose="020B0604020202020204" pitchFamily="34" charset="0"/>
            </a:endParaRPr>
          </a:p>
          <a:p>
            <a:pPr eaLnBrk="1" fontAlgn="auto">
              <a:spcBef>
                <a:spcPts val="0"/>
              </a:spcBef>
              <a:spcAft>
                <a:spcPts val="0"/>
              </a:spcAft>
              <a:defRPr/>
            </a:pPr>
            <a:endParaRPr lang="en-US" sz="3200" b="1" dirty="0">
              <a:solidFill>
                <a:srgbClr val="7030A0"/>
              </a:solidFill>
              <a:latin typeface="Helvetica" panose="020B0604020202020204" pitchFamily="34" charset="0"/>
              <a:cs typeface="Helvetica" panose="020B0604020202020204" pitchFamily="34" charset="0"/>
            </a:endParaRPr>
          </a:p>
          <a:p>
            <a:pPr eaLnBrk="1" fontAlgn="auto">
              <a:spcBef>
                <a:spcPts val="0"/>
              </a:spcBef>
              <a:spcAft>
                <a:spcPts val="0"/>
              </a:spcAft>
              <a:defRPr/>
            </a:pPr>
            <a:endParaRPr lang="en-US" sz="3000" b="1" dirty="0">
              <a:solidFill>
                <a:srgbClr val="7030A0"/>
              </a:solidFill>
              <a:latin typeface="Helvetica" panose="020B0604020202020204" pitchFamily="34" charset="0"/>
              <a:cs typeface="Helvetica" panose="020B0604020202020204" pitchFamily="34" charset="0"/>
            </a:endParaRPr>
          </a:p>
          <a:p>
            <a:pPr eaLnBrk="1" fontAlgn="auto">
              <a:spcBef>
                <a:spcPts val="0"/>
              </a:spcBef>
              <a:spcAft>
                <a:spcPts val="0"/>
              </a:spcAft>
              <a:defRPr/>
            </a:pPr>
            <a:endParaRPr lang="en-US" sz="3000" b="1" dirty="0">
              <a:solidFill>
                <a:srgbClr val="7030A0"/>
              </a:solidFill>
              <a:latin typeface="Helvetica" panose="020B0604020202020204" pitchFamily="34" charset="0"/>
              <a:cs typeface="Helvetica" panose="020B0604020202020204" pitchFamily="34" charset="0"/>
            </a:endParaRPr>
          </a:p>
          <a:p>
            <a:pPr eaLnBrk="1" fontAlgn="auto">
              <a:spcBef>
                <a:spcPts val="0"/>
              </a:spcBef>
              <a:spcAft>
                <a:spcPts val="0"/>
              </a:spcAft>
              <a:defRPr/>
            </a:pPr>
            <a:endParaRPr lang="en-US" sz="3000" b="1" dirty="0">
              <a:solidFill>
                <a:srgbClr val="7030A0"/>
              </a:solidFill>
              <a:latin typeface="Helvetica" panose="020B0604020202020204" pitchFamily="34" charset="0"/>
              <a:cs typeface="Helvetica" panose="020B0604020202020204" pitchFamily="34" charset="0"/>
            </a:endParaRPr>
          </a:p>
          <a:p>
            <a:pPr eaLnBrk="1" fontAlgn="auto">
              <a:spcBef>
                <a:spcPts val="0"/>
              </a:spcBef>
              <a:spcAft>
                <a:spcPts val="0"/>
              </a:spcAft>
              <a:defRPr/>
            </a:pPr>
            <a:r>
              <a:rPr lang="en-US" sz="2800" b="1" dirty="0">
                <a:solidFill>
                  <a:srgbClr val="7030A0"/>
                </a:solidFill>
                <a:latin typeface="Helvetica" panose="020B0604020202020204" pitchFamily="34" charset="0"/>
                <a:cs typeface="Helvetica" panose="020B0604020202020204" pitchFamily="34" charset="0"/>
              </a:rPr>
              <a:t>The mission of Shining Hope for Communities </a:t>
            </a:r>
          </a:p>
          <a:p>
            <a:pPr eaLnBrk="1" fontAlgn="auto">
              <a:spcBef>
                <a:spcPts val="0"/>
              </a:spcBef>
              <a:spcAft>
                <a:spcPts val="0"/>
              </a:spcAft>
              <a:defRPr/>
            </a:pPr>
            <a:r>
              <a:rPr lang="en-US" sz="2800" b="1" dirty="0">
                <a:solidFill>
                  <a:srgbClr val="7030A0"/>
                </a:solidFill>
                <a:latin typeface="Helvetica" panose="020B0604020202020204" pitchFamily="34" charset="0"/>
                <a:cs typeface="Helvetica" panose="020B0604020202020204" pitchFamily="34" charset="0"/>
              </a:rPr>
              <a:t>is to</a:t>
            </a:r>
            <a:r>
              <a:rPr lang="en-US" sz="2800" b="1" dirty="0">
                <a:solidFill>
                  <a:srgbClr val="7030A0"/>
                </a:solidFill>
                <a:latin typeface="Helvetica "/>
                <a:cs typeface="Helvetica" panose="020B0604020202020204" pitchFamily="34" charset="0"/>
              </a:rPr>
              <a:t> c</a:t>
            </a:r>
            <a:r>
              <a:rPr lang="en-US" sz="2800" b="1" dirty="0">
                <a:solidFill>
                  <a:srgbClr val="7030A0"/>
                </a:solidFill>
                <a:latin typeface="Helvetica "/>
              </a:rPr>
              <a:t>ombat intergenerational cycles </a:t>
            </a:r>
          </a:p>
          <a:p>
            <a:pPr eaLnBrk="1" fontAlgn="auto">
              <a:spcBef>
                <a:spcPts val="0"/>
              </a:spcBef>
              <a:spcAft>
                <a:spcPts val="0"/>
              </a:spcAft>
              <a:defRPr/>
            </a:pPr>
            <a:r>
              <a:rPr lang="en-US" sz="2800" b="1" dirty="0">
                <a:solidFill>
                  <a:srgbClr val="7030A0"/>
                </a:solidFill>
                <a:latin typeface="Helvetica "/>
              </a:rPr>
              <a:t>of poverty and gender inequality by linking </a:t>
            </a:r>
          </a:p>
          <a:p>
            <a:pPr eaLnBrk="1" fontAlgn="auto">
              <a:spcBef>
                <a:spcPts val="0"/>
              </a:spcBef>
              <a:spcAft>
                <a:spcPts val="0"/>
              </a:spcAft>
              <a:defRPr/>
            </a:pPr>
            <a:r>
              <a:rPr lang="en-US" sz="2800" b="1" dirty="0">
                <a:solidFill>
                  <a:srgbClr val="7030A0"/>
                </a:solidFill>
                <a:latin typeface="Helvetica "/>
              </a:rPr>
              <a:t>tuition-free schools for girls to essential social services in Kenya’s Kibera slum through a holistic, community-driven approach.</a:t>
            </a:r>
            <a:r>
              <a:rPr lang="en-US" sz="2800" b="1" dirty="0">
                <a:solidFill>
                  <a:srgbClr val="7030A0"/>
                </a:solidFill>
                <a:latin typeface="Helvetica "/>
                <a:cs typeface="Helvetica" panose="020B0604020202020204" pitchFamily="34" charset="0"/>
              </a:rPr>
              <a:t> </a:t>
            </a:r>
            <a:br>
              <a:rPr lang="en-US" sz="2800" b="1" dirty="0">
                <a:solidFill>
                  <a:srgbClr val="7030A0"/>
                </a:solidFill>
                <a:latin typeface="Helvetica "/>
                <a:cs typeface="Helvetica" panose="020B0604020202020204" pitchFamily="34" charset="0"/>
              </a:rPr>
            </a:br>
            <a:r>
              <a:rPr lang="en-US" sz="2800" b="1" dirty="0">
                <a:solidFill>
                  <a:srgbClr val="7030A0"/>
                </a:solidFill>
                <a:latin typeface="Helvetica" panose="020B0604020202020204" pitchFamily="34" charset="0"/>
                <a:cs typeface="Helvetica" panose="020B0604020202020204" pitchFamily="34" charset="0"/>
              </a:rPr>
              <a:t>DFW’s sustained funding of $20,000 per year for three years supports the Mother and Child Health Program incentives </a:t>
            </a:r>
            <a:r>
              <a:rPr lang="en-US" sz="2800" b="1" dirty="0">
                <a:solidFill>
                  <a:srgbClr val="7030A0"/>
                </a:solidFill>
                <a:latin typeface="Helvetica "/>
              </a:rPr>
              <a:t>aimed to counteract the high child morbidity and mortality rates by encouraging mothers to seek regular prenatal, postnatal, and child welfare services to ensure positive health outcomes for themselves and their children.</a:t>
            </a:r>
            <a:endParaRPr lang="en-US" sz="2800" b="1" dirty="0">
              <a:solidFill>
                <a:srgbClr val="7030A0"/>
              </a:solidFill>
              <a:latin typeface="Helvetica "/>
              <a:cs typeface="Helvetica" panose="020B0604020202020204" pitchFamily="34" charset="0"/>
            </a:endParaRPr>
          </a:p>
          <a:p>
            <a:pPr eaLnBrk="1" fontAlgn="auto">
              <a:spcBef>
                <a:spcPts val="0"/>
              </a:spcBef>
              <a:spcAft>
                <a:spcPts val="0"/>
              </a:spcAft>
              <a:defRPr/>
            </a:pPr>
            <a:endParaRPr lang="en-US" sz="2800" b="1" dirty="0">
              <a:solidFill>
                <a:srgbClr val="7030A0"/>
              </a:solidFill>
              <a:latin typeface="Helvetica "/>
              <a:cs typeface="Helvetica" panose="020B0604020202020204" pitchFamily="34" charset="0"/>
            </a:endParaRPr>
          </a:p>
          <a:p>
            <a:pPr eaLnBrk="1" fontAlgn="auto">
              <a:spcBef>
                <a:spcPts val="0"/>
              </a:spcBef>
              <a:spcAft>
                <a:spcPts val="0"/>
              </a:spcAft>
              <a:defRPr/>
            </a:pPr>
            <a:r>
              <a:rPr lang="en-US" sz="2800" b="1" dirty="0">
                <a:solidFill>
                  <a:srgbClr val="7030A0"/>
                </a:solidFill>
                <a:latin typeface="Helvetica" panose="020B0604020202020204" pitchFamily="34" charset="0"/>
                <a:cs typeface="Helvetica" panose="020B0604020202020204" pitchFamily="34" charset="0"/>
              </a:rPr>
              <a:t>Direct Impact: 2,469</a:t>
            </a:r>
          </a:p>
          <a:p>
            <a:pPr eaLnBrk="1" fontAlgn="auto">
              <a:spcBef>
                <a:spcPts val="0"/>
              </a:spcBef>
              <a:spcAft>
                <a:spcPts val="0"/>
              </a:spcAft>
              <a:defRPr/>
            </a:pPr>
            <a:r>
              <a:rPr lang="en-US" dirty="0"/>
              <a:t/>
            </a:r>
            <a:br>
              <a:rPr lang="en-US" dirty="0"/>
            </a:br>
            <a:endParaRPr lang="en-US" dirty="0">
              <a:solidFill>
                <a:srgbClr val="B22FBA"/>
              </a:solidFill>
              <a:latin typeface="Helvetica" charset="0"/>
              <a:ea typeface="Helvetica Light" charset="0"/>
              <a:cs typeface="Helvetica Light" charset="0"/>
            </a:endParaRPr>
          </a:p>
          <a:p>
            <a:pPr marL="571500" indent="-571500" eaLnBrk="1" fontAlgn="auto">
              <a:spcBef>
                <a:spcPts val="0"/>
              </a:spcBef>
              <a:spcAft>
                <a:spcPts val="0"/>
              </a:spcAft>
              <a:buFont typeface="Arial" panose="020B0604020202020204" pitchFamily="34" charset="0"/>
              <a:buChar char="•"/>
              <a:defRPr/>
            </a:pPr>
            <a:endParaRPr lang="en-US" b="1" kern="0" dirty="0">
              <a:solidFill>
                <a:srgbClr val="B22FBA"/>
              </a:solidFill>
              <a:latin typeface="Helvetica" panose="020B0604020202020204" pitchFamily="34" charset="0"/>
              <a:ea typeface="+mn-ea"/>
              <a:cs typeface="Helvetica" panose="020B0604020202020204" pitchFamily="34" charset="0"/>
            </a:endParaRPr>
          </a:p>
        </p:txBody>
      </p:sp>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25" y="1457325"/>
            <a:ext cx="3048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5123"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5124"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79388"/>
            <a:ext cx="13682663" cy="101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125" name="Shape 126"/>
          <p:cNvSpPr>
            <a:spLocks noChangeArrowheads="1"/>
          </p:cNvSpPr>
          <p:nvPr/>
        </p:nvSpPr>
        <p:spPr bwMode="auto">
          <a:xfrm>
            <a:off x="2582863" y="2078038"/>
            <a:ext cx="9082087"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800" b="1">
                <a:solidFill>
                  <a:srgbClr val="7030A0"/>
                </a:solidFill>
                <a:latin typeface="Helvetica" panose="020B0604020202020204" pitchFamily="34" charset="0"/>
                <a:sym typeface="Helvetica" panose="020B0604020202020204" pitchFamily="34" charset="0"/>
              </a:rPr>
              <a:t>Introducing Advancing Girls’ Education (AGE) Africa</a:t>
            </a:r>
          </a:p>
        </p:txBody>
      </p:sp>
      <p:sp>
        <p:nvSpPr>
          <p:cNvPr id="5126" name="Shape 127"/>
          <p:cNvSpPr>
            <a:spLocks noChangeArrowheads="1"/>
          </p:cNvSpPr>
          <p:nvPr/>
        </p:nvSpPr>
        <p:spPr bwMode="auto">
          <a:xfrm>
            <a:off x="1649413" y="3983038"/>
            <a:ext cx="632142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buSzPct val="75000"/>
            </a:pPr>
            <a:endParaRPr lang="en-US" altLang="en-US" sz="4400" b="1">
              <a:solidFill>
                <a:srgbClr val="B22FBA"/>
              </a:solidFill>
              <a:latin typeface="Helvetica" panose="020B0604020202020204" pitchFamily="34" charset="0"/>
            </a:endParaRPr>
          </a:p>
          <a:p>
            <a:pPr eaLnBrk="1">
              <a:buSzPct val="75000"/>
            </a:pPr>
            <a:r>
              <a:rPr lang="en-US" altLang="en-US" sz="4400" b="1">
                <a:solidFill>
                  <a:srgbClr val="B22FBA"/>
                </a:solidFill>
                <a:latin typeface="Helvetica" panose="020B0604020202020204" pitchFamily="34" charset="0"/>
              </a:rPr>
              <a:t>AGE Africa’s mission is to provide life-changing opportunities for young women in Malawi through targeted initiatives.</a:t>
            </a:r>
            <a:endParaRPr lang="en-US" altLang="en-US" sz="4400" b="1">
              <a:solidFill>
                <a:srgbClr val="B22FBA"/>
              </a:solidFill>
              <a:latin typeface="Helvetica" panose="020B0604020202020204" pitchFamily="34" charset="0"/>
              <a:sym typeface="Helvetica" panose="020B0604020202020204" pitchFamily="34" charset="0"/>
            </a:endParaRPr>
          </a:p>
        </p:txBody>
      </p:sp>
      <p:pic>
        <p:nvPicPr>
          <p:cNvPr id="2" name="Picture 1">
            <a:extLst>
              <a:ext uri="{FF2B5EF4-FFF2-40B4-BE49-F238E27FC236}">
                <a16:creationId xmlns:a16="http://schemas.microsoft.com/office/drawing/2014/main" xmlns="" id="{959EA847-054B-4FD3-80BB-9CE743BC9E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0369" y="3903663"/>
            <a:ext cx="4889500" cy="5459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3679488" cy="1019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7" name="Shape 131"/>
          <p:cNvSpPr>
            <a:spLocks noChangeArrowheads="1"/>
          </p:cNvSpPr>
          <p:nvPr/>
        </p:nvSpPr>
        <p:spPr bwMode="auto">
          <a:xfrm>
            <a:off x="3021013" y="1538288"/>
            <a:ext cx="86439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t>
            </a:r>
            <a:r>
              <a:rPr lang="en-US" altLang="en-US" sz="4000" b="1">
                <a:solidFill>
                  <a:srgbClr val="7030A0"/>
                </a:solidFill>
                <a:latin typeface="Helvetica" panose="020B0604020202020204" pitchFamily="34" charset="0"/>
                <a:sym typeface="Helvetica" panose="020B0604020202020204" pitchFamily="34" charset="0"/>
              </a:rPr>
              <a:t>Where in the world?</a:t>
            </a:r>
          </a:p>
        </p:txBody>
      </p:sp>
      <p:sp>
        <p:nvSpPr>
          <p:cNvPr id="17411" name="Shape 132">
            <a:extLst>
              <a:ext uri="{FF2B5EF4-FFF2-40B4-BE49-F238E27FC236}">
                <a16:creationId xmlns:a16="http://schemas.microsoft.com/office/drawing/2014/main" xmlns="" id="{097517C6-AFD1-4059-9EF8-46A6AD03F360}"/>
              </a:ext>
            </a:extLst>
          </p:cNvPr>
          <p:cNvSpPr>
            <a:spLocks noChangeArrowheads="1"/>
          </p:cNvSpPr>
          <p:nvPr/>
        </p:nvSpPr>
        <p:spPr bwMode="auto">
          <a:xfrm>
            <a:off x="1985963" y="2257425"/>
            <a:ext cx="6057900" cy="69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eaLnBrk="1">
              <a:buSzPct val="75000"/>
              <a:defRPr/>
            </a:pPr>
            <a:r>
              <a:rPr lang="en-US" altLang="en-US" sz="3200" b="1" dirty="0">
                <a:solidFill>
                  <a:srgbClr val="B22FBA"/>
                </a:solidFill>
                <a:latin typeface="Helvetica" panose="020B0604020202020204" pitchFamily="34" charset="0"/>
              </a:rPr>
              <a:t>Malawi is among the world’s most densely populated and least developed countries:</a:t>
            </a:r>
          </a:p>
          <a:p>
            <a:pPr marL="457200" indent="-457200" eaLnBrk="1">
              <a:buSzPct val="75000"/>
              <a:buFont typeface="Arial" panose="020B0604020202020204" pitchFamily="34" charset="0"/>
              <a:buChar char="•"/>
              <a:defRPr/>
            </a:pPr>
            <a:r>
              <a:rPr lang="en-US" altLang="en-US" sz="3200" b="1" dirty="0">
                <a:solidFill>
                  <a:srgbClr val="B22FBA"/>
                </a:solidFill>
                <a:latin typeface="Helvetica" panose="020B0604020202020204" pitchFamily="34" charset="0"/>
              </a:rPr>
              <a:t>6</a:t>
            </a:r>
            <a:r>
              <a:rPr lang="en-US" altLang="en-US" sz="3200" b="1" baseline="30000" dirty="0">
                <a:solidFill>
                  <a:srgbClr val="B22FBA"/>
                </a:solidFill>
                <a:latin typeface="Helvetica" panose="020B0604020202020204" pitchFamily="34" charset="0"/>
              </a:rPr>
              <a:t>th</a:t>
            </a:r>
            <a:r>
              <a:rPr lang="en-US" altLang="en-US" sz="3200" b="1" dirty="0">
                <a:solidFill>
                  <a:srgbClr val="B22FBA"/>
                </a:solidFill>
                <a:latin typeface="Helvetica" panose="020B0604020202020204" pitchFamily="34" charset="0"/>
              </a:rPr>
              <a:t> poorest nation in the world </a:t>
            </a:r>
          </a:p>
          <a:p>
            <a:pPr marL="457200" indent="-457200" eaLnBrk="1">
              <a:buSzPct val="75000"/>
              <a:buFont typeface="Arial" panose="020B0604020202020204" pitchFamily="34" charset="0"/>
              <a:buChar char="•"/>
              <a:defRPr/>
            </a:pPr>
            <a:r>
              <a:rPr lang="en-US" altLang="en-US" sz="3200" b="1" dirty="0">
                <a:solidFill>
                  <a:srgbClr val="B22FBA"/>
                </a:solidFill>
                <a:latin typeface="Helvetica" panose="020B0604020202020204" pitchFamily="34" charset="0"/>
              </a:rPr>
              <a:t>About the size of Pennsylvania</a:t>
            </a:r>
          </a:p>
          <a:p>
            <a:pPr marL="457200" indent="-457200" eaLnBrk="1">
              <a:buSzPct val="75000"/>
              <a:buFont typeface="Arial" panose="020B0604020202020204" pitchFamily="34" charset="0"/>
              <a:buChar char="•"/>
              <a:defRPr/>
            </a:pPr>
            <a:r>
              <a:rPr lang="en-US" altLang="en-US" sz="3200" b="1" dirty="0">
                <a:solidFill>
                  <a:srgbClr val="B22FBA"/>
                </a:solidFill>
                <a:latin typeface="Helvetica" panose="020B0604020202020204" pitchFamily="34" charset="0"/>
              </a:rPr>
              <a:t>Population 17 million</a:t>
            </a:r>
          </a:p>
          <a:p>
            <a:pPr marL="457200" indent="-457200" eaLnBrk="1">
              <a:buSzPct val="75000"/>
              <a:buFont typeface="Arial" panose="020B0604020202020204" pitchFamily="34" charset="0"/>
              <a:buChar char="•"/>
              <a:defRPr/>
            </a:pPr>
            <a:r>
              <a:rPr lang="en-US" altLang="en-US" sz="3200" b="1" dirty="0">
                <a:solidFill>
                  <a:srgbClr val="B22FBA"/>
                </a:solidFill>
                <a:latin typeface="Helvetica" panose="020B0604020202020204" pitchFamily="34" charset="0"/>
              </a:rPr>
              <a:t>Often called the “warm heart of Africa” because the people are so kind and welcoming</a:t>
            </a:r>
          </a:p>
          <a:p>
            <a:pPr marL="457200" indent="-457200" eaLnBrk="1">
              <a:buSzPct val="75000"/>
              <a:buFont typeface="Arial" panose="020B0604020202020204" pitchFamily="34" charset="0"/>
              <a:buChar char="•"/>
              <a:defRPr/>
            </a:pPr>
            <a:r>
              <a:rPr lang="en-US" altLang="en-US" sz="3200" b="1" dirty="0">
                <a:solidFill>
                  <a:srgbClr val="B22FBA"/>
                </a:solidFill>
                <a:latin typeface="Helvetica" panose="020B0604020202020204" pitchFamily="34" charset="0"/>
              </a:rPr>
              <a:t>Nearly 90 % live in rural areas, often on $1 per day</a:t>
            </a:r>
            <a:endParaRPr lang="en-US" altLang="en-US" sz="3200" b="1" dirty="0">
              <a:solidFill>
                <a:srgbClr val="B22FBA"/>
              </a:solidFill>
              <a:latin typeface="Helvetica" panose="020B0604020202020204" pitchFamily="34" charset="0"/>
              <a:sym typeface="Helvetica" panose="020B0604020202020204" pitchFamily="34" charset="0"/>
            </a:endParaRPr>
          </a:p>
        </p:txBody>
      </p:sp>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9825" y="1897063"/>
            <a:ext cx="2590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3152775"/>
            <a:ext cx="2873375"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Template.png"/>
          <p:cNvPicPr>
            <a:picLocks noChangeAspect="1"/>
          </p:cNvPicPr>
          <p:nvPr/>
        </p:nvPicPr>
        <p:blipFill>
          <a:blip r:embed="rId2">
            <a:extLst>
              <a:ext uri="{28A0092B-C50C-407E-A947-70E740481C1C}">
                <a14:useLocalDpi xmlns:a14="http://schemas.microsoft.com/office/drawing/2010/main" val="0"/>
              </a:ext>
            </a:extLst>
          </a:blip>
          <a:srcRect b="6123"/>
          <a:stretch>
            <a:fillRect/>
          </a:stretch>
        </p:blipFill>
        <p:spPr bwMode="auto">
          <a:xfrm>
            <a:off x="-168275" y="-101600"/>
            <a:ext cx="13435013" cy="1005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71" name="Shape 136"/>
          <p:cNvSpPr>
            <a:spLocks noChangeArrowheads="1"/>
          </p:cNvSpPr>
          <p:nvPr/>
        </p:nvSpPr>
        <p:spPr bwMode="auto">
          <a:xfrm>
            <a:off x="2127250" y="2081213"/>
            <a:ext cx="884555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7030A0"/>
                </a:solidFill>
                <a:latin typeface="Helvetica" panose="020B0604020202020204" pitchFamily="34" charset="0"/>
                <a:sym typeface="Helvetica" panose="020B0604020202020204" pitchFamily="34" charset="0"/>
              </a:rPr>
              <a:t>           </a:t>
            </a:r>
            <a:r>
              <a:rPr lang="en-US" altLang="en-US" sz="4400" b="1">
                <a:solidFill>
                  <a:srgbClr val="7030A0"/>
                </a:solidFill>
                <a:latin typeface="Helvetica" panose="020B0604020202020204" pitchFamily="34" charset="0"/>
                <a:sym typeface="Helvetica" panose="020B0604020202020204" pitchFamily="34" charset="0"/>
              </a:rPr>
              <a:t>What are we supporting?</a:t>
            </a:r>
          </a:p>
          <a:p>
            <a:pPr eaLnBrk="1"/>
            <a:endParaRPr lang="en-US" altLang="en-US" sz="4400" b="1">
              <a:solidFill>
                <a:srgbClr val="B22FBA"/>
              </a:solidFill>
              <a:latin typeface="Helvetica" panose="020B0604020202020204" pitchFamily="34" charset="0"/>
              <a:sym typeface="Helvetica" panose="020B0604020202020204" pitchFamily="34" charset="0"/>
            </a:endParaRPr>
          </a:p>
        </p:txBody>
      </p:sp>
      <p:sp>
        <p:nvSpPr>
          <p:cNvPr id="5" name="TextBox 4">
            <a:extLst>
              <a:ext uri="{FF2B5EF4-FFF2-40B4-BE49-F238E27FC236}">
                <a16:creationId xmlns:a16="http://schemas.microsoft.com/office/drawing/2014/main" xmlns="" id="{75ABF6F7-939E-4C72-B40D-ABEF51624BDC}"/>
              </a:ext>
            </a:extLst>
          </p:cNvPr>
          <p:cNvSpPr txBox="1"/>
          <p:nvPr/>
        </p:nvSpPr>
        <p:spPr>
          <a:xfrm>
            <a:off x="1828800" y="2956121"/>
            <a:ext cx="10674625" cy="6319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eaLnBrk="1" fontAlgn="auto">
              <a:spcBef>
                <a:spcPts val="0"/>
              </a:spcBef>
              <a:spcAft>
                <a:spcPts val="0"/>
              </a:spcAft>
              <a:defRPr/>
            </a:pPr>
            <a:r>
              <a:rPr lang="en-US" sz="3200" b="1" kern="0" dirty="0">
                <a:solidFill>
                  <a:srgbClr val="B22FBA"/>
                </a:solidFill>
                <a:latin typeface="Helvetica" panose="020B0604020202020204" pitchFamily="34" charset="0"/>
                <a:ea typeface="+mn-ea"/>
                <a:cs typeface="Helvetica" panose="020B0604020202020204" pitchFamily="34" charset="0"/>
              </a:rPr>
              <a:t>DFW’s grant of $50,000 </a:t>
            </a:r>
            <a:r>
              <a:rPr lang="en-US" sz="3200" b="1" kern="0" dirty="0">
                <a:solidFill>
                  <a:srgbClr val="B22FBA"/>
                </a:solidFill>
                <a:latin typeface="Helvetica" panose="020B0604020202020204" pitchFamily="34" charset="0"/>
                <a:ea typeface="+mn-ea"/>
                <a:cs typeface="Helvetica" panose="020B0604020202020204" pitchFamily="34" charset="0"/>
                <a:sym typeface="Helvetica Light" charset="0"/>
              </a:rPr>
              <a:t>supports AGE Africa’s CHATS (Creating Healthy Approaches to Success) program. “Girls’ clubs” provide a 3-year, weekly after-school program for adolescent girls that builds their core life skills and helps them continue their educations. The curriculum features sexual and reproductive health education, leadership training and career guidance, self-advocacy, gender-based violence awareness and prevention, entrepreneurship, problem solving, and access to higher education. </a:t>
            </a:r>
          </a:p>
          <a:p>
            <a:pPr algn="ctr" eaLnBrk="1" fontAlgn="auto">
              <a:spcBef>
                <a:spcPts val="0"/>
              </a:spcBef>
              <a:spcAft>
                <a:spcPts val="0"/>
              </a:spcAft>
              <a:defRPr/>
            </a:pPr>
            <a:r>
              <a:rPr lang="en-US" sz="2000" b="1" kern="0" dirty="0">
                <a:solidFill>
                  <a:srgbClr val="B22FBA"/>
                </a:solidFill>
                <a:latin typeface="Helvetica" panose="020B0604020202020204" pitchFamily="34" charset="0"/>
                <a:ea typeface="+mn-ea"/>
                <a:cs typeface="Helvetica" panose="020B0604020202020204" pitchFamily="34" charset="0"/>
                <a:sym typeface="Helvetica Light" charset="0"/>
              </a:rPr>
              <a:t> </a:t>
            </a:r>
            <a:r>
              <a:rPr lang="en-US" sz="2000" b="1" kern="0" dirty="0">
                <a:solidFill>
                  <a:srgbClr val="B22FBA"/>
                </a:solidFill>
                <a:latin typeface="Helvetica" panose="020B0604020202020204" pitchFamily="34" charset="0"/>
                <a:ea typeface="+mn-ea"/>
                <a:cs typeface="Helvetica" panose="020B0604020202020204" pitchFamily="34" charset="0"/>
              </a:rPr>
              <a:t> </a:t>
            </a:r>
          </a:p>
          <a:p>
            <a:pPr algn="ctr" eaLnBrk="1" fontAlgn="auto">
              <a:spcBef>
                <a:spcPts val="0"/>
              </a:spcBef>
              <a:spcAft>
                <a:spcPts val="0"/>
              </a:spcAft>
              <a:defRPr/>
            </a:pPr>
            <a:r>
              <a:rPr lang="en-US" sz="3200" b="1" kern="0" dirty="0">
                <a:solidFill>
                  <a:srgbClr val="B22FBA"/>
                </a:solidFill>
                <a:latin typeface="Helvetica" panose="020B0604020202020204" pitchFamily="34" charset="0"/>
                <a:ea typeface="+mn-ea"/>
                <a:cs typeface="Helvetica" panose="020B0604020202020204" pitchFamily="34" charset="0"/>
              </a:rPr>
              <a:t>Direct Impact: 480 adolescent girls  </a:t>
            </a:r>
          </a:p>
          <a:p>
            <a:pPr algn="ctr" eaLnBrk="1" fontAlgn="auto">
              <a:spcBef>
                <a:spcPts val="0"/>
              </a:spcBef>
              <a:spcAft>
                <a:spcPts val="0"/>
              </a:spcAft>
              <a:defRPr/>
            </a:pPr>
            <a:r>
              <a:rPr lang="en-US" sz="3200" b="1" kern="0" dirty="0">
                <a:solidFill>
                  <a:srgbClr val="B22FBA"/>
                </a:solidFill>
                <a:latin typeface="Helvetica" panose="020B0604020202020204" pitchFamily="34" charset="0"/>
                <a:ea typeface="+mn-ea"/>
                <a:cs typeface="Helvetica" panose="020B0604020202020204" pitchFamily="34" charset="0"/>
              </a:rPr>
              <a:t>Indirect Impact: 4,800 family and community members</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8195"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819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7780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197" name="Shape 126"/>
          <p:cNvSpPr>
            <a:spLocks noChangeArrowheads="1"/>
          </p:cNvSpPr>
          <p:nvPr/>
        </p:nvSpPr>
        <p:spPr bwMode="auto">
          <a:xfrm>
            <a:off x="1490663" y="1500188"/>
            <a:ext cx="101742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7030A0"/>
                </a:solidFill>
                <a:latin typeface="Helvetica" panose="020B0604020202020204" pitchFamily="34" charset="0"/>
                <a:sym typeface="Helvetica" panose="020B0604020202020204" pitchFamily="34" charset="0"/>
              </a:rPr>
              <a:t>      Life Challenges of the Women Served</a:t>
            </a:r>
          </a:p>
        </p:txBody>
      </p:sp>
      <p:sp>
        <p:nvSpPr>
          <p:cNvPr id="19461" name="Shape 127">
            <a:extLst>
              <a:ext uri="{FF2B5EF4-FFF2-40B4-BE49-F238E27FC236}">
                <a16:creationId xmlns:a16="http://schemas.microsoft.com/office/drawing/2014/main" xmlns="" id="{2CF9D2EA-6AD3-4D51-AB45-02AA230EF8B0}"/>
              </a:ext>
            </a:extLst>
          </p:cNvPr>
          <p:cNvSpPr>
            <a:spLocks noChangeArrowheads="1"/>
          </p:cNvSpPr>
          <p:nvPr/>
        </p:nvSpPr>
        <p:spPr bwMode="auto">
          <a:xfrm>
            <a:off x="1728788" y="2813050"/>
            <a:ext cx="5705475" cy="65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defRPr/>
            </a:pPr>
            <a:r>
              <a:rPr lang="en-US" sz="3200" b="1" kern="0" dirty="0">
                <a:solidFill>
                  <a:srgbClr val="B22FBA"/>
                </a:solidFill>
                <a:latin typeface="Helvetica" panose="020B0604020202020204" pitchFamily="34" charset="0"/>
                <a:ea typeface="+mn-ea"/>
                <a:cs typeface="Helvetica" panose="020B0604020202020204" pitchFamily="34" charset="0"/>
              </a:rPr>
              <a:t>Adolescent girls in Malawi face systemic poverty, lack of family and community support, limited educational opportunities, lack of voice, and adverse social attitudes. These vulnerabilities constrain them economically and socially and often result in risky sexual practices that contribute to poor long-term reproductive and health outcomes. </a:t>
            </a:r>
            <a:endParaRPr lang="en-US" altLang="en-US" sz="3200" b="1" kern="0" dirty="0">
              <a:solidFill>
                <a:srgbClr val="B22FBA"/>
              </a:solidFill>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xmlns="" id="{907B6DEC-BCD5-4F00-B2A0-346151A926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4515" y="3547649"/>
            <a:ext cx="4673676" cy="3461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9219"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9220"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21" name="Shape 126"/>
          <p:cNvSpPr>
            <a:spLocks noChangeArrowheads="1"/>
          </p:cNvSpPr>
          <p:nvPr/>
        </p:nvSpPr>
        <p:spPr bwMode="auto">
          <a:xfrm>
            <a:off x="1795463" y="1754188"/>
            <a:ext cx="106156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t>
            </a:r>
            <a:r>
              <a:rPr lang="en-US" altLang="en-US" sz="4000" b="1">
                <a:solidFill>
                  <a:srgbClr val="7030A0"/>
                </a:solidFill>
                <a:latin typeface="Helvetica" panose="020B0604020202020204" pitchFamily="34" charset="0"/>
                <a:sym typeface="Helvetica" panose="020B0604020202020204" pitchFamily="34" charset="0"/>
              </a:rPr>
              <a:t>Life Challenges of the Women Served</a:t>
            </a:r>
          </a:p>
        </p:txBody>
      </p:sp>
      <p:sp>
        <p:nvSpPr>
          <p:cNvPr id="9222" name="Shape 127"/>
          <p:cNvSpPr>
            <a:spLocks noChangeArrowheads="1"/>
          </p:cNvSpPr>
          <p:nvPr/>
        </p:nvSpPr>
        <p:spPr bwMode="auto">
          <a:xfrm>
            <a:off x="6380163" y="2339975"/>
            <a:ext cx="6624637" cy="75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571500" indent="-571500">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buFont typeface="Arial" panose="020B0604020202020204" pitchFamily="34" charset="0"/>
              <a:buChar char="•"/>
            </a:pPr>
            <a:r>
              <a:rPr lang="en-US" altLang="en-US" sz="3200" b="1">
                <a:solidFill>
                  <a:srgbClr val="B22FBA"/>
                </a:solidFill>
                <a:latin typeface="Helvetica" panose="020B0604020202020204" pitchFamily="34" charset="0"/>
              </a:rPr>
              <a:t>Twice as many boys in school, six times as many in rural areas</a:t>
            </a:r>
          </a:p>
          <a:p>
            <a:pPr eaLnBrk="1">
              <a:buFont typeface="Arial" panose="020B0604020202020204" pitchFamily="34" charset="0"/>
              <a:buChar char="•"/>
            </a:pPr>
            <a:r>
              <a:rPr lang="en-US" altLang="en-US" sz="3200" b="1">
                <a:solidFill>
                  <a:srgbClr val="B22FBA"/>
                </a:solidFill>
                <a:latin typeface="Helvetica" panose="020B0604020202020204" pitchFamily="34" charset="0"/>
              </a:rPr>
              <a:t>Only 6% of girls graduate high school</a:t>
            </a:r>
          </a:p>
          <a:p>
            <a:pPr eaLnBrk="1">
              <a:buFont typeface="Arial" panose="020B0604020202020204" pitchFamily="34" charset="0"/>
              <a:buChar char="•"/>
            </a:pPr>
            <a:r>
              <a:rPr lang="en-US" altLang="en-US" sz="3200" b="1">
                <a:solidFill>
                  <a:srgbClr val="B22FBA"/>
                </a:solidFill>
                <a:latin typeface="Helvetica" panose="020B0604020202020204" pitchFamily="34" charset="0"/>
              </a:rPr>
              <a:t>Less than 1% go on to higher education</a:t>
            </a:r>
          </a:p>
          <a:p>
            <a:pPr eaLnBrk="1">
              <a:buFont typeface="Arial" panose="020B0604020202020204" pitchFamily="34" charset="0"/>
              <a:buChar char="•"/>
            </a:pPr>
            <a:r>
              <a:rPr lang="en-US" altLang="en-US" sz="3200" b="1">
                <a:solidFill>
                  <a:srgbClr val="B22FBA"/>
                </a:solidFill>
                <a:latin typeface="Helvetica" panose="020B0604020202020204" pitchFamily="34" charset="0"/>
              </a:rPr>
              <a:t>Over half of all girls drop out before age 18 to marry or due to early pregnancy or cost of schooling </a:t>
            </a:r>
          </a:p>
          <a:p>
            <a:pPr eaLnBrk="1">
              <a:buFont typeface="Arial" panose="020B0604020202020204" pitchFamily="34" charset="0"/>
              <a:buChar char="•"/>
            </a:pPr>
            <a:r>
              <a:rPr lang="en-US" altLang="en-US" sz="3200" b="1">
                <a:solidFill>
                  <a:srgbClr val="B22FBA"/>
                </a:solidFill>
                <a:latin typeface="Helvetica" panose="020B0604020202020204" pitchFamily="34" charset="0"/>
              </a:rPr>
              <a:t>12% are married before age 15</a:t>
            </a:r>
          </a:p>
          <a:p>
            <a:pPr eaLnBrk="1">
              <a:buFont typeface="Arial" panose="020B0604020202020204" pitchFamily="34" charset="0"/>
              <a:buChar char="•"/>
            </a:pPr>
            <a:r>
              <a:rPr lang="en-US" altLang="en-US" sz="3200" b="1">
                <a:solidFill>
                  <a:srgbClr val="B22FBA"/>
                </a:solidFill>
                <a:latin typeface="Helvetica" panose="020B0604020202020204" pitchFamily="34" charset="0"/>
              </a:rPr>
              <a:t>19% of women 15 - 49 die while giving birth</a:t>
            </a:r>
            <a:endParaRPr lang="en-US" altLang="en-US" sz="3200" b="1"/>
          </a:p>
          <a:p>
            <a:pPr eaLnBrk="1">
              <a:buFont typeface="Arial" panose="020B0604020202020204" pitchFamily="34" charset="0"/>
              <a:buChar char="•"/>
            </a:pPr>
            <a:endParaRPr lang="en-US" altLang="en-US">
              <a:solidFill>
                <a:srgbClr val="B22FBA"/>
              </a:solidFill>
              <a:latin typeface="Helvetica" panose="020B0604020202020204" pitchFamily="34" charset="0"/>
            </a:endParaRPr>
          </a:p>
        </p:txBody>
      </p:sp>
      <p:pic>
        <p:nvPicPr>
          <p:cNvPr id="3" name="Picture 2">
            <a:extLst>
              <a:ext uri="{FF2B5EF4-FFF2-40B4-BE49-F238E27FC236}">
                <a16:creationId xmlns:a16="http://schemas.microsoft.com/office/drawing/2014/main" xmlns="" id="{94338FC6-C52A-4C5E-B528-51A0EAC5DA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000" y="3307405"/>
            <a:ext cx="5079402" cy="5111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0243"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0244"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220663"/>
            <a:ext cx="13679488" cy="1018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45" name="Shape 126"/>
          <p:cNvSpPr>
            <a:spLocks noChangeArrowheads="1"/>
          </p:cNvSpPr>
          <p:nvPr/>
        </p:nvSpPr>
        <p:spPr bwMode="auto">
          <a:xfrm>
            <a:off x="1609725" y="1344613"/>
            <a:ext cx="12304713"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5400" b="1">
                <a:solidFill>
                  <a:srgbClr val="7030A0"/>
                </a:solidFill>
                <a:latin typeface="Helvetica" panose="020B0604020202020204" pitchFamily="34" charset="0"/>
                <a:sym typeface="Helvetica" panose="020B0604020202020204" pitchFamily="34" charset="0"/>
              </a:rPr>
              <a:t>Budget: </a:t>
            </a:r>
          </a:p>
          <a:p>
            <a:pPr eaLnBrk="1"/>
            <a:r>
              <a:rPr lang="en-US" altLang="en-US" b="1">
                <a:solidFill>
                  <a:srgbClr val="7030A0"/>
                </a:solidFill>
                <a:latin typeface="Helvetica" panose="020B0604020202020204" pitchFamily="34" charset="0"/>
                <a:sym typeface="Helvetica" panose="020B0604020202020204" pitchFamily="34" charset="0"/>
              </a:rPr>
              <a:t>How DFW’s one-year grant of $50,000 will be used</a:t>
            </a:r>
          </a:p>
          <a:p>
            <a:pPr eaLnBrk="1"/>
            <a:endParaRPr lang="en-US" altLang="en-US" sz="4000" b="1">
              <a:solidFill>
                <a:srgbClr val="B22FBA"/>
              </a:solidFill>
              <a:latin typeface="Helvetica" panose="020B0604020202020204" pitchFamily="34" charset="0"/>
              <a:sym typeface="Helvetica" panose="020B0604020202020204" pitchFamily="34" charset="0"/>
            </a:endParaRPr>
          </a:p>
        </p:txBody>
      </p:sp>
      <p:sp>
        <p:nvSpPr>
          <p:cNvPr id="10246" name="Shape 127"/>
          <p:cNvSpPr>
            <a:spLocks noChangeArrowheads="1"/>
          </p:cNvSpPr>
          <p:nvPr/>
        </p:nvSpPr>
        <p:spPr bwMode="auto">
          <a:xfrm>
            <a:off x="1947863" y="5808663"/>
            <a:ext cx="1123156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571500" indent="-571500">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buFont typeface="Arial" panose="020B0604020202020204" pitchFamily="34" charset="0"/>
              <a:buChar char="•"/>
            </a:pPr>
            <a:endParaRPr lang="en-US" altLang="en-US"/>
          </a:p>
          <a:p>
            <a:pPr eaLnBrk="1">
              <a:buFont typeface="Arial" panose="020B0604020202020204" pitchFamily="34" charset="0"/>
              <a:buChar char="•"/>
            </a:pPr>
            <a:endParaRPr lang="en-US" altLang="en-US">
              <a:solidFill>
                <a:srgbClr val="B22FBA"/>
              </a:solidFill>
              <a:latin typeface="Helvetica" panose="020B0604020202020204" pitchFamily="34" charset="0"/>
            </a:endParaRPr>
          </a:p>
        </p:txBody>
      </p:sp>
      <p:graphicFrame>
        <p:nvGraphicFramePr>
          <p:cNvPr id="4" name="Table 3">
            <a:extLst>
              <a:ext uri="{FF2B5EF4-FFF2-40B4-BE49-F238E27FC236}">
                <a16:creationId xmlns:a16="http://schemas.microsoft.com/office/drawing/2014/main" xmlns="" id="{6BF72B28-E80E-4B76-88E9-7C753399027D}"/>
              </a:ext>
            </a:extLst>
          </p:cNvPr>
          <p:cNvGraphicFramePr>
            <a:graphicFrameLocks noGrp="1"/>
          </p:cNvGraphicFramePr>
          <p:nvPr/>
        </p:nvGraphicFramePr>
        <p:xfrm>
          <a:off x="1709738" y="2908300"/>
          <a:ext cx="10914062" cy="6661150"/>
        </p:xfrm>
        <a:graphic>
          <a:graphicData uri="http://schemas.openxmlformats.org/drawingml/2006/table">
            <a:tbl>
              <a:tblPr firstRow="1" firstCol="1" bandRow="1"/>
              <a:tblGrid>
                <a:gridCol w="2249243">
                  <a:extLst>
                    <a:ext uri="{9D8B030D-6E8A-4147-A177-3AD203B41FA5}">
                      <a16:colId xmlns:a16="http://schemas.microsoft.com/office/drawing/2014/main" xmlns="" val="1767117479"/>
                    </a:ext>
                  </a:extLst>
                </a:gridCol>
                <a:gridCol w="6020649">
                  <a:extLst>
                    <a:ext uri="{9D8B030D-6E8A-4147-A177-3AD203B41FA5}">
                      <a16:colId xmlns:a16="http://schemas.microsoft.com/office/drawing/2014/main" xmlns="" val="2025550705"/>
                    </a:ext>
                  </a:extLst>
                </a:gridCol>
                <a:gridCol w="1379623">
                  <a:extLst>
                    <a:ext uri="{9D8B030D-6E8A-4147-A177-3AD203B41FA5}">
                      <a16:colId xmlns:a16="http://schemas.microsoft.com/office/drawing/2014/main" xmlns="" val="2531324896"/>
                    </a:ext>
                  </a:extLst>
                </a:gridCol>
                <a:gridCol w="1264547">
                  <a:extLst>
                    <a:ext uri="{9D8B030D-6E8A-4147-A177-3AD203B41FA5}">
                      <a16:colId xmlns:a16="http://schemas.microsoft.com/office/drawing/2014/main" xmlns="" val="649110657"/>
                    </a:ext>
                  </a:extLst>
                </a:gridCol>
              </a:tblGrid>
              <a:tr h="483259">
                <a:tc>
                  <a:txBody>
                    <a:bodyPr/>
                    <a:lstStyle/>
                    <a:p>
                      <a:pPr marL="0" marR="0">
                        <a:spcBef>
                          <a:spcPts val="0"/>
                        </a:spcBef>
                        <a:spcAft>
                          <a:spcPts val="0"/>
                        </a:spcAft>
                      </a:pPr>
                      <a:r>
                        <a:rPr lang="en-US" sz="2400" b="1" dirty="0">
                          <a:effectLst/>
                          <a:latin typeface="Helvetica "/>
                          <a:ea typeface="Calibri" panose="020F0502020204030204" pitchFamily="34" charset="0"/>
                        </a:rPr>
                        <a:t>Item</a:t>
                      </a:r>
                      <a:endParaRPr lang="en-US" sz="2400" dirty="0">
                        <a:effectLst/>
                        <a:latin typeface="Helvetica "/>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b="1" dirty="0">
                          <a:effectLst/>
                          <a:latin typeface="Helvetica "/>
                          <a:ea typeface="Calibri" panose="020F0502020204030204" pitchFamily="34" charset="0"/>
                        </a:rPr>
                        <a:t>Detail</a:t>
                      </a:r>
                      <a:endParaRPr lang="en-US" sz="2400" dirty="0">
                        <a:effectLst/>
                        <a:latin typeface="Helvetica "/>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b="1" dirty="0">
                          <a:effectLst/>
                          <a:latin typeface="Helvetica "/>
                          <a:ea typeface="Calibri" panose="020F0502020204030204" pitchFamily="34" charset="0"/>
                        </a:rPr>
                        <a:t> Budget </a:t>
                      </a:r>
                      <a:endParaRPr lang="en-US" sz="2400" dirty="0">
                        <a:effectLst/>
                        <a:latin typeface="Helvetica "/>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b="1" dirty="0">
                          <a:effectLst/>
                          <a:latin typeface="Helvetica "/>
                          <a:ea typeface="Calibri" panose="020F0502020204030204" pitchFamily="34" charset="0"/>
                        </a:rPr>
                        <a:t> Total </a:t>
                      </a:r>
                      <a:endParaRPr lang="en-US" sz="2400" dirty="0">
                        <a:effectLst/>
                        <a:latin typeface="Helvetica "/>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4164659783"/>
                  </a:ext>
                </a:extLst>
              </a:tr>
              <a:tr h="2899549">
                <a:tc>
                  <a:txBody>
                    <a:bodyPr/>
                    <a:lstStyle/>
                    <a:p>
                      <a:pPr marL="0" marR="0">
                        <a:spcBef>
                          <a:spcPts val="0"/>
                        </a:spcBef>
                        <a:spcAft>
                          <a:spcPts val="0"/>
                        </a:spcAft>
                      </a:pPr>
                      <a:r>
                        <a:rPr lang="en-US" sz="2400" dirty="0">
                          <a:effectLst/>
                          <a:latin typeface="Helvetica "/>
                          <a:ea typeface="Calibri" panose="020F0502020204030204" pitchFamily="34" charset="0"/>
                        </a:rPr>
                        <a:t>Project Expenses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CHATS faculty advisor, alumnae mentors, community engagement meetings, girls’ training, materials, guest speakers, portion of district officer, refreshments for CHATS meetings, printing of manual, staff travel to school, communications for mentors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 $26,010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598456932"/>
                  </a:ext>
                </a:extLst>
              </a:tr>
              <a:tr h="1449774">
                <a:tc>
                  <a:txBody>
                    <a:bodyPr/>
                    <a:lstStyle/>
                    <a:p>
                      <a:pPr marL="0" marR="0">
                        <a:spcBef>
                          <a:spcPts val="0"/>
                        </a:spcBef>
                        <a:spcAft>
                          <a:spcPts val="0"/>
                        </a:spcAft>
                      </a:pPr>
                      <a:r>
                        <a:rPr lang="en-US" sz="2400" dirty="0">
                          <a:effectLst/>
                          <a:latin typeface="Helvetica "/>
                          <a:ea typeface="Calibri" panose="020F0502020204030204" pitchFamily="34" charset="0"/>
                        </a:rPr>
                        <a:t>Monitoring and Evaluation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Portion of monitoring officer and program &amp; learning manager, surveys, pre- and post-test, focus group discussions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$11,225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3861830718"/>
                  </a:ext>
                </a:extLst>
              </a:tr>
              <a:tr h="1097111">
                <a:tc>
                  <a:txBody>
                    <a:bodyPr/>
                    <a:lstStyle/>
                    <a:p>
                      <a:pPr marL="0" marR="0">
                        <a:spcBef>
                          <a:spcPts val="0"/>
                        </a:spcBef>
                        <a:spcAft>
                          <a:spcPts val="0"/>
                        </a:spcAft>
                      </a:pPr>
                      <a:r>
                        <a:rPr lang="en-US" sz="2400" dirty="0">
                          <a:effectLst/>
                          <a:latin typeface="Helvetica "/>
                          <a:ea typeface="Calibri" panose="020F0502020204030204" pitchFamily="34" charset="0"/>
                        </a:rPr>
                        <a:t>Administration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 Portion of cost for country director, finance and administration officer, and rents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 $12,765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2400" dirty="0">
                          <a:effectLst/>
                          <a:latin typeface="Helvetica "/>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893969741"/>
                  </a:ext>
                </a:extLst>
              </a:tr>
              <a:tr h="731457">
                <a:tc>
                  <a:txBody>
                    <a:bodyPr/>
                    <a:lstStyle/>
                    <a:p>
                      <a:pPr marL="0" marR="0">
                        <a:spcBef>
                          <a:spcPts val="0"/>
                        </a:spcBef>
                        <a:spcAft>
                          <a:spcPts val="0"/>
                        </a:spcAft>
                      </a:pPr>
                      <a:r>
                        <a:rPr lang="en-US" sz="2400" b="1" dirty="0">
                          <a:effectLst/>
                          <a:latin typeface="Helvetica "/>
                          <a:ea typeface="Calibri" panose="020F0502020204030204" pitchFamily="34" charset="0"/>
                        </a:rPr>
                        <a:t> </a:t>
                      </a:r>
                      <a:endParaRPr lang="en-US" sz="2400" dirty="0">
                        <a:effectLst/>
                        <a:latin typeface="Helvetica "/>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400" b="1" dirty="0">
                          <a:effectLst/>
                          <a:latin typeface="Helvetica "/>
                          <a:ea typeface="Calibri" panose="020F0502020204030204" pitchFamily="34" charset="0"/>
                        </a:rPr>
                        <a:t>TOTAL BUDGET</a:t>
                      </a:r>
                      <a:endParaRPr lang="en-US" sz="2400" dirty="0">
                        <a:effectLst/>
                        <a:latin typeface="Helvetica "/>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400" b="1" dirty="0">
                          <a:effectLst/>
                          <a:latin typeface="Helvetica "/>
                          <a:ea typeface="Calibri" panose="020F0502020204030204" pitchFamily="34" charset="0"/>
                        </a:rPr>
                        <a:t> </a:t>
                      </a:r>
                      <a:endParaRPr lang="en-US" sz="2400" dirty="0">
                        <a:effectLst/>
                        <a:latin typeface="Helvetica "/>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0"/>
                        </a:spcAft>
                      </a:pPr>
                      <a:r>
                        <a:rPr lang="en-US" sz="2400" b="1" dirty="0">
                          <a:effectLst/>
                          <a:latin typeface="Helvetica "/>
                          <a:ea typeface="Calibri" panose="020F0502020204030204" pitchFamily="34" charset="0"/>
                        </a:rPr>
                        <a:t> $50,000</a:t>
                      </a:r>
                      <a:endParaRPr lang="en-US" sz="2400" dirty="0">
                        <a:effectLst/>
                        <a:latin typeface="Helvetica "/>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585933912"/>
                  </a:ext>
                </a:extLst>
              </a:tr>
            </a:tbl>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1267"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1268"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69" name="Shape 127"/>
          <p:cNvSpPr>
            <a:spLocks noChangeArrowheads="1"/>
          </p:cNvSpPr>
          <p:nvPr/>
        </p:nvSpPr>
        <p:spPr bwMode="auto">
          <a:xfrm>
            <a:off x="2068513" y="1868488"/>
            <a:ext cx="104552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eaLnBrk="1"/>
            <a:r>
              <a:rPr lang="en-US" altLang="en-US" b="1">
                <a:solidFill>
                  <a:srgbClr val="7030A0"/>
                </a:solidFill>
                <a:latin typeface="Helvetica" panose="020B0604020202020204" pitchFamily="34" charset="0"/>
              </a:rPr>
              <a:t>About the Featured Grantee</a:t>
            </a:r>
            <a:endParaRPr lang="en-US" altLang="en-US" sz="3200" b="1">
              <a:solidFill>
                <a:srgbClr val="B22FBA"/>
              </a:solidFill>
              <a:latin typeface="Helvetica" panose="020B0604020202020204" pitchFamily="34" charset="0"/>
            </a:endParaRPr>
          </a:p>
        </p:txBody>
      </p:sp>
      <p:sp>
        <p:nvSpPr>
          <p:cNvPr id="11270" name="Rectangle 1"/>
          <p:cNvSpPr>
            <a:spLocks noChangeArrowheads="1"/>
          </p:cNvSpPr>
          <p:nvPr/>
        </p:nvSpPr>
        <p:spPr bwMode="auto">
          <a:xfrm>
            <a:off x="1625600" y="2525713"/>
            <a:ext cx="6381750" cy="766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solidFill>
                  <a:srgbClr val="B22FBA"/>
                </a:solidFill>
                <a:latin typeface="Helvetica" panose="020B0604020202020204" pitchFamily="34" charset="0"/>
              </a:rPr>
              <a:t>AGE Africa was founded by Xanthe Ackerman in 2005. A scholarship was established for girls whose families could not afford the school fees. AGE Africa quickly learned that a scholarship was not enough to keep girls from dropping out or failing out of school.</a:t>
            </a:r>
          </a:p>
          <a:p>
            <a:endParaRPr lang="en-US" altLang="en-US" b="1">
              <a:solidFill>
                <a:srgbClr val="B22FBA"/>
              </a:solidFill>
              <a:latin typeface="Helvetica" panose="020B0604020202020204" pitchFamily="34" charset="0"/>
            </a:endParaRPr>
          </a:p>
          <a:p>
            <a:r>
              <a:rPr lang="en-US" altLang="en-US" sz="2800" b="1">
                <a:solidFill>
                  <a:srgbClr val="B22FBA"/>
                </a:solidFill>
                <a:latin typeface="Helvetica" panose="020B0604020202020204" pitchFamily="34" charset="0"/>
              </a:rPr>
              <a:t>In 2009, an AGE Africa study confirms what prevents girls from finishing school: pressure to marry, early pregnancy, and serious knowledge gaps about the value of an education and post-secondary opportunities</a:t>
            </a:r>
          </a:p>
          <a:p>
            <a:endParaRPr lang="en-US" altLang="en-US"/>
          </a:p>
        </p:txBody>
      </p:sp>
      <p:pic>
        <p:nvPicPr>
          <p:cNvPr id="3" name="Picture 2">
            <a:extLst>
              <a:ext uri="{FF2B5EF4-FFF2-40B4-BE49-F238E27FC236}">
                <a16:creationId xmlns:a16="http://schemas.microsoft.com/office/drawing/2014/main" xmlns="" id="{15171783-A6DB-4713-AEBD-90C920A7D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5434" y="3934255"/>
            <a:ext cx="4674429" cy="3524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2291"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2292"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0"/>
            <a:ext cx="13681076"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293" name="Shape 126"/>
          <p:cNvSpPr>
            <a:spLocks noChangeArrowheads="1"/>
          </p:cNvSpPr>
          <p:nvPr/>
        </p:nvSpPr>
        <p:spPr bwMode="auto">
          <a:xfrm>
            <a:off x="1808163" y="1719263"/>
            <a:ext cx="98869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7030A0"/>
                </a:solidFill>
                <a:latin typeface="Helvetica" panose="020B0604020202020204" pitchFamily="34" charset="0"/>
                <a:sym typeface="Helvetica" panose="020B0604020202020204" pitchFamily="34" charset="0"/>
              </a:rPr>
              <a:t>               About the Featured Grantee</a:t>
            </a:r>
          </a:p>
        </p:txBody>
      </p:sp>
      <p:sp>
        <p:nvSpPr>
          <p:cNvPr id="12294" name="Rectangle 1"/>
          <p:cNvSpPr>
            <a:spLocks noChangeArrowheads="1"/>
          </p:cNvSpPr>
          <p:nvPr/>
        </p:nvSpPr>
        <p:spPr bwMode="auto">
          <a:xfrm>
            <a:off x="6346825" y="2438400"/>
            <a:ext cx="6604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solidFill>
                  <a:srgbClr val="B22FBA"/>
                </a:solidFill>
                <a:latin typeface="Helvetica" panose="020B0604020202020204" pitchFamily="34" charset="0"/>
              </a:rPr>
              <a:t>2011: team of Malawian women helps AGE Africa develop Create Healthy Approaches to Success (CHATS). </a:t>
            </a:r>
          </a:p>
          <a:p>
            <a:endParaRPr lang="en-US" altLang="en-US" sz="2800" b="1">
              <a:solidFill>
                <a:srgbClr val="B22FBA"/>
              </a:solidFill>
              <a:latin typeface="Helvetica" panose="020B0604020202020204" pitchFamily="34" charset="0"/>
            </a:endParaRPr>
          </a:p>
          <a:p>
            <a:r>
              <a:rPr lang="en-US" altLang="en-US" sz="2800" b="1">
                <a:solidFill>
                  <a:srgbClr val="B22FBA"/>
                </a:solidFill>
                <a:latin typeface="Helvetica" panose="020B0604020202020204" pitchFamily="34" charset="0"/>
              </a:rPr>
              <a:t>2014: Based on overwhelming success, CHATS Girls’ Clubs are replicated and expanded, currently serving 1,200 adolescents in 24 schools.  </a:t>
            </a:r>
          </a:p>
          <a:p>
            <a:endParaRPr lang="en-US" altLang="en-US" sz="2800" b="1">
              <a:solidFill>
                <a:srgbClr val="B22FBA"/>
              </a:solidFill>
              <a:latin typeface="Helvetica" panose="020B0604020202020204" pitchFamily="34" charset="0"/>
            </a:endParaRPr>
          </a:p>
          <a:p>
            <a:r>
              <a:rPr lang="en-US" altLang="en-US" sz="2800" b="1">
                <a:solidFill>
                  <a:srgbClr val="B22FBA"/>
                </a:solidFill>
                <a:latin typeface="Helvetica" panose="020B0604020202020204" pitchFamily="34" charset="0"/>
              </a:rPr>
              <a:t>Today: 95% of participants complete all four years of secondary school, and 50% qualify for higher education. </a:t>
            </a:r>
          </a:p>
          <a:p>
            <a:endParaRPr lang="en-US" altLang="en-US" sz="2800" b="1">
              <a:solidFill>
                <a:srgbClr val="B22FBA"/>
              </a:solidFill>
              <a:latin typeface="Helvetica" panose="020B0604020202020204" pitchFamily="34" charset="0"/>
            </a:endParaRPr>
          </a:p>
          <a:p>
            <a:r>
              <a:rPr lang="en-US" altLang="en-US" sz="2800" b="1">
                <a:solidFill>
                  <a:srgbClr val="B22FBA"/>
                </a:solidFill>
                <a:latin typeface="Helvetica" panose="020B0604020202020204" pitchFamily="34" charset="0"/>
              </a:rPr>
              <a:t>Goal: reach 12,000 girls and 85 schools by 2019.</a:t>
            </a:r>
          </a:p>
        </p:txBody>
      </p:sp>
      <p:pic>
        <p:nvPicPr>
          <p:cNvPr id="4" name="Picture 3">
            <a:extLst>
              <a:ext uri="{FF2B5EF4-FFF2-40B4-BE49-F238E27FC236}">
                <a16:creationId xmlns:a16="http://schemas.microsoft.com/office/drawing/2014/main" xmlns="" id="{D9B906B6-286A-4511-9F69-5D88F2091A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672" y="3605422"/>
            <a:ext cx="4904014" cy="3646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6" ma:contentTypeDescription="Create a new document." ma:contentTypeScope="" ma:versionID="279d13a660b0bb25d1e2cd3ce0943493">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c57b681b0707a1e0a554dc71eaebe9cd"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E6771E-F08A-4391-9744-1DC815097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A978C7-7ED9-4758-BE98-9A2626D036A6}">
  <ds:schemaRefs>
    <ds:schemaRef ds:uri="http://schemas.microsoft.com/sharepoint/v3/contenttype/forms"/>
  </ds:schemaRefs>
</ds:datastoreItem>
</file>

<file path=customXml/itemProps3.xml><?xml version="1.0" encoding="utf-8"?>
<ds:datastoreItem xmlns:ds="http://schemas.openxmlformats.org/officeDocument/2006/customXml" ds:itemID="{7E7822DB-2B7F-4D17-90D9-B8FD84E71828}">
  <ds:schemaRefs>
    <ds:schemaRef ds:uri="accf3510-8f08-46ad-8e81-d1c5d0ba3915"/>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a5dfa07a-3378-4c71-8781-fe3969aabe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5352</TotalTime>
  <Words>824</Words>
  <Application>Microsoft Office PowerPoint</Application>
  <PresentationFormat>Custom</PresentationFormat>
  <Paragraphs>122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Helvetica Light</vt:lpstr>
      <vt:lpstr>Arial</vt:lpstr>
      <vt:lpstr>Helvetica Neue</vt:lpstr>
      <vt:lpstr>Helvetica</vt:lpstr>
      <vt:lpstr>Helvetica </vt:lpstr>
      <vt:lpstr>Calibri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Amy West Moore</cp:lastModifiedBy>
  <cp:revision>74</cp:revision>
  <dcterms:modified xsi:type="dcterms:W3CDTF">2017-11-06T21:13:39Z</dcterms:modified>
</cp:coreProperties>
</file>