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9" r:id="rId5"/>
    <p:sldId id="311" r:id="rId6"/>
    <p:sldId id="289" r:id="rId7"/>
    <p:sldId id="308" r:id="rId8"/>
    <p:sldId id="313" r:id="rId9"/>
    <p:sldId id="315" r:id="rId10"/>
    <p:sldId id="291" r:id="rId11"/>
    <p:sldId id="309" r:id="rId12"/>
    <p:sldId id="301" r:id="rId13"/>
    <p:sldId id="307" r:id="rId14"/>
    <p:sldId id="296" r:id="rId15"/>
    <p:sldId id="3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D731DE-AF84-42F7-B70F-9DA633F39C14}" v="28" dt="2022-01-13T19:14:40.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61" d="100"/>
          <a:sy n="61" d="100"/>
        </p:scale>
        <p:origin x="754" y="48"/>
      </p:cViewPr>
      <p:guideLst/>
    </p:cSldViewPr>
  </p:slideViewPr>
  <p:notesTextViewPr>
    <p:cViewPr>
      <p:scale>
        <a:sx n="3" d="2"/>
        <a:sy n="3" d="2"/>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e6351b03c6324f9c" providerId="LiveId" clId="{C4D731DE-AF84-42F7-B70F-9DA633F39C14}"/>
    <pc:docChg chg="undo redo custSel addSld delSld modSld">
      <pc:chgData name="Chris Worthy" userId="e6351b03c6324f9c" providerId="LiveId" clId="{C4D731DE-AF84-42F7-B70F-9DA633F39C14}" dt="2022-01-25T15:04:56.231" v="710" actId="20577"/>
      <pc:docMkLst>
        <pc:docMk/>
      </pc:docMkLst>
      <pc:sldChg chg="modSp mod">
        <pc:chgData name="Chris Worthy" userId="e6351b03c6324f9c" providerId="LiveId" clId="{C4D731DE-AF84-42F7-B70F-9DA633F39C14}" dt="2022-01-12T22:51:42.638" v="80" actId="20577"/>
        <pc:sldMkLst>
          <pc:docMk/>
          <pc:sldMk cId="1418139970" sldId="269"/>
        </pc:sldMkLst>
        <pc:spChg chg="mod">
          <ac:chgData name="Chris Worthy" userId="e6351b03c6324f9c" providerId="LiveId" clId="{C4D731DE-AF84-42F7-B70F-9DA633F39C14}" dt="2022-01-12T22:51:42.638" v="80" actId="20577"/>
          <ac:spMkLst>
            <pc:docMk/>
            <pc:sldMk cId="1418139970" sldId="269"/>
            <ac:spMk id="4" creationId="{23AFE6E0-2BD0-674F-8BB3-28A894D2A2A1}"/>
          </ac:spMkLst>
        </pc:spChg>
      </pc:sldChg>
      <pc:sldChg chg="addSp delSp modSp mod">
        <pc:chgData name="Chris Worthy" userId="e6351b03c6324f9c" providerId="LiveId" clId="{C4D731DE-AF84-42F7-B70F-9DA633F39C14}" dt="2022-01-13T18:55:49.976" v="303" actId="20577"/>
        <pc:sldMkLst>
          <pc:docMk/>
          <pc:sldMk cId="3093843083" sldId="289"/>
        </pc:sldMkLst>
        <pc:spChg chg="mod">
          <ac:chgData name="Chris Worthy" userId="e6351b03c6324f9c" providerId="LiveId" clId="{C4D731DE-AF84-42F7-B70F-9DA633F39C14}" dt="2022-01-13T18:55:49.976" v="303" actId="20577"/>
          <ac:spMkLst>
            <pc:docMk/>
            <pc:sldMk cId="3093843083" sldId="289"/>
            <ac:spMk id="4" creationId="{B230F534-48C5-0644-8D51-448DD5EBA73C}"/>
          </ac:spMkLst>
        </pc:spChg>
        <pc:picChg chg="add del">
          <ac:chgData name="Chris Worthy" userId="e6351b03c6324f9c" providerId="LiveId" clId="{C4D731DE-AF84-42F7-B70F-9DA633F39C14}" dt="2022-01-12T22:33:54.149" v="1"/>
          <ac:picMkLst>
            <pc:docMk/>
            <pc:sldMk cId="3093843083" sldId="289"/>
            <ac:picMk id="2" creationId="{497952DE-9181-400C-AE86-4727383EE85C}"/>
          </ac:picMkLst>
        </pc:picChg>
        <pc:picChg chg="add del mod">
          <ac:chgData name="Chris Worthy" userId="e6351b03c6324f9c" providerId="LiveId" clId="{C4D731DE-AF84-42F7-B70F-9DA633F39C14}" dt="2022-01-12T22:34:38.098" v="9" actId="21"/>
          <ac:picMkLst>
            <pc:docMk/>
            <pc:sldMk cId="3093843083" sldId="289"/>
            <ac:picMk id="6" creationId="{F94615F0-2C69-441E-BF5E-A215EBA55E73}"/>
          </ac:picMkLst>
        </pc:picChg>
        <pc:picChg chg="add del mod">
          <ac:chgData name="Chris Worthy" userId="e6351b03c6324f9c" providerId="LiveId" clId="{C4D731DE-AF84-42F7-B70F-9DA633F39C14}" dt="2022-01-12T22:54:42.943" v="138" actId="21"/>
          <ac:picMkLst>
            <pc:docMk/>
            <pc:sldMk cId="3093843083" sldId="289"/>
            <ac:picMk id="8" creationId="{ED63C8EA-12B2-4985-86C3-C1EF5B876A39}"/>
          </ac:picMkLst>
        </pc:picChg>
        <pc:picChg chg="add del mod">
          <ac:chgData name="Chris Worthy" userId="e6351b03c6324f9c" providerId="LiveId" clId="{C4D731DE-AF84-42F7-B70F-9DA633F39C14}" dt="2022-01-12T22:54:27.375" v="135" actId="931"/>
          <ac:picMkLst>
            <pc:docMk/>
            <pc:sldMk cId="3093843083" sldId="289"/>
            <ac:picMk id="10" creationId="{1815BAAF-3ADE-486B-BB7C-3393038D3632}"/>
          </ac:picMkLst>
        </pc:picChg>
        <pc:picChg chg="add mod">
          <ac:chgData name="Chris Worthy" userId="e6351b03c6324f9c" providerId="LiveId" clId="{C4D731DE-AF84-42F7-B70F-9DA633F39C14}" dt="2022-01-13T18:55:31.820" v="297" actId="1076"/>
          <ac:picMkLst>
            <pc:docMk/>
            <pc:sldMk cId="3093843083" sldId="289"/>
            <ac:picMk id="11" creationId="{6A46DBD6-3753-4AD6-BCEE-692930DA2DB3}"/>
          </ac:picMkLst>
        </pc:picChg>
      </pc:sldChg>
      <pc:sldChg chg="modSp mod modNotes">
        <pc:chgData name="Chris Worthy" userId="e6351b03c6324f9c" providerId="LiveId" clId="{C4D731DE-AF84-42F7-B70F-9DA633F39C14}" dt="2022-01-24T17:21:07.203" v="681" actId="113"/>
        <pc:sldMkLst>
          <pc:docMk/>
          <pc:sldMk cId="2243331252" sldId="291"/>
        </pc:sldMkLst>
        <pc:spChg chg="mod">
          <ac:chgData name="Chris Worthy" userId="e6351b03c6324f9c" providerId="LiveId" clId="{C4D731DE-AF84-42F7-B70F-9DA633F39C14}" dt="2022-01-24T17:21:07.203" v="681" actId="113"/>
          <ac:spMkLst>
            <pc:docMk/>
            <pc:sldMk cId="2243331252" sldId="291"/>
            <ac:spMk id="4" creationId="{5425BAC1-466C-C645-82B6-A9D3611DCA7F}"/>
          </ac:spMkLst>
        </pc:spChg>
      </pc:sldChg>
      <pc:sldChg chg="addSp delSp modSp del mod">
        <pc:chgData name="Chris Worthy" userId="e6351b03c6324f9c" providerId="LiveId" clId="{C4D731DE-AF84-42F7-B70F-9DA633F39C14}" dt="2022-01-13T15:19:03.853" v="242" actId="2696"/>
        <pc:sldMkLst>
          <pc:docMk/>
          <pc:sldMk cId="294983121" sldId="292"/>
        </pc:sldMkLst>
        <pc:picChg chg="add del mod modCrop">
          <ac:chgData name="Chris Worthy" userId="e6351b03c6324f9c" providerId="LiveId" clId="{C4D731DE-AF84-42F7-B70F-9DA633F39C14}" dt="2022-01-12T22:43:57.225" v="70" actId="21"/>
          <ac:picMkLst>
            <pc:docMk/>
            <pc:sldMk cId="294983121" sldId="292"/>
            <ac:picMk id="4" creationId="{A38D0631-D78B-4B19-9691-E38E1B3D4DFD}"/>
          </ac:picMkLst>
        </pc:picChg>
      </pc:sldChg>
      <pc:sldChg chg="modSp mod">
        <pc:chgData name="Chris Worthy" userId="e6351b03c6324f9c" providerId="LiveId" clId="{C4D731DE-AF84-42F7-B70F-9DA633F39C14}" dt="2022-01-24T17:21:35.162" v="682" actId="6549"/>
        <pc:sldMkLst>
          <pc:docMk/>
          <pc:sldMk cId="2967664281" sldId="296"/>
        </pc:sldMkLst>
        <pc:spChg chg="mod">
          <ac:chgData name="Chris Worthy" userId="e6351b03c6324f9c" providerId="LiveId" clId="{C4D731DE-AF84-42F7-B70F-9DA633F39C14}" dt="2022-01-24T17:21:35.162" v="682" actId="6549"/>
          <ac:spMkLst>
            <pc:docMk/>
            <pc:sldMk cId="2967664281" sldId="296"/>
            <ac:spMk id="7" creationId="{FC7A3FEC-A90C-1543-AB78-311343E7ACB4}"/>
          </ac:spMkLst>
        </pc:spChg>
      </pc:sldChg>
      <pc:sldChg chg="addSp delSp modSp mod">
        <pc:chgData name="Chris Worthy" userId="e6351b03c6324f9c" providerId="LiveId" clId="{C4D731DE-AF84-42F7-B70F-9DA633F39C14}" dt="2022-01-12T22:43:39.667" v="69" actId="14100"/>
        <pc:sldMkLst>
          <pc:docMk/>
          <pc:sldMk cId="1558819310" sldId="301"/>
        </pc:sldMkLst>
        <pc:graphicFrameChg chg="add mod modGraphic">
          <ac:chgData name="Chris Worthy" userId="e6351b03c6324f9c" providerId="LiveId" clId="{C4D731DE-AF84-42F7-B70F-9DA633F39C14}" dt="2022-01-12T22:43:39.667" v="69" actId="14100"/>
          <ac:graphicFrameMkLst>
            <pc:docMk/>
            <pc:sldMk cId="1558819310" sldId="301"/>
            <ac:graphicFrameMk id="3" creationId="{9BB0F3F3-8E7E-41F3-9A73-9E62981FC69A}"/>
          </ac:graphicFrameMkLst>
        </pc:graphicFrameChg>
        <pc:graphicFrameChg chg="del modGraphic">
          <ac:chgData name="Chris Worthy" userId="e6351b03c6324f9c" providerId="LiveId" clId="{C4D731DE-AF84-42F7-B70F-9DA633F39C14}" dt="2022-01-12T22:42:39.623" v="61" actId="21"/>
          <ac:graphicFrameMkLst>
            <pc:docMk/>
            <pc:sldMk cId="1558819310" sldId="301"/>
            <ac:graphicFrameMk id="5" creationId="{C4A09D87-2986-443A-B935-B217A1FF8FC1}"/>
          </ac:graphicFrameMkLst>
        </pc:graphicFrameChg>
      </pc:sldChg>
      <pc:sldChg chg="modSp mod modNotes">
        <pc:chgData name="Chris Worthy" userId="e6351b03c6324f9c" providerId="LiveId" clId="{C4D731DE-AF84-42F7-B70F-9DA633F39C14}" dt="2022-01-25T15:04:56.231" v="710" actId="20577"/>
        <pc:sldMkLst>
          <pc:docMk/>
          <pc:sldMk cId="485216885" sldId="307"/>
        </pc:sldMkLst>
        <pc:spChg chg="mod">
          <ac:chgData name="Chris Worthy" userId="e6351b03c6324f9c" providerId="LiveId" clId="{C4D731DE-AF84-42F7-B70F-9DA633F39C14}" dt="2022-01-25T15:04:56.231" v="710" actId="20577"/>
          <ac:spMkLst>
            <pc:docMk/>
            <pc:sldMk cId="485216885" sldId="307"/>
            <ac:spMk id="5" creationId="{683C186D-BB03-8140-B825-AD1A011CD5F4}"/>
          </ac:spMkLst>
        </pc:spChg>
      </pc:sldChg>
      <pc:sldChg chg="addSp modSp mod">
        <pc:chgData name="Chris Worthy" userId="e6351b03c6324f9c" providerId="LiveId" clId="{C4D731DE-AF84-42F7-B70F-9DA633F39C14}" dt="2022-01-24T17:20:10.790" v="673" actId="20577"/>
        <pc:sldMkLst>
          <pc:docMk/>
          <pc:sldMk cId="695354077" sldId="308"/>
        </pc:sldMkLst>
        <pc:spChg chg="mod">
          <ac:chgData name="Chris Worthy" userId="e6351b03c6324f9c" providerId="LiveId" clId="{C4D731DE-AF84-42F7-B70F-9DA633F39C14}" dt="2022-01-24T17:20:10.790" v="673" actId="20577"/>
          <ac:spMkLst>
            <pc:docMk/>
            <pc:sldMk cId="695354077" sldId="308"/>
            <ac:spMk id="7" creationId="{A2205593-1008-E146-9B32-019765398443}"/>
          </ac:spMkLst>
        </pc:spChg>
        <pc:picChg chg="add mod">
          <ac:chgData name="Chris Worthy" userId="e6351b03c6324f9c" providerId="LiveId" clId="{C4D731DE-AF84-42F7-B70F-9DA633F39C14}" dt="2022-01-12T22:35:59.759" v="25" actId="14100"/>
          <ac:picMkLst>
            <pc:docMk/>
            <pc:sldMk cId="695354077" sldId="308"/>
            <ac:picMk id="4" creationId="{30959BB5-1317-48B0-BC5F-B2AE955E5B61}"/>
          </ac:picMkLst>
        </pc:picChg>
        <pc:picChg chg="add mod ord">
          <ac:chgData name="Chris Worthy" userId="e6351b03c6324f9c" providerId="LiveId" clId="{C4D731DE-AF84-42F7-B70F-9DA633F39C14}" dt="2022-01-12T22:35:56.486" v="24" actId="1076"/>
          <ac:picMkLst>
            <pc:docMk/>
            <pc:sldMk cId="695354077" sldId="308"/>
            <ac:picMk id="8" creationId="{36637C73-C74E-4426-B0AD-2BC24958C196}"/>
          </ac:picMkLst>
        </pc:picChg>
        <pc:picChg chg="add mod">
          <ac:chgData name="Chris Worthy" userId="e6351b03c6324f9c" providerId="LiveId" clId="{C4D731DE-AF84-42F7-B70F-9DA633F39C14}" dt="2022-01-12T22:36:38.030" v="32" actId="1076"/>
          <ac:picMkLst>
            <pc:docMk/>
            <pc:sldMk cId="695354077" sldId="308"/>
            <ac:picMk id="10" creationId="{F26BE42D-E984-4675-B59D-69C0ED82FBE7}"/>
          </ac:picMkLst>
        </pc:picChg>
      </pc:sldChg>
      <pc:sldChg chg="modSp mod">
        <pc:chgData name="Chris Worthy" userId="e6351b03c6324f9c" providerId="LiveId" clId="{C4D731DE-AF84-42F7-B70F-9DA633F39C14}" dt="2022-01-13T19:05:10.730" v="535" actId="14100"/>
        <pc:sldMkLst>
          <pc:docMk/>
          <pc:sldMk cId="2230313666" sldId="309"/>
        </pc:sldMkLst>
        <pc:spChg chg="mod">
          <ac:chgData name="Chris Worthy" userId="e6351b03c6324f9c" providerId="LiveId" clId="{C4D731DE-AF84-42F7-B70F-9DA633F39C14}" dt="2022-01-13T19:05:10.730" v="535" actId="14100"/>
          <ac:spMkLst>
            <pc:docMk/>
            <pc:sldMk cId="2230313666" sldId="309"/>
            <ac:spMk id="4" creationId="{5425BAC1-466C-C645-82B6-A9D3611DCA7F}"/>
          </ac:spMkLst>
        </pc:spChg>
      </pc:sldChg>
      <pc:sldChg chg="modSp mod">
        <pc:chgData name="Chris Worthy" userId="e6351b03c6324f9c" providerId="LiveId" clId="{C4D731DE-AF84-42F7-B70F-9DA633F39C14}" dt="2022-01-13T18:52:55.723" v="257" actId="6549"/>
        <pc:sldMkLst>
          <pc:docMk/>
          <pc:sldMk cId="3486720124" sldId="311"/>
        </pc:sldMkLst>
        <pc:spChg chg="mod">
          <ac:chgData name="Chris Worthy" userId="e6351b03c6324f9c" providerId="LiveId" clId="{C4D731DE-AF84-42F7-B70F-9DA633F39C14}" dt="2022-01-13T18:52:55.723" v="257" actId="6549"/>
          <ac:spMkLst>
            <pc:docMk/>
            <pc:sldMk cId="3486720124" sldId="311"/>
            <ac:spMk id="4" creationId="{B230F534-48C5-0644-8D51-448DD5EBA73C}"/>
          </ac:spMkLst>
        </pc:spChg>
      </pc:sldChg>
      <pc:sldChg chg="new del">
        <pc:chgData name="Chris Worthy" userId="e6351b03c6324f9c" providerId="LiveId" clId="{C4D731DE-AF84-42F7-B70F-9DA633F39C14}" dt="2022-01-12T22:40:35.872" v="45" actId="2696"/>
        <pc:sldMkLst>
          <pc:docMk/>
          <pc:sldMk cId="3068263955" sldId="312"/>
        </pc:sldMkLst>
      </pc:sldChg>
      <pc:sldChg chg="modSp add mod modNotes">
        <pc:chgData name="Chris Worthy" userId="e6351b03c6324f9c" providerId="LiveId" clId="{C4D731DE-AF84-42F7-B70F-9DA633F39C14}" dt="2022-01-13T19:09:51.427" v="558" actId="255"/>
        <pc:sldMkLst>
          <pc:docMk/>
          <pc:sldMk cId="814057491" sldId="313"/>
        </pc:sldMkLst>
        <pc:spChg chg="mod">
          <ac:chgData name="Chris Worthy" userId="e6351b03c6324f9c" providerId="LiveId" clId="{C4D731DE-AF84-42F7-B70F-9DA633F39C14}" dt="2022-01-13T15:18:52.403" v="241" actId="20577"/>
          <ac:spMkLst>
            <pc:docMk/>
            <pc:sldMk cId="814057491" sldId="313"/>
            <ac:spMk id="5" creationId="{9370E7B5-B41F-184D-BE9C-E546BC86F796}"/>
          </ac:spMkLst>
        </pc:spChg>
        <pc:picChg chg="mod">
          <ac:chgData name="Chris Worthy" userId="e6351b03c6324f9c" providerId="LiveId" clId="{C4D731DE-AF84-42F7-B70F-9DA633F39C14}" dt="2022-01-12T22:41:05.928" v="48" actId="14826"/>
          <ac:picMkLst>
            <pc:docMk/>
            <pc:sldMk cId="814057491" sldId="313"/>
            <ac:picMk id="6" creationId="{D2AB43D9-6586-9344-BCA5-875BFFDA89CC}"/>
          </ac:picMkLst>
        </pc:picChg>
      </pc:sldChg>
      <pc:sldChg chg="addSp delSp modSp new mod modClrScheme chgLayout">
        <pc:chgData name="Chris Worthy" userId="e6351b03c6324f9c" providerId="LiveId" clId="{C4D731DE-AF84-42F7-B70F-9DA633F39C14}" dt="2022-01-12T22:42:24.304" v="59" actId="26606"/>
        <pc:sldMkLst>
          <pc:docMk/>
          <pc:sldMk cId="3218976585" sldId="314"/>
        </pc:sldMkLst>
        <pc:spChg chg="del mod">
          <ac:chgData name="Chris Worthy" userId="e6351b03c6324f9c" providerId="LiveId" clId="{C4D731DE-AF84-42F7-B70F-9DA633F39C14}" dt="2022-01-12T22:41:52.381" v="53" actId="21"/>
          <ac:spMkLst>
            <pc:docMk/>
            <pc:sldMk cId="3218976585" sldId="314"/>
            <ac:spMk id="2" creationId="{02F7E92A-1E60-4119-B60D-CDE84D496B5F}"/>
          </ac:spMkLst>
        </pc:spChg>
        <pc:spChg chg="mod ord modVis">
          <ac:chgData name="Chris Worthy" userId="e6351b03c6324f9c" providerId="LiveId" clId="{C4D731DE-AF84-42F7-B70F-9DA633F39C14}" dt="2022-01-12T22:42:24.304" v="59" actId="26606"/>
          <ac:spMkLst>
            <pc:docMk/>
            <pc:sldMk cId="3218976585" sldId="314"/>
            <ac:spMk id="3" creationId="{ED553998-5243-4AED-9C50-426D41D4982B}"/>
          </ac:spMkLst>
        </pc:spChg>
        <pc:spChg chg="del">
          <ac:chgData name="Chris Worthy" userId="e6351b03c6324f9c" providerId="LiveId" clId="{C4D731DE-AF84-42F7-B70F-9DA633F39C14}" dt="2022-01-12T22:41:46.148" v="50" actId="931"/>
          <ac:spMkLst>
            <pc:docMk/>
            <pc:sldMk cId="3218976585" sldId="314"/>
            <ac:spMk id="4" creationId="{094D56C8-D0E2-4020-AE26-32B20AA87BB2}"/>
          </ac:spMkLst>
        </pc:spChg>
        <pc:spChg chg="add del">
          <ac:chgData name="Chris Worthy" userId="e6351b03c6324f9c" providerId="LiveId" clId="{C4D731DE-AF84-42F7-B70F-9DA633F39C14}" dt="2022-01-12T22:42:24.304" v="59" actId="26606"/>
          <ac:spMkLst>
            <pc:docMk/>
            <pc:sldMk cId="3218976585" sldId="314"/>
            <ac:spMk id="11" creationId="{6BB90524-D657-4051-B2C0-063A7D1D54DC}"/>
          </ac:spMkLst>
        </pc:spChg>
        <pc:picChg chg="add mod">
          <ac:chgData name="Chris Worthy" userId="e6351b03c6324f9c" providerId="LiveId" clId="{C4D731DE-AF84-42F7-B70F-9DA633F39C14}" dt="2022-01-12T22:42:24.304" v="59" actId="26606"/>
          <ac:picMkLst>
            <pc:docMk/>
            <pc:sldMk cId="3218976585" sldId="314"/>
            <ac:picMk id="6" creationId="{4312AA6B-E6EE-4ED9-AC6D-C1CDFDD2867D}"/>
          </ac:picMkLst>
        </pc:picChg>
      </pc:sldChg>
      <pc:sldChg chg="delSp modSp add mod modNotes modNotesTx">
        <pc:chgData name="Chris Worthy" userId="e6351b03c6324f9c" providerId="LiveId" clId="{C4D731DE-AF84-42F7-B70F-9DA633F39C14}" dt="2022-01-24T18:39:15.586" v="706" actId="20577"/>
        <pc:sldMkLst>
          <pc:docMk/>
          <pc:sldMk cId="1453344234" sldId="315"/>
        </pc:sldMkLst>
        <pc:spChg chg="mod">
          <ac:chgData name="Chris Worthy" userId="e6351b03c6324f9c" providerId="LiveId" clId="{C4D731DE-AF84-42F7-B70F-9DA633F39C14}" dt="2022-01-24T18:39:15.586" v="706" actId="20577"/>
          <ac:spMkLst>
            <pc:docMk/>
            <pc:sldMk cId="1453344234" sldId="315"/>
            <ac:spMk id="5" creationId="{9370E7B5-B41F-184D-BE9C-E546BC86F796}"/>
          </ac:spMkLst>
        </pc:spChg>
        <pc:picChg chg="del">
          <ac:chgData name="Chris Worthy" userId="e6351b03c6324f9c" providerId="LiveId" clId="{C4D731DE-AF84-42F7-B70F-9DA633F39C14}" dt="2022-01-13T18:58:03.872" v="319" actId="21"/>
          <ac:picMkLst>
            <pc:docMk/>
            <pc:sldMk cId="1453344234" sldId="315"/>
            <ac:picMk id="6" creationId="{D2AB43D9-6586-9344-BCA5-875BFFDA89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3/7/2022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02924"/>
          </a:xfrm>
        </p:spPr>
        <p:txBody>
          <a:bodyPr/>
          <a:lstStyle/>
          <a:p>
            <a:pPr>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CVT was founded on the recommendation of Minnesota Governor Rudy Perpich in 1985. CVT was the first rehabilitation center for torture survivors in the United States, and </a:t>
            </a:r>
            <a:r>
              <a:rPr lang="en-US" sz="1400" dirty="0">
                <a:latin typeface="Arial" panose="020B0604020202020204" pitchFamily="34" charset="0"/>
                <a:ea typeface="Calibri" panose="020F0502020204030204" pitchFamily="34" charset="0"/>
                <a:cs typeface="Arial" panose="020B0604020202020204" pitchFamily="34" charset="0"/>
              </a:rPr>
              <a:t>it </a:t>
            </a:r>
            <a:r>
              <a:rPr lang="en-US" sz="1400" dirty="0">
                <a:effectLst/>
                <a:latin typeface="Arial" panose="020B0604020202020204" pitchFamily="34" charset="0"/>
                <a:ea typeface="Calibri" panose="020F0502020204030204" pitchFamily="34" charset="0"/>
                <a:cs typeface="Arial" panose="020B0604020202020204" pitchFamily="34" charset="0"/>
              </a:rPr>
              <a:t>remains one of the largest organizations of its kind in the world. Their work began in the Minneapolis-St. Paul area of Minnesota serving immigrants from war-torn countries, and in 1999, CVT launched its first international direct services program in West Africa. Today, their international rehabilitation programs operate in Jordan, Ethiopia, Kenya, Iraq, and Uganda.</a:t>
            </a:r>
          </a:p>
          <a:p>
            <a:pPr marL="0" marR="0">
              <a:lnSpc>
                <a:spcPct val="107000"/>
              </a:lnSpc>
              <a:spcBef>
                <a:spcPts val="0"/>
              </a:spcBef>
              <a:spcAft>
                <a:spcPts val="800"/>
              </a:spcAft>
            </a:pP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10</a:t>
            </a:fld>
            <a:endParaRPr lang="en-US" dirty="0"/>
          </a:p>
        </p:txBody>
      </p:sp>
    </p:spTree>
    <p:extLst>
      <p:ext uri="{BB962C8B-B14F-4D97-AF65-F5344CB8AC3E}">
        <p14:creationId xmlns:p14="http://schemas.microsoft.com/office/powerpoint/2010/main" val="388586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200"/>
              </a:spcAft>
            </a:pPr>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11</a:t>
            </a:fld>
            <a:endParaRPr lang="en-US" dirty="0"/>
          </a:p>
        </p:txBody>
      </p:sp>
    </p:spTree>
    <p:extLst>
      <p:ext uri="{BB962C8B-B14F-4D97-AF65-F5344CB8AC3E}">
        <p14:creationId xmlns:p14="http://schemas.microsoft.com/office/powerpoint/2010/main" val="347164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12</a:t>
            </a:fld>
            <a:endParaRPr lang="en-US" dirty="0"/>
          </a:p>
        </p:txBody>
      </p:sp>
    </p:spTree>
    <p:extLst>
      <p:ext uri="{BB962C8B-B14F-4D97-AF65-F5344CB8AC3E}">
        <p14:creationId xmlns:p14="http://schemas.microsoft.com/office/powerpoint/2010/main" val="11869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800" dirty="0">
                <a:solidFill>
                  <a:srgbClr val="000000"/>
                </a:solidFill>
                <a:latin typeface="Arial" panose="020B0604020202020204" pitchFamily="34" charset="0"/>
                <a:ea typeface="Arial" panose="020B0604020202020204" pitchFamily="34" charset="0"/>
                <a:cs typeface="Times New Roman" panose="02020603050405020304" pitchFamily="18" charset="0"/>
              </a:rPr>
              <a:t>Important content warning for members.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000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Purpose: </a:t>
            </a:r>
            <a:r>
              <a:rPr lang="en-US" sz="1400" dirty="0">
                <a:effectLst/>
                <a:latin typeface="Arial" panose="020B0604020202020204" pitchFamily="34" charset="0"/>
                <a:ea typeface="Calibri" panose="020F0502020204030204" pitchFamily="34" charset="0"/>
                <a:cs typeface="Arial" panose="020B0604020202020204" pitchFamily="34" charset="0"/>
              </a:rPr>
              <a:t>The goal of the CVT Uganda program is two-fold, providing mental health services to torture and trauma survivors, as well as developing the capacity of mental health practitioners, particularly women and the broader community. CVT aims to improve the quality of life for women and help them pursue their own goals and create lasting change in their lives. </a:t>
            </a:r>
            <a:endParaRPr lang="en-US" sz="1400" dirty="0">
              <a:effectLst/>
              <a:latin typeface="Arial" panose="020B0604020202020204" pitchFamily="34" charset="0"/>
              <a:ea typeface="Arial" panose="020B0604020202020204" pitchFamily="34" charset="0"/>
              <a:cs typeface="Arial" panose="020B0604020202020204" pitchFamily="34" charset="0"/>
            </a:endParaRPr>
          </a:p>
          <a:p>
            <a:pPr marR="0" lvl="0">
              <a:lnSpc>
                <a:spcPct val="110000"/>
              </a:lnSpc>
              <a:spcBef>
                <a:spcPts val="0"/>
              </a:spcBef>
              <a:spcAft>
                <a:spcPts val="0"/>
              </a:spcAft>
            </a:pP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R="0" lvl="0">
              <a:lnSpc>
                <a:spcPct val="110000"/>
              </a:lnSpc>
              <a:spcBef>
                <a:spcPts val="0"/>
              </a:spcBef>
              <a:spcAft>
                <a:spcPts val="0"/>
              </a:spcAft>
            </a:pP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3</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6776" y="4400549"/>
            <a:ext cx="5665424" cy="4284663"/>
          </a:xfrm>
        </p:spPr>
        <p:txBody>
          <a:bodyPr/>
          <a:lstStyle/>
          <a:p>
            <a:pPr>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Uganda is located in East-Central Africa, west of Kenya, east of the Democratic Republic of the Congo, in an area slightly more than two times the size of Pennsylvania. The Democratic Republic of Congo, Kenya, Rwanda, South Sudan, and Tanzania border it. The population of Uganda is 44,712,143.</a:t>
            </a:r>
          </a:p>
          <a:p>
            <a:pPr>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Uganda’s total fertility rate is among the world’s highest at 5.8 children per woman. Except in urban areas, actual fertility exceeds women’s desired fertility by one or two children, which is indicative of the widespread unmet need for contraception, lack of government support for family planning, and a cultural preference for large families. Gender inequities also make fertility reduction difficult; women on average are less-educated, participate less in paid employment, and often have little say in decisions over childbearing and their own reproductive health.</a:t>
            </a:r>
          </a:p>
          <a:p>
            <a:pPr>
              <a:lnSpc>
                <a:spcPct val="107000"/>
              </a:lnSpc>
              <a:spcAft>
                <a:spcPts val="8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4</a:t>
            </a:fld>
            <a:endParaRPr lang="en-US" dirty="0"/>
          </a:p>
        </p:txBody>
      </p:sp>
    </p:spTree>
    <p:extLst>
      <p:ext uri="{BB962C8B-B14F-4D97-AF65-F5344CB8AC3E}">
        <p14:creationId xmlns:p14="http://schemas.microsoft.com/office/powerpoint/2010/main" val="177337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Uganda hosts nearly 1.5 million refugees fleeing from neighboring humanitarian emergencies, and it is also still recovering from nearly 20 years of conflict between the government and the Lord’s Resistance Army (LRA) – whose leaders stand accused and have been convicted by the International Criminal Court (ICC) of widespread torture and human rights violations. Therefore, Uganda is striving to provide opportunities and basic social services to its citizens and refugees, but health and financial challenges continue to be barriers while accessing such services. </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400" dirty="0">
                <a:effectLst/>
                <a:latin typeface="Arial" panose="020B0604020202020204" pitchFamily="34" charset="0"/>
                <a:ea typeface="Arial" panose="020B0604020202020204" pitchFamily="34" charset="0"/>
                <a:cs typeface="Times New Roman" panose="02020603050405020304" pitchFamily="18" charset="0"/>
              </a:rPr>
              <a:t>The LRA conflict was particularly troublesome for women and children, as thousands of baby girls were kidnapped from their families, trafficked, and forced to be child soldiers, or used as sex slaves for male combatants. During captivity, many women contracted HIV and delivered children born of rape. Women returning home after capture feel immense shame and self-blame, are unable to access resources, have limited education, and experience trauma symptoms from growing up and living amidst violence. In addition, they may face rejection and blame from their families and communities. </a:t>
            </a:r>
          </a:p>
          <a:p>
            <a:pPr marL="0" marR="0">
              <a:lnSpc>
                <a:spcPct val="107000"/>
              </a:lnSpc>
              <a:spcBef>
                <a:spcPts val="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Women survivors (70 percent of CVT clients) of the LRA conflict are different from other trauma survivors, as they were victims of violence and also forced to perpetuate it. Children were forced to kill their parents, men forced to rape their sisters, and children abducted and forced to be LRA soldiers.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93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523" y="4400550"/>
            <a:ext cx="6002833" cy="4491202"/>
          </a:xfrm>
        </p:spPr>
        <p:txBody>
          <a:body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CVT aims to improve the quality of life for women survivors of torture in Uganda and help them pursue their own goals and create lasting change in their lives. Among CVT clients, 92% experience a medium-to-high severity of depression and PTSD at the start of services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1200"/>
              </a:spcAft>
            </a:pPr>
            <a:r>
              <a:rPr lang="en-US" sz="1400" dirty="0">
                <a:effectLst/>
                <a:latin typeface="Arial" panose="020B0604020202020204" pitchFamily="34" charset="0"/>
                <a:ea typeface="Calibri" panose="020F0502020204030204" pitchFamily="34" charset="0"/>
                <a:cs typeface="Arial" panose="020B0604020202020204" pitchFamily="34" charset="0"/>
              </a:rPr>
              <a:t>CVT’s specialized mental health services support and empower women to live self-sufficient lives in the following ways: 1) through counseling, women improve their functioning significantly, allowing women to take steps to better care for themselves and their families; 2) women are referred for medical and livelihood services thereby improving their health and financial stability; and 3) counseling gives women the support of other women to know they are not alone, to be integrated back into the community, and to learn how to assert their needs as an individual. By reclaiming their dignity (a core objective of the CVT group model), they develop the strength to claim a new identity for themselves beyond what is prescribed for them by the cultural norms — resulting in increased sense of empowerment.</a:t>
            </a:r>
          </a:p>
          <a:p>
            <a:pPr marL="0" marR="0">
              <a:lnSpc>
                <a:spcPct val="110000"/>
              </a:lnSpc>
              <a:spcBef>
                <a:spcPts val="0"/>
              </a:spcBef>
              <a:spcAft>
                <a:spcPts val="120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7</a:t>
            </a:fld>
            <a:endParaRPr lang="en-US" dirty="0"/>
          </a:p>
        </p:txBody>
      </p:sp>
    </p:spTree>
    <p:extLst>
      <p:ext uri="{BB962C8B-B14F-4D97-AF65-F5344CB8AC3E}">
        <p14:creationId xmlns:p14="http://schemas.microsoft.com/office/powerpoint/2010/main" val="330999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The majority of counseling services are provided through group counseling with 10-12 participants, lasting three months including a two-session intake and an individual check-in and mid-group cycle. Groups are formed according to age, gender, and similar trauma history. Individual treatment is available if necessary (e.g. a woman who experienced sexual assault or attempted suicide). Session topics include safety and trust, mind-body awareness, sharing difficult memories, grief/loss, reconnection to self, community and the future.</a:t>
            </a:r>
          </a:p>
          <a:p>
            <a:pPr>
              <a:lnSpc>
                <a:spcPct val="107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For capacity building programming, CVT delivers programming to three different populations of providers: 1) internally-hired CVT staff, 2) Master-level interns from Makerere University, and 3) local counselors from partner organization, some of whom participate in a diploma program accredited by Makerere University. </a:t>
            </a:r>
          </a:p>
          <a:p>
            <a:pPr>
              <a:lnSpc>
                <a:spcPct val="107000"/>
              </a:lnSpc>
              <a:spcAft>
                <a:spcPts val="8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400" dirty="0"/>
          </a:p>
        </p:txBody>
      </p:sp>
      <p:sp>
        <p:nvSpPr>
          <p:cNvPr id="4" name="Slide Number Placeholder 3"/>
          <p:cNvSpPr>
            <a:spLocks noGrp="1"/>
          </p:cNvSpPr>
          <p:nvPr>
            <p:ph type="sldNum" sz="quarter" idx="5"/>
          </p:nvPr>
        </p:nvSpPr>
        <p:spPr/>
        <p:txBody>
          <a:bodyPr/>
          <a:lstStyle/>
          <a:p>
            <a:fld id="{DE864A7D-4F89-4359-B4A7-FEF9AC2B62D6}" type="slidenum">
              <a:rPr lang="en-US" smtClean="0"/>
              <a:t>8</a:t>
            </a:fld>
            <a:endParaRPr lang="en-US" dirty="0"/>
          </a:p>
        </p:txBody>
      </p:sp>
    </p:spTree>
    <p:extLst>
      <p:ext uri="{BB962C8B-B14F-4D97-AF65-F5344CB8AC3E}">
        <p14:creationId xmlns:p14="http://schemas.microsoft.com/office/powerpoint/2010/main" val="125179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1200"/>
              </a:spcBef>
              <a:spcAft>
                <a:spcPts val="0"/>
              </a:spcAft>
            </a:pPr>
            <a:r>
              <a:rPr lang="en-US" sz="1400" b="1"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Why We Love This Project</a:t>
            </a:r>
          </a:p>
          <a:p>
            <a:pPr marL="0" marR="0">
              <a:lnSpc>
                <a:spcPct val="107000"/>
              </a:lnSpc>
              <a:spcBef>
                <a:spcPts val="0"/>
              </a:spcBef>
              <a:spcAft>
                <a:spcPts val="800"/>
              </a:spcAft>
            </a:pP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love CVT's focus on the rehabilitative care of women and girls who were kidnapped and trafficked into becoming child soldiers or sex slaves of male combatants of the Lord's Resistance Army. CVT offers interdisciplinary, holistic, and broad-based healing care for the trauma and torture experienced by their beneficiaries. CVT is also training and building capacity of local mental health professionals to understand, identify, support, and treat survivors of torture and trauma in these communities for a long time to come.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12021028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1" t="19290" r="-100" b="14122"/>
          <a:stretch/>
        </p:blipFill>
        <p:spPr>
          <a:xfrm>
            <a:off x="0" y="1"/>
            <a:ext cx="12257903" cy="4436076"/>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484957"/>
            <a:ext cx="9724390" cy="756903"/>
          </a:xfrm>
        </p:spPr>
        <p:txBody>
          <a:bodyPr anchor="t">
            <a:normAutofit/>
          </a:bodyPr>
          <a:lstStyle/>
          <a:p>
            <a:r>
              <a:rPr lang="en-US" dirty="0"/>
              <a:t>March 2022 Featured Project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831850" y="5247153"/>
            <a:ext cx="6879276" cy="643291"/>
          </a:xfrm>
        </p:spPr>
        <p:txBody>
          <a:bodyPr>
            <a:normAutofit/>
          </a:bodyPr>
          <a:lstStyle/>
          <a:p>
            <a:r>
              <a:rPr lang="en-US" dirty="0"/>
              <a:t>Healing the wounds of torture survivors</a:t>
            </a: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p:txBody>
          <a:bodyPr/>
          <a:lstStyle/>
          <a:p>
            <a:r>
              <a:rPr lang="en-US" sz="4400" b="1" dirty="0"/>
              <a:t>About The Center for Victims of Torture</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499215" y="1288433"/>
            <a:ext cx="10487174" cy="4746315"/>
          </a:xfrm>
        </p:spPr>
        <p:txBody>
          <a:bodyPr/>
          <a:lstStyle/>
          <a:p>
            <a:pPr marL="822960" marR="0" indent="-457200">
              <a:lnSpc>
                <a:spcPct val="100000"/>
              </a:lnSpc>
              <a:spcBef>
                <a:spcPts val="1200"/>
              </a:spcBef>
              <a:spcAft>
                <a:spcPts val="6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Times New Roman" panose="02020603050405020304" pitchFamily="18" charset="0"/>
              </a:rPr>
              <a:t>Founded in </a:t>
            </a:r>
            <a:r>
              <a:rPr lang="en-US" sz="2800" dirty="0">
                <a:ea typeface="Arial" panose="020B0604020202020204" pitchFamily="34" charset="0"/>
                <a:cs typeface="Times New Roman" panose="02020603050405020304" pitchFamily="18" charset="0"/>
              </a:rPr>
              <a:t>1985, CVT </a:t>
            </a:r>
            <a:r>
              <a:rPr lang="en-US" sz="2800">
                <a:ea typeface="Arial" panose="020B0604020202020204" pitchFamily="34" charset="0"/>
                <a:cs typeface="Times New Roman" panose="02020603050405020304" pitchFamily="18" charset="0"/>
              </a:rPr>
              <a:t>was the first </a:t>
            </a:r>
            <a:r>
              <a:rPr lang="en-US" sz="2800" dirty="0">
                <a:ea typeface="Arial" panose="020B0604020202020204" pitchFamily="34" charset="0"/>
                <a:cs typeface="Times New Roman" panose="02020603050405020304" pitchFamily="18" charset="0"/>
              </a:rPr>
              <a:t>rehabilitation center for torture survivors in the United States; remains one of the largest organizations of its kind in the world</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822960" marR="0" indent="-457200">
              <a:lnSpc>
                <a:spcPct val="100000"/>
              </a:lnSpc>
              <a:spcBef>
                <a:spcPts val="1200"/>
              </a:spcBef>
              <a:spcAft>
                <a:spcPts val="6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Times New Roman" panose="02020603050405020304" pitchFamily="18" charset="0"/>
              </a:rPr>
              <a:t>Work began in Minneapolis-St. Paul, Minnesota serving immigrants from war-torn countries</a:t>
            </a:r>
          </a:p>
          <a:p>
            <a:pPr marL="822960" marR="0" indent="-457200">
              <a:lnSpc>
                <a:spcPct val="100000"/>
              </a:lnSpc>
              <a:spcBef>
                <a:spcPts val="1200"/>
              </a:spcBef>
              <a:spcAft>
                <a:spcPts val="600"/>
              </a:spcAft>
              <a:buFont typeface="Arial" panose="020B0604020202020204" pitchFamily="34" charset="0"/>
              <a:buChar char="•"/>
            </a:pPr>
            <a:r>
              <a:rPr lang="en-US" sz="2800" dirty="0">
                <a:ea typeface="Arial" panose="020B0604020202020204" pitchFamily="34" charset="0"/>
                <a:cs typeface="Times New Roman" panose="02020603050405020304" pitchFamily="18" charset="0"/>
              </a:rPr>
              <a:t>In 1999, launched its first international direct services program in West Africa</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822960" marR="0" indent="-457200">
              <a:lnSpc>
                <a:spcPct val="100000"/>
              </a:lnSpc>
              <a:spcBef>
                <a:spcPts val="1200"/>
              </a:spcBef>
              <a:spcAft>
                <a:spcPts val="600"/>
              </a:spcAft>
              <a:buFont typeface="Arial" panose="020B0604020202020204" pitchFamily="34" charset="0"/>
              <a:buChar char="•"/>
            </a:pPr>
            <a:r>
              <a:rPr lang="en-US" sz="2800" dirty="0">
                <a:ea typeface="Arial" panose="020B0604020202020204" pitchFamily="34" charset="0"/>
                <a:cs typeface="Times New Roman" panose="02020603050405020304" pitchFamily="18" charset="0"/>
              </a:rPr>
              <a:t>Today, international rehabilitation programs operate in Jordan, Ethiopia, Kenya, Iraq, and Uganda</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8521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412A-8E08-EE43-988A-31DBBD63BD95}"/>
              </a:ext>
            </a:extLst>
          </p:cNvPr>
          <p:cNvSpPr>
            <a:spLocks noGrp="1"/>
          </p:cNvSpPr>
          <p:nvPr>
            <p:ph type="title"/>
          </p:nvPr>
        </p:nvSpPr>
        <p:spPr>
          <a:xfrm>
            <a:off x="446762" y="206013"/>
            <a:ext cx="6964326" cy="762310"/>
          </a:xfrm>
        </p:spPr>
        <p:txBody>
          <a:bodyPr/>
          <a:lstStyle/>
          <a:p>
            <a:r>
              <a:rPr lang="en-US" sz="4400" b="1" dirty="0"/>
              <a:t>Share your thoughts</a:t>
            </a:r>
          </a:p>
        </p:txBody>
      </p:sp>
      <p:sp>
        <p:nvSpPr>
          <p:cNvPr id="3" name="Slide Number Placeholder 2">
            <a:extLst>
              <a:ext uri="{FF2B5EF4-FFF2-40B4-BE49-F238E27FC236}">
                <a16:creationId xmlns:a16="http://schemas.microsoft.com/office/drawing/2014/main" id="{47556920-80A9-4A43-A77E-D0E43649B9A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FC7A3FEC-A90C-1543-AB78-311343E7ACB4}"/>
              </a:ext>
            </a:extLst>
          </p:cNvPr>
          <p:cNvSpPr>
            <a:spLocks noGrp="1"/>
          </p:cNvSpPr>
          <p:nvPr>
            <p:ph idx="1"/>
          </p:nvPr>
        </p:nvSpPr>
        <p:spPr>
          <a:xfrm>
            <a:off x="718457" y="1250302"/>
            <a:ext cx="10468947" cy="4767943"/>
          </a:xfrm>
        </p:spPr>
        <p:txBody>
          <a:bodyPr lIns="91440" tIns="45720" rIns="91440" bIns="45720" anchor="t"/>
          <a:lstStyle/>
          <a:p>
            <a:pPr marL="514350" marR="0" indent="-514350">
              <a:lnSpc>
                <a:spcPct val="110000"/>
              </a:lnSpc>
              <a:spcBef>
                <a:spcPts val="0"/>
              </a:spcBef>
              <a:spcAft>
                <a:spcPts val="1800"/>
              </a:spcAft>
              <a:buFont typeface="+mj-lt"/>
              <a:buAutoNum type="arabicPeriod"/>
            </a:pPr>
            <a:r>
              <a:rPr lang="en-US" sz="2800" dirty="0" smtClean="0">
                <a:effectLst/>
                <a:latin typeface="Arial" panose="020B0604020202020204" pitchFamily="34" charset="0"/>
                <a:ea typeface="Arial" panose="020B0604020202020204" pitchFamily="34" charset="0"/>
                <a:cs typeface="Times New Roman" panose="02020603050405020304" pitchFamily="18" charset="0"/>
              </a:rPr>
              <a:t>Why </a:t>
            </a:r>
            <a:r>
              <a:rPr lang="en-US" sz="2800" dirty="0">
                <a:effectLst/>
                <a:latin typeface="Arial" panose="020B0604020202020204" pitchFamily="34" charset="0"/>
                <a:ea typeface="Arial" panose="020B0604020202020204" pitchFamily="34" charset="0"/>
                <a:cs typeface="Times New Roman" panose="02020603050405020304" pitchFamily="18" charset="0"/>
              </a:rPr>
              <a:t>do you think capacity building for local mental health professionals is important for this project?</a:t>
            </a:r>
          </a:p>
          <a:p>
            <a:pPr marL="514350" marR="0" indent="-514350">
              <a:lnSpc>
                <a:spcPct val="110000"/>
              </a:lnSpc>
              <a:spcBef>
                <a:spcPts val="0"/>
              </a:spcBef>
              <a:spcAft>
                <a:spcPts val="1800"/>
              </a:spcAft>
              <a:buFont typeface="+mj-lt"/>
              <a:buAutoNum type="arabicPeriod"/>
            </a:pPr>
            <a:r>
              <a:rPr lang="en-US" sz="2800" dirty="0" smtClean="0">
                <a:effectLst/>
                <a:latin typeface="Arial" panose="020B0604020202020204" pitchFamily="34" charset="0"/>
                <a:ea typeface="Arial" panose="020B0604020202020204" pitchFamily="34" charset="0"/>
                <a:cs typeface="Times New Roman" panose="02020603050405020304" pitchFamily="18" charset="0"/>
              </a:rPr>
              <a:t>How </a:t>
            </a:r>
            <a:r>
              <a:rPr lang="en-US" sz="2800" dirty="0">
                <a:effectLst/>
                <a:latin typeface="Arial" panose="020B0604020202020204" pitchFamily="34" charset="0"/>
                <a:ea typeface="Arial" panose="020B0604020202020204" pitchFamily="34" charset="0"/>
                <a:cs typeface="Times New Roman" panose="02020603050405020304" pitchFamily="18" charset="0"/>
              </a:rPr>
              <a:t>do you think group counseling makes a difference in trauma recovery?</a:t>
            </a:r>
          </a:p>
          <a:p>
            <a:pPr marL="514350" marR="0" indent="-514350">
              <a:lnSpc>
                <a:spcPct val="110000"/>
              </a:lnSpc>
              <a:spcBef>
                <a:spcPts val="0"/>
              </a:spcBef>
              <a:spcAft>
                <a:spcPts val="1800"/>
              </a:spcAft>
              <a:buFont typeface="+mj-lt"/>
              <a:buAutoNum type="arabicPeriod"/>
            </a:pPr>
            <a:r>
              <a:rPr lang="en-US" sz="2800" dirty="0" smtClean="0">
                <a:effectLst/>
                <a:latin typeface="Arial" panose="020B0604020202020204" pitchFamily="34" charset="0"/>
                <a:ea typeface="Arial" panose="020B0604020202020204" pitchFamily="34" charset="0"/>
                <a:cs typeface="Times New Roman" panose="02020603050405020304" pitchFamily="18" charset="0"/>
              </a:rPr>
              <a:t>Why </a:t>
            </a:r>
            <a:r>
              <a:rPr lang="en-US" sz="2800" dirty="0">
                <a:effectLst/>
                <a:latin typeface="Arial" panose="020B0604020202020204" pitchFamily="34" charset="0"/>
                <a:ea typeface="Arial" panose="020B0604020202020204" pitchFamily="34" charset="0"/>
                <a:cs typeface="Times New Roman" panose="02020603050405020304" pitchFamily="18" charset="0"/>
              </a:rPr>
              <a:t>is it important for counseling and treatment to be culturally relevant?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6766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ED553998-5243-4AED-9C50-426D41D4982B}"/>
              </a:ext>
            </a:extLst>
          </p:cNvPr>
          <p:cNvSpPr>
            <a:spLocks noGrp="1"/>
          </p:cNvSpPr>
          <p:nvPr>
            <p:ph type="sldNum" sz="quarter" idx="12"/>
          </p:nvPr>
        </p:nvSpPr>
        <p:spPr/>
        <p:txBody>
          <a:bodyPr anchor="ctr">
            <a:normAutofit/>
          </a:bodyPr>
          <a:lstStyle/>
          <a:p>
            <a:pPr>
              <a:spcAft>
                <a:spcPts val="600"/>
              </a:spcAft>
            </a:pPr>
            <a:fld id="{CDCB46B4-79E8-1449-8D45-8ACF439F73AA}" type="slidenum">
              <a:rPr lang="en-US" smtClean="0"/>
              <a:pPr>
                <a:spcAft>
                  <a:spcPts val="600"/>
                </a:spcAft>
              </a:pPr>
              <a:t>12</a:t>
            </a:fld>
            <a:endParaRPr lang="en-US" dirty="0"/>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321897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326570" y="1045159"/>
            <a:ext cx="10754871" cy="4910093"/>
          </a:xfrm>
        </p:spPr>
        <p:txBody>
          <a:bodyPr lIns="91440" tIns="45720" rIns="91440" bIns="45720" anchor="t"/>
          <a:lstStyle/>
          <a:p>
            <a:pPr marL="0" marR="0">
              <a:lnSpc>
                <a:spcPct val="100000"/>
              </a:lnSpc>
              <a:spcBef>
                <a:spcPts val="0"/>
              </a:spcBef>
              <a:spcAft>
                <a:spcPts val="0"/>
              </a:spcAft>
            </a:pPr>
            <a:r>
              <a:rPr lang="en-US" sz="2800" dirty="0">
                <a:ea typeface="Arial" panose="020B0604020202020204" pitchFamily="34" charset="0"/>
                <a:cs typeface="Times New Roman" panose="02020603050405020304" pitchFamily="18" charset="0"/>
              </a:rPr>
              <a:t>In February and March 2022, o</a:t>
            </a:r>
            <a:r>
              <a:rPr lang="en-US" sz="2800" dirty="0">
                <a:effectLst/>
                <a:latin typeface="Arial" panose="020B0604020202020204" pitchFamily="34" charset="0"/>
                <a:ea typeface="Arial" panose="020B0604020202020204" pitchFamily="34" charset="0"/>
                <a:cs typeface="Times New Roman" panose="02020603050405020304" pitchFamily="18" charset="0"/>
              </a:rPr>
              <a:t>ur Featured Projects focus on the mental health needs of survivors of gender-based violence, each using a different approach to treatment and recovery. Gender-based violence is one of the most prevalent issues faced by women and girls around the world, and it can have lifelong repercussions for survivors.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marL="0" marR="0">
              <a:lnSpc>
                <a:spcPct val="100000"/>
              </a:lnSpc>
              <a:spcBef>
                <a:spcPts val="0"/>
              </a:spcBef>
              <a:spcAft>
                <a:spcPts val="0"/>
              </a:spcAft>
            </a:pPr>
            <a:r>
              <a:rPr lang="en-US" sz="2800" dirty="0">
                <a:effectLst/>
                <a:latin typeface="Arial" panose="020B0604020202020204" pitchFamily="34"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marL="0" marR="0">
              <a:lnSpc>
                <a:spcPct val="100000"/>
              </a:lnSpc>
              <a:spcBef>
                <a:spcPts val="0"/>
              </a:spcBef>
              <a:spcAft>
                <a:spcPts val="1200"/>
              </a:spcAft>
            </a:pPr>
            <a:r>
              <a:rPr lang="en-US" sz="2800" dirty="0">
                <a:effectLst/>
                <a:latin typeface="Arial" panose="020B0604020202020204" pitchFamily="34" charset="0"/>
                <a:ea typeface="Arial" panose="020B0604020202020204" pitchFamily="34" charset="0"/>
                <a:cs typeface="Times New Roman" panose="02020603050405020304" pitchFamily="18" charset="0"/>
              </a:rPr>
              <a:t>The topics raised by these projects may be difficult for some Together Women Rise members to discuss. Please consider your own well-being before engaging in this content.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spcBef>
                <a:spcPts val="600"/>
              </a:spcBef>
              <a:spcAft>
                <a:spcPts val="1200"/>
              </a:spcAft>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spcBef>
                <a:spcPts val="600"/>
              </a:spcBef>
              <a:spcAft>
                <a:spcPts val="1200"/>
              </a:spcAft>
            </a:pPr>
            <a:endParaRPr lang="en-US" sz="2800" b="1" dirty="0"/>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326571" y="327935"/>
            <a:ext cx="9465499" cy="762310"/>
          </a:xfrm>
        </p:spPr>
        <p:txBody>
          <a:bodyPr/>
          <a:lstStyle/>
          <a:p>
            <a:r>
              <a:rPr lang="en-US" sz="3600" b="1" dirty="0"/>
              <a:t>Important note</a:t>
            </a:r>
          </a:p>
        </p:txBody>
      </p:sp>
    </p:spTree>
    <p:extLst>
      <p:ext uri="{BB962C8B-B14F-4D97-AF65-F5344CB8AC3E}">
        <p14:creationId xmlns:p14="http://schemas.microsoft.com/office/powerpoint/2010/main" val="348672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190646" y="1618734"/>
            <a:ext cx="6729138" cy="4627209"/>
          </a:xfrm>
        </p:spPr>
        <p:txBody>
          <a:bodyPr lIns="91440" tIns="45720" rIns="91440" bIns="45720" anchor="t"/>
          <a:lstStyle/>
          <a:p>
            <a:pPr marR="0" lvl="0">
              <a:lnSpc>
                <a:spcPct val="110000"/>
              </a:lnSpc>
              <a:spcBef>
                <a:spcPts val="0"/>
              </a:spcBef>
              <a:spcAft>
                <a:spcPts val="0"/>
              </a:spcAft>
            </a:pPr>
            <a:r>
              <a:rPr lang="en-US" sz="3200" b="1" dirty="0">
                <a:ea typeface="Arial" panose="020B0604020202020204" pitchFamily="34" charset="0"/>
              </a:rPr>
              <a:t>Mental Health Counseling for Women and Girls in Uganda</a:t>
            </a:r>
            <a:r>
              <a:rPr lang="en-US" sz="3200" b="1" dirty="0">
                <a:effectLst/>
                <a:latin typeface="Arial" panose="020B0604020202020204" pitchFamily="34" charset="0"/>
                <a:ea typeface="Arial" panose="020B0604020202020204" pitchFamily="34" charset="0"/>
              </a:rPr>
              <a:t> </a:t>
            </a:r>
          </a:p>
          <a:p>
            <a:pPr marR="0">
              <a:lnSpc>
                <a:spcPct val="107000"/>
              </a:lnSpc>
              <a:spcBef>
                <a:spcPts val="0"/>
              </a:spcBef>
              <a:spcAft>
                <a:spcPts val="800"/>
              </a:spcAft>
            </a:pPr>
            <a:r>
              <a:rPr lang="en-US" sz="2800" dirty="0">
                <a:ea typeface="Arial" panose="020B0604020202020204" pitchFamily="34" charset="0"/>
                <a:cs typeface="Times New Roman" panose="02020603050405020304" pitchFamily="18" charset="0"/>
              </a:rPr>
              <a:t>Works to end torture and </a:t>
            </a:r>
            <a:r>
              <a:rPr lang="en-US" sz="2800" dirty="0">
                <a:effectLst/>
                <a:latin typeface="Arial" panose="020B0604020202020204" pitchFamily="34" charset="0"/>
                <a:ea typeface="Arial" panose="020B0604020202020204" pitchFamily="34" charset="0"/>
                <a:cs typeface="Times New Roman" panose="02020603050405020304" pitchFamily="18" charset="0"/>
              </a:rPr>
              <a:t>heal the wounds of torture</a:t>
            </a:r>
          </a:p>
          <a:p>
            <a:pPr marL="457200" marR="0" indent="-457200">
              <a:lnSpc>
                <a:spcPct val="107000"/>
              </a:lnSpc>
              <a:spcBef>
                <a:spcPts val="0"/>
              </a:spcBef>
              <a:spcAft>
                <a:spcPts val="8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cs typeface="Times New Roman" panose="02020603050405020304" pitchFamily="18" charset="0"/>
              </a:rPr>
              <a:t>for individuals and families from </a:t>
            </a:r>
            <a:r>
              <a:rPr lang="en-US" sz="2800" dirty="0">
                <a:ea typeface="Arial" panose="020B0604020202020204" pitchFamily="34" charset="0"/>
                <a:cs typeface="Times New Roman" panose="02020603050405020304" pitchFamily="18" charset="0"/>
              </a:rPr>
              <a:t>r</a:t>
            </a:r>
            <a:r>
              <a:rPr lang="en-US" sz="2800" dirty="0">
                <a:effectLst/>
                <a:latin typeface="Arial" panose="020B0604020202020204" pitchFamily="34" charset="0"/>
                <a:ea typeface="Arial" panose="020B0604020202020204" pitchFamily="34" charset="0"/>
                <a:cs typeface="Times New Roman" panose="02020603050405020304" pitchFamily="18" charset="0"/>
              </a:rPr>
              <a:t>efugee and local communities </a:t>
            </a:r>
          </a:p>
          <a:p>
            <a:pPr marL="457200" marR="0" indent="-457200">
              <a:lnSpc>
                <a:spcPct val="107000"/>
              </a:lnSpc>
              <a:spcBef>
                <a:spcPts val="0"/>
              </a:spcBef>
              <a:spcAft>
                <a:spcPts val="800"/>
              </a:spcAft>
              <a:buFont typeface="Arial" panose="020B0604020202020204" pitchFamily="34" charset="0"/>
              <a:buChar char="•"/>
            </a:pPr>
            <a:r>
              <a:rPr lang="en-US" sz="2800" dirty="0">
                <a:ea typeface="Arial" panose="020B0604020202020204" pitchFamily="34" charset="0"/>
                <a:cs typeface="Times New Roman" panose="02020603050405020304" pitchFamily="18" charset="0"/>
              </a:rPr>
              <a:t>w</a:t>
            </a:r>
            <a:r>
              <a:rPr lang="en-US" sz="2800" dirty="0">
                <a:effectLst/>
                <a:latin typeface="Arial" panose="020B0604020202020204" pitchFamily="34" charset="0"/>
                <a:ea typeface="Arial" panose="020B0604020202020204" pitchFamily="34" charset="0"/>
                <a:cs typeface="Times New Roman" panose="02020603050405020304" pitchFamily="18" charset="0"/>
              </a:rPr>
              <a:t>ith focus in Uganda on rehabilitative care of women and girls kidnapped and trafficked as child soldiers or sex slaves of male combatants </a:t>
            </a:r>
          </a:p>
          <a:p>
            <a:pPr marL="457200" marR="0" indent="-457200">
              <a:lnSpc>
                <a:spcPct val="107000"/>
              </a:lnSpc>
              <a:spcBef>
                <a:spcPts val="0"/>
              </a:spcBef>
              <a:spcAft>
                <a:spcPts val="8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spcBef>
                <a:spcPts val="600"/>
              </a:spcBef>
              <a:spcAft>
                <a:spcPts val="1200"/>
              </a:spcAft>
            </a:pPr>
            <a:endParaRPr lang="en-US" sz="2800" b="1" dirty="0"/>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326571" y="327935"/>
            <a:ext cx="10424287" cy="762310"/>
          </a:xfrm>
        </p:spPr>
        <p:txBody>
          <a:bodyPr/>
          <a:lstStyle/>
          <a:p>
            <a:r>
              <a:rPr lang="en-US" sz="4000" b="1" dirty="0"/>
              <a:t>Introducing The Center </a:t>
            </a:r>
            <a:r>
              <a:rPr lang="en-US" sz="4000" b="1" dirty="0" smtClean="0"/>
              <a:t>for</a:t>
            </a:r>
            <a:br>
              <a:rPr lang="en-US" sz="4000" b="1" dirty="0" smtClean="0"/>
            </a:br>
            <a:r>
              <a:rPr lang="en-US" sz="4000" b="1" dirty="0" smtClean="0"/>
              <a:t> </a:t>
            </a:r>
            <a:r>
              <a:rPr lang="en-US" sz="4000" b="1" dirty="0"/>
              <a:t>Victims of Torture</a:t>
            </a:r>
          </a:p>
        </p:txBody>
      </p:sp>
      <p:pic>
        <p:nvPicPr>
          <p:cNvPr id="11" name="Picture 10">
            <a:extLst>
              <a:ext uri="{FF2B5EF4-FFF2-40B4-BE49-F238E27FC236}">
                <a16:creationId xmlns:a16="http://schemas.microsoft.com/office/drawing/2014/main" id="{6A46DBD6-3753-4AD6-BCEE-692930DA2D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823" t="4354" r="14823" b="-4354"/>
          <a:stretch/>
        </p:blipFill>
        <p:spPr>
          <a:xfrm flipH="1">
            <a:off x="6499426" y="-580459"/>
            <a:ext cx="8502863" cy="8229600"/>
          </a:xfrm>
          <a:prstGeom prst="ellipse">
            <a:avLst/>
          </a:prstGeom>
        </p:spPr>
      </p:pic>
    </p:spTree>
    <p:extLst>
      <p:ext uri="{BB962C8B-B14F-4D97-AF65-F5344CB8AC3E}">
        <p14:creationId xmlns:p14="http://schemas.microsoft.com/office/powerpoint/2010/main" val="309384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36637C73-C74E-4426-B0AD-2BC24958C1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1142" y="411852"/>
            <a:ext cx="3229850" cy="3141361"/>
          </a:xfrm>
          <a:prstGeom prst="rect">
            <a:avLst/>
          </a:prstGeom>
          <a:ln w="38100">
            <a:solidFill>
              <a:schemeClr val="accent4"/>
            </a:solidFill>
          </a:ln>
        </p:spPr>
      </p:pic>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55269" y="236466"/>
            <a:ext cx="6946998" cy="762310"/>
          </a:xfrm>
        </p:spPr>
        <p:txBody>
          <a:bodyPr/>
          <a:lstStyle/>
          <a:p>
            <a:r>
              <a:rPr lang="en-US" sz="4400" b="1" dirty="0"/>
              <a:t>About Uganda</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255269" y="1055842"/>
            <a:ext cx="6322813" cy="5565692"/>
          </a:xfrm>
        </p:spPr>
        <p:txBody>
          <a:bodyPr lIns="91440" tIns="45720" rIns="91440" bIns="45720" anchor="t"/>
          <a:lstStyle/>
          <a:p>
            <a:pPr marL="457200" indent="-457200">
              <a:lnSpc>
                <a:spcPct val="100000"/>
              </a:lnSpc>
              <a:spcBef>
                <a:spcPts val="0"/>
              </a:spcBef>
              <a:spcAft>
                <a:spcPts val="1200"/>
              </a:spcAft>
              <a:buFont typeface="Arial" panose="020B0604020202020204" pitchFamily="34" charset="0"/>
              <a:buChar char="•"/>
              <a:defRPr/>
            </a:pPr>
            <a:r>
              <a:rPr lang="en-US" sz="2800" dirty="0">
                <a:solidFill>
                  <a:schemeClr val="tx2"/>
                </a:solidFill>
              </a:rPr>
              <a:t>Population 44.7 million</a:t>
            </a:r>
          </a:p>
          <a:p>
            <a:pPr marL="457200" indent="-457200">
              <a:lnSpc>
                <a:spcPct val="100000"/>
              </a:lnSpc>
              <a:spcBef>
                <a:spcPts val="0"/>
              </a:spcBef>
              <a:spcAft>
                <a:spcPts val="1200"/>
              </a:spcAft>
              <a:buFont typeface="Arial" panose="020B0604020202020204" pitchFamily="34" charset="0"/>
              <a:buChar char="•"/>
              <a:defRPr/>
            </a:pPr>
            <a:r>
              <a:rPr lang="en-US" sz="2800" dirty="0">
                <a:solidFill>
                  <a:schemeClr val="tx2"/>
                </a:solidFill>
                <a:ea typeface="Arial" panose="020B0604020202020204" pitchFamily="34" charset="0"/>
                <a:cs typeface="Times New Roman" panose="02020603050405020304" pitchFamily="18" charset="0"/>
              </a:rPr>
              <a:t>Located in East-Central Africa</a:t>
            </a:r>
          </a:p>
          <a:p>
            <a:pPr marL="457200" indent="-457200">
              <a:lnSpc>
                <a:spcPct val="100000"/>
              </a:lnSpc>
              <a:spcBef>
                <a:spcPts val="0"/>
              </a:spcBef>
              <a:spcAft>
                <a:spcPts val="1200"/>
              </a:spcAft>
              <a:buFont typeface="Arial" panose="020B0604020202020204" pitchFamily="34" charset="0"/>
              <a:buChar char="•"/>
              <a:defRPr/>
            </a:pPr>
            <a:r>
              <a:rPr lang="en-US" sz="2800" dirty="0">
                <a:solidFill>
                  <a:schemeClr val="tx2"/>
                </a:solidFill>
                <a:ea typeface="Arial" panose="020B0604020202020204" pitchFamily="34" charset="0"/>
                <a:cs typeface="Times New Roman" panose="02020603050405020304" pitchFamily="18" charset="0"/>
              </a:rPr>
              <a:t>O</a:t>
            </a:r>
            <a:r>
              <a:rPr lang="en-US" sz="28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ne of </a:t>
            </a:r>
            <a:r>
              <a:rPr lang="en-US" sz="2800" dirty="0">
                <a:solidFill>
                  <a:schemeClr val="tx2"/>
                </a:solidFill>
                <a:ea typeface="Arial" panose="020B0604020202020204" pitchFamily="34" charset="0"/>
                <a:cs typeface="Times New Roman" panose="02020603050405020304" pitchFamily="18" charset="0"/>
              </a:rPr>
              <a:t>the youngest and most rapidly growing populations in the world</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457200" indent="-457200">
              <a:lnSpc>
                <a:spcPct val="100000"/>
              </a:lnSpc>
              <a:spcBef>
                <a:spcPts val="0"/>
              </a:spcBef>
              <a:spcAft>
                <a:spcPts val="1200"/>
              </a:spcAft>
              <a:buFont typeface="Arial" panose="020B0604020202020204" pitchFamily="34" charset="0"/>
              <a:buChar char="•"/>
              <a:defRPr/>
            </a:pPr>
            <a:r>
              <a:rPr lang="en-US" sz="2800" dirty="0">
                <a:ea typeface="Arial" panose="020B0604020202020204" pitchFamily="34" charset="0"/>
                <a:cs typeface="Times New Roman" panose="02020603050405020304" pitchFamily="18" charset="0"/>
              </a:rPr>
              <a:t>Literacy rate is 82.7% for men  and 70.8% for women</a:t>
            </a:r>
          </a:p>
          <a:p>
            <a:pPr marL="457200" indent="-457200">
              <a:lnSpc>
                <a:spcPct val="100000"/>
              </a:lnSpc>
              <a:spcBef>
                <a:spcPts val="0"/>
              </a:spcBef>
              <a:spcAft>
                <a:spcPts val="1200"/>
              </a:spcAft>
              <a:buFont typeface="Arial" panose="020B0604020202020204" pitchFamily="34" charset="0"/>
              <a:buChar char="•"/>
              <a:defRPr/>
            </a:pPr>
            <a:r>
              <a:rPr lang="en-US" sz="2800" dirty="0">
                <a:effectLst/>
                <a:latin typeface="Arial" panose="020B0604020202020204" pitchFamily="34" charset="0"/>
                <a:ea typeface="Arial" panose="020B0604020202020204" pitchFamily="34" charset="0"/>
                <a:cs typeface="Times New Roman" panose="02020603050405020304" pitchFamily="18" charset="0"/>
              </a:rPr>
              <a:t>Women on average -- less-educated, less paid employment, little say in childbearing decisions</a:t>
            </a:r>
            <a:endParaRPr lang="en-US" sz="2800" dirty="0">
              <a:effectLst/>
              <a:latin typeface="Arial" panose="020B0604020202020204" pitchFamily="34" charset="0"/>
              <a:ea typeface="Arial" panose="020B0604020202020204" pitchFamily="34" charset="0"/>
            </a:endParaRPr>
          </a:p>
        </p:txBody>
      </p:sp>
      <p:grpSp>
        <p:nvGrpSpPr>
          <p:cNvPr id="2" name="Group 1"/>
          <p:cNvGrpSpPr/>
          <p:nvPr/>
        </p:nvGrpSpPr>
        <p:grpSpPr>
          <a:xfrm>
            <a:off x="6578082" y="2831247"/>
            <a:ext cx="3422822" cy="3682314"/>
            <a:chOff x="7871254" y="247135"/>
            <a:chExt cx="3422822" cy="3682314"/>
          </a:xfrm>
        </p:grpSpPr>
        <p:pic>
          <p:nvPicPr>
            <p:cNvPr id="4" name="Picture 3" descr="Map&#10;&#10;Description automatically generated">
              <a:extLst>
                <a:ext uri="{FF2B5EF4-FFF2-40B4-BE49-F238E27FC236}">
                  <a16:creationId xmlns:a16="http://schemas.microsoft.com/office/drawing/2014/main" id="{30959BB5-1317-48B0-BC5F-B2AE955E5B61}"/>
                </a:ext>
              </a:extLst>
            </p:cNvPr>
            <p:cNvPicPr>
              <a:picLocks noChangeAspect="1"/>
            </p:cNvPicPr>
            <p:nvPr/>
          </p:nvPicPr>
          <p:blipFill rotWithShape="1">
            <a:blip r:embed="rId4">
              <a:extLst>
                <a:ext uri="{28A0092B-C50C-407E-A947-70E740481C1C}">
                  <a14:useLocalDpi xmlns:a14="http://schemas.microsoft.com/office/drawing/2010/main"/>
                </a:ext>
              </a:extLst>
            </a:blip>
            <a:srcRect l="1481" t="1053" r="1472" b="1621"/>
            <a:stretch/>
          </p:blipFill>
          <p:spPr>
            <a:xfrm>
              <a:off x="7871254" y="247135"/>
              <a:ext cx="3422822" cy="3682314"/>
            </a:xfrm>
            <a:prstGeom prst="rect">
              <a:avLst/>
            </a:prstGeom>
            <a:ln w="38100">
              <a:solidFill>
                <a:schemeClr val="accent4"/>
              </a:solidFill>
            </a:ln>
          </p:spPr>
        </p:pic>
        <p:pic>
          <p:nvPicPr>
            <p:cNvPr id="10" name="Graphic 9" descr="Marker with solid fill">
              <a:extLst>
                <a:ext uri="{FF2B5EF4-FFF2-40B4-BE49-F238E27FC236}">
                  <a16:creationId xmlns:a16="http://schemas.microsoft.com/office/drawing/2014/main" id="{F26BE42D-E984-4675-B59D-69C0ED82FBE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9464350" y="617621"/>
              <a:ext cx="550979" cy="550979"/>
            </a:xfrm>
            <a:prstGeom prst="rect">
              <a:avLst/>
            </a:prstGeom>
          </p:spPr>
        </p:pic>
      </p:grpSp>
    </p:spTree>
    <p:extLst>
      <p:ext uri="{BB962C8B-B14F-4D97-AF65-F5344CB8AC3E}">
        <p14:creationId xmlns:p14="http://schemas.microsoft.com/office/powerpoint/2010/main" val="69535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578498" y="361795"/>
            <a:ext cx="6453963" cy="762310"/>
          </a:xfrm>
        </p:spPr>
        <p:txBody>
          <a:bodyPr/>
          <a:lstStyle/>
          <a:p>
            <a:r>
              <a:rPr lang="en-US" sz="4400" b="1" dirty="0"/>
              <a:t>Life Challenges</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466433" y="1301659"/>
            <a:ext cx="5185793" cy="4838450"/>
          </a:xfrm>
        </p:spPr>
        <p:txBody>
          <a:bodyPr lIns="91440" tIns="45720" rIns="91440" bIns="45720" anchor="t"/>
          <a:lstStyle/>
          <a:p>
            <a:pPr>
              <a:lnSpc>
                <a:spcPct val="100000"/>
              </a:lnSpc>
              <a:spcBef>
                <a:spcPts val="600"/>
              </a:spcBef>
              <a:spcAft>
                <a:spcPts val="600"/>
              </a:spcAft>
            </a:pPr>
            <a:r>
              <a:rPr lang="en-US" sz="2800" b="1" dirty="0">
                <a:solidFill>
                  <a:schemeClr val="tx1"/>
                </a:solidFill>
              </a:rPr>
              <a:t>For women in Uganda</a:t>
            </a:r>
          </a:p>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rPr>
              <a:t>Recovering from nearly 20 years of conflict including widespread torture and human rights violations</a:t>
            </a:r>
          </a:p>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rPr>
              <a:t>Health, societal, and financial challenges are barriers to accessing social services and opportunities</a:t>
            </a:r>
          </a:p>
        </p:txBody>
      </p:sp>
      <p:pic>
        <p:nvPicPr>
          <p:cNvPr id="6" name="Picture 5">
            <a:extLst>
              <a:ext uri="{FF2B5EF4-FFF2-40B4-BE49-F238E27FC236}">
                <a16:creationId xmlns:a16="http://schemas.microsoft.com/office/drawing/2014/main" id="{D2AB43D9-6586-9344-BCA5-875BFFDA89CC}"/>
              </a:ext>
            </a:extLst>
          </p:cNvPr>
          <p:cNvPicPr>
            <a:picLocks noChangeAspect="1"/>
          </p:cNvPicPr>
          <p:nvPr/>
        </p:nvPicPr>
        <p:blipFill rotWithShape="1">
          <a:blip r:embed="rId3">
            <a:extLst>
              <a:ext uri="{28A0092B-C50C-407E-A947-70E740481C1C}">
                <a14:useLocalDpi xmlns:a14="http://schemas.microsoft.com/office/drawing/2010/main" val="0"/>
              </a:ext>
            </a:extLst>
          </a:blip>
          <a:srcRect l="21321" t="-8628" r="-1129" b="-11133"/>
          <a:stretch/>
        </p:blipFill>
        <p:spPr>
          <a:xfrm>
            <a:off x="6300315" y="-579773"/>
            <a:ext cx="8229600" cy="8229600"/>
          </a:xfrm>
          <a:prstGeom prst="ellipse">
            <a:avLst/>
          </a:prstGeom>
          <a:scene3d>
            <a:camera prst="orthographicFront">
              <a:rot lat="0" lon="21299992" rev="0"/>
            </a:camera>
            <a:lightRig rig="threePt" dir="t"/>
          </a:scene3d>
        </p:spPr>
      </p:pic>
    </p:spTree>
    <p:extLst>
      <p:ext uri="{BB962C8B-B14F-4D97-AF65-F5344CB8AC3E}">
        <p14:creationId xmlns:p14="http://schemas.microsoft.com/office/powerpoint/2010/main" val="81405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578498" y="361795"/>
            <a:ext cx="6453963" cy="762310"/>
          </a:xfrm>
        </p:spPr>
        <p:txBody>
          <a:bodyPr/>
          <a:lstStyle/>
          <a:p>
            <a:r>
              <a:rPr lang="en-US" sz="4400" b="1" dirty="0"/>
              <a:t>Life Challenges</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466433" y="1301659"/>
            <a:ext cx="11168840" cy="4838450"/>
          </a:xfrm>
        </p:spPr>
        <p:txBody>
          <a:bodyPr lIns="91440" tIns="45720" rIns="91440" bIns="45720" anchor="t"/>
          <a:lstStyle/>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rPr>
              <a:t>Thousands of baby girls were kidnapped, trafficked, and forced to be child soldiers, or used as sex slaves for male combatants</a:t>
            </a:r>
          </a:p>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rPr>
              <a:t>During captivity, many women contracted HIV and delivered children born of rape</a:t>
            </a:r>
          </a:p>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rPr>
              <a:t>Women feel immense shame, lack </a:t>
            </a:r>
            <a:r>
              <a:rPr lang="en-US" sz="2800">
                <a:solidFill>
                  <a:schemeClr val="tx1"/>
                </a:solidFill>
              </a:rPr>
              <a:t>access to </a:t>
            </a:r>
            <a:r>
              <a:rPr lang="en-US" sz="2800" dirty="0">
                <a:solidFill>
                  <a:schemeClr val="tx1"/>
                </a:solidFill>
              </a:rPr>
              <a:t>resources, have limited education, experience trauma symptoms, and may face rejection from community</a:t>
            </a:r>
          </a:p>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rPr>
              <a:t>They were victims of violence and also forced to perpetrate violence</a:t>
            </a:r>
          </a:p>
        </p:txBody>
      </p:sp>
    </p:spTree>
    <p:extLst>
      <p:ext uri="{BB962C8B-B14F-4D97-AF65-F5344CB8AC3E}">
        <p14:creationId xmlns:p14="http://schemas.microsoft.com/office/powerpoint/2010/main" val="145334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524974" y="1102269"/>
            <a:ext cx="10832345" cy="5094345"/>
          </a:xfrm>
        </p:spPr>
        <p:txBody>
          <a:bodyPr/>
          <a:lstStyle/>
          <a:p>
            <a:pPr marR="0" lvl="0" algn="l" defTabSz="584200" rtl="0" eaLnBrk="0" fontAlgn="base" latinLnBrk="0" hangingPunct="0">
              <a:lnSpc>
                <a:spcPct val="100000"/>
              </a:lnSpc>
              <a:spcBef>
                <a:spcPts val="600"/>
              </a:spcBef>
              <a:spcAft>
                <a:spcPts val="1200"/>
              </a:spcAft>
              <a:buClrTx/>
              <a:buSzTx/>
              <a:tabLst/>
              <a:defRPr/>
            </a:pPr>
            <a:r>
              <a:rPr lang="en-US" sz="2600" dirty="0">
                <a:ea typeface="Arial" panose="020B0604020202020204" pitchFamily="34" charset="0"/>
                <a:cs typeface="Times New Roman" panose="02020603050405020304" pitchFamily="18" charset="0"/>
              </a:rPr>
              <a:t>The goal is two-fold:</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marL="514350" marR="0" lvl="0" indent="-514350" algn="l" defTabSz="584200" rtl="0" eaLnBrk="0" fontAlgn="base" latinLnBrk="0" hangingPunct="0">
              <a:lnSpc>
                <a:spcPct val="100000"/>
              </a:lnSpc>
              <a:spcBef>
                <a:spcPts val="600"/>
              </a:spcBef>
              <a:spcAft>
                <a:spcPts val="1200"/>
              </a:spcAft>
              <a:buClrTx/>
              <a:buSzTx/>
              <a:buFont typeface="+mj-lt"/>
              <a:buAutoNum type="arabicPeriod"/>
              <a:tabLst/>
              <a:defRPr/>
            </a:pPr>
            <a:r>
              <a:rPr lang="en-US" sz="2600" dirty="0">
                <a:effectLst/>
                <a:latin typeface="Arial" panose="020B0604020202020204" pitchFamily="34" charset="0"/>
                <a:ea typeface="Arial" panose="020B0604020202020204" pitchFamily="34" charset="0"/>
                <a:cs typeface="Times New Roman" panose="02020603050405020304" pitchFamily="18" charset="0"/>
              </a:rPr>
              <a:t>Improve the mental health of torture and war trauma survivors through individual and group mental health counseling</a:t>
            </a:r>
          </a:p>
          <a:p>
            <a:pPr marL="514350" marR="0" lvl="0" indent="-514350" algn="l" defTabSz="584200" rtl="0" eaLnBrk="0" fontAlgn="base" latinLnBrk="0" hangingPunct="0">
              <a:lnSpc>
                <a:spcPct val="100000"/>
              </a:lnSpc>
              <a:spcBef>
                <a:spcPts val="600"/>
              </a:spcBef>
              <a:spcAft>
                <a:spcPts val="1200"/>
              </a:spcAft>
              <a:buClrTx/>
              <a:buSzTx/>
              <a:buFont typeface="+mj-lt"/>
              <a:buAutoNum type="arabicPeriod"/>
              <a:tabLst/>
              <a:defRPr/>
            </a:pPr>
            <a:r>
              <a:rPr lang="en-US" sz="2600" dirty="0">
                <a:effectLst/>
                <a:latin typeface="Arial" panose="020B0604020202020204" pitchFamily="34" charset="0"/>
                <a:ea typeface="Arial" panose="020B0604020202020204" pitchFamily="34" charset="0"/>
                <a:cs typeface="Times New Roman" panose="02020603050405020304" pitchFamily="18" charset="0"/>
              </a:rPr>
              <a:t>Stre</a:t>
            </a:r>
            <a:r>
              <a:rPr lang="en-US" sz="2600" dirty="0">
                <a:ea typeface="Arial" panose="020B0604020202020204" pitchFamily="34" charset="0"/>
                <a:cs typeface="Times New Roman" panose="02020603050405020304" pitchFamily="18" charset="0"/>
              </a:rPr>
              <a:t>ngthen the capacity of Ugandan mental health care providers to understand, identify, support, and treat survivors of torture and trauma</a:t>
            </a:r>
          </a:p>
          <a:p>
            <a:pPr marR="0" lvl="0" algn="l" defTabSz="584200" rtl="0" eaLnBrk="0" fontAlgn="base" latinLnBrk="0" hangingPunct="0">
              <a:lnSpc>
                <a:spcPct val="100000"/>
              </a:lnSpc>
              <a:spcBef>
                <a:spcPts val="600"/>
              </a:spcBef>
              <a:spcAft>
                <a:spcPts val="1200"/>
              </a:spcAft>
              <a:buClrTx/>
              <a:buSzTx/>
              <a:tabLst/>
              <a:defRPr/>
            </a:pPr>
            <a:r>
              <a:rPr lang="en-US" sz="2600" dirty="0">
                <a:effectLst/>
                <a:latin typeface="Arial" panose="020B0604020202020204" pitchFamily="34" charset="0"/>
                <a:ea typeface="Arial" panose="020B0604020202020204" pitchFamily="34" charset="0"/>
                <a:cs typeface="Times New Roman" panose="02020603050405020304" pitchFamily="18" charset="0"/>
              </a:rPr>
              <a:t>Beneficiaries include Ugandan women survivors of torture and trauma, and Ugandan and international organizations providing mental health services to Ugandan and refugee communities </a:t>
            </a:r>
          </a:p>
          <a:p>
            <a:pPr marL="0" marR="0">
              <a:lnSpc>
                <a:spcPct val="110000"/>
              </a:lnSpc>
              <a:spcBef>
                <a:spcPts val="0"/>
              </a:spcBef>
              <a:spcAft>
                <a:spcPts val="1200"/>
              </a:spcAft>
            </a:pPr>
            <a:r>
              <a:rPr lang="en-US" sz="1800" b="1"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340 direct beneficiaries (160 women per year, 20 total counselors) and 2,000 indirect beneficiaries </a:t>
            </a:r>
            <a:endParaRPr lang="en-US" sz="1800" b="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4333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524975" y="1102268"/>
            <a:ext cx="10811719" cy="5037275"/>
          </a:xfrm>
        </p:spPr>
        <p:txBody>
          <a:bodyPr/>
          <a:lstStyle/>
          <a:p>
            <a:pPr marR="0" lvl="0" algn="l" defTabSz="584200" rtl="0" eaLnBrk="0" fontAlgn="base" latinLnBrk="0" hangingPunct="0">
              <a:lnSpc>
                <a:spcPct val="100000"/>
              </a:lnSpc>
              <a:spcBef>
                <a:spcPts val="0"/>
              </a:spcBef>
              <a:spcAft>
                <a:spcPts val="1200"/>
              </a:spcAft>
              <a:buClrTx/>
              <a:buSzTx/>
              <a:tabLst/>
              <a:defRPr/>
            </a:pPr>
            <a:r>
              <a:rPr lang="en-US" sz="2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Components:</a:t>
            </a:r>
          </a:p>
          <a:p>
            <a:pPr marL="342900" marR="0" lvl="0" indent="-342900" algn="l" defTabSz="5842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2800" dirty="0">
                <a:solidFill>
                  <a:schemeClr val="tx1"/>
                </a:solidFill>
                <a:ea typeface="Arial" panose="020B0604020202020204" pitchFamily="34" charset="0"/>
                <a:cs typeface="Times New Roman" panose="02020603050405020304" pitchFamily="18" charset="0"/>
              </a:rPr>
              <a:t>M</a:t>
            </a:r>
            <a:r>
              <a:rPr lang="en-US" sz="2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ental health counseling provided by local counselors hired, trained, and supervised by CVT expert staff – group counseling, trauma recovery, reconnection to community, restoration of dignity</a:t>
            </a:r>
            <a:endParaRPr lang="en-US" sz="2800" dirty="0">
              <a:solidFill>
                <a:schemeClr val="tx1"/>
              </a:solidFill>
              <a:ea typeface="Arial" panose="020B0604020202020204" pitchFamily="34" charset="0"/>
              <a:cs typeface="Times New Roman" panose="02020603050405020304" pitchFamily="18" charset="0"/>
            </a:endParaRPr>
          </a:p>
          <a:p>
            <a:pPr marL="342900" marR="0" lvl="0" indent="-342900" algn="l" defTabSz="5842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2800" dirty="0">
                <a:solidFill>
                  <a:schemeClr val="tx1"/>
                </a:solidFill>
                <a:ea typeface="Arial" panose="020B0604020202020204" pitchFamily="34" charset="0"/>
                <a:cs typeface="Times New Roman" panose="02020603050405020304" pitchFamily="18" charset="0"/>
              </a:rPr>
              <a:t>Medical and livelihood partnerships for services to improve health and financial stability</a:t>
            </a:r>
            <a:endParaRPr lang="en-US" sz="2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l" defTabSz="5842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2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Pr</a:t>
            </a:r>
            <a:r>
              <a:rPr lang="en-US" sz="2800" dirty="0">
                <a:solidFill>
                  <a:schemeClr val="tx1"/>
                </a:solidFill>
                <a:ea typeface="Arial" panose="020B0604020202020204" pitchFamily="34" charset="0"/>
                <a:cs typeface="Times New Roman" panose="02020603050405020304" pitchFamily="18" charset="0"/>
              </a:rPr>
              <a:t>ogramming for internally-hired CVT staff, Masters-level interns from Makerere University, and local counselors from partner organizations</a:t>
            </a:r>
          </a:p>
          <a:p>
            <a:pPr marL="342900" marR="0" lvl="0" indent="-342900" algn="l" defTabSz="584200" rtl="0" eaLnBrk="0" fontAlgn="base" latinLnBrk="0" hangingPunct="0">
              <a:lnSpc>
                <a:spcPct val="100000"/>
              </a:lnSpc>
              <a:spcBef>
                <a:spcPts val="0"/>
              </a:spcBef>
              <a:spcAft>
                <a:spcPts val="1200"/>
              </a:spcAft>
              <a:buClrTx/>
              <a:buSzTx/>
              <a:buFont typeface="Arial" panose="020B0604020202020204" pitchFamily="34" charset="0"/>
              <a:buChar char="•"/>
              <a:tabLst/>
              <a:defRPr/>
            </a:pPr>
            <a:endPar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3031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6A1C-2770-664C-960D-0D42ACF31609}"/>
              </a:ext>
            </a:extLst>
          </p:cNvPr>
          <p:cNvSpPr>
            <a:spLocks noGrp="1"/>
          </p:cNvSpPr>
          <p:nvPr>
            <p:ph type="title"/>
          </p:nvPr>
        </p:nvSpPr>
        <p:spPr/>
        <p:txBody>
          <a:bodyPr/>
          <a:lstStyle/>
          <a:p>
            <a:r>
              <a:rPr lang="en-US" sz="4400" b="1" dirty="0"/>
              <a:t>Budget</a:t>
            </a:r>
          </a:p>
        </p:txBody>
      </p:sp>
      <p:sp>
        <p:nvSpPr>
          <p:cNvPr id="4" name="Slide Number Placeholder 3">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9BB0F3F3-8E7E-41F3-9A73-9E62981FC69A}"/>
              </a:ext>
            </a:extLst>
          </p:cNvPr>
          <p:cNvGraphicFramePr>
            <a:graphicFrameLocks noGrp="1"/>
          </p:cNvGraphicFramePr>
          <p:nvPr>
            <p:extLst>
              <p:ext uri="{D42A27DB-BD31-4B8C-83A1-F6EECF244321}">
                <p14:modId xmlns:p14="http://schemas.microsoft.com/office/powerpoint/2010/main" val="949246274"/>
              </p:ext>
            </p:extLst>
          </p:nvPr>
        </p:nvGraphicFramePr>
        <p:xfrm>
          <a:off x="942391" y="1127436"/>
          <a:ext cx="10133045" cy="5109215"/>
        </p:xfrm>
        <a:graphic>
          <a:graphicData uri="http://schemas.openxmlformats.org/drawingml/2006/table">
            <a:tbl>
              <a:tblPr firstRow="1" firstCol="1" lastRow="1" lastCol="1" bandRow="1" bandCol="1"/>
              <a:tblGrid>
                <a:gridCol w="1800809">
                  <a:extLst>
                    <a:ext uri="{9D8B030D-6E8A-4147-A177-3AD203B41FA5}">
                      <a16:colId xmlns:a16="http://schemas.microsoft.com/office/drawing/2014/main" val="3126758133"/>
                    </a:ext>
                  </a:extLst>
                </a:gridCol>
                <a:gridCol w="7031608">
                  <a:extLst>
                    <a:ext uri="{9D8B030D-6E8A-4147-A177-3AD203B41FA5}">
                      <a16:colId xmlns:a16="http://schemas.microsoft.com/office/drawing/2014/main" val="3315031442"/>
                    </a:ext>
                  </a:extLst>
                </a:gridCol>
                <a:gridCol w="1300628">
                  <a:extLst>
                    <a:ext uri="{9D8B030D-6E8A-4147-A177-3AD203B41FA5}">
                      <a16:colId xmlns:a16="http://schemas.microsoft.com/office/drawing/2014/main" val="1971062283"/>
                    </a:ext>
                  </a:extLst>
                </a:gridCol>
              </a:tblGrid>
              <a:tr h="296254">
                <a:tc>
                  <a:txBody>
                    <a:bodyPr/>
                    <a:lstStyle/>
                    <a:p>
                      <a:pPr marL="0" marR="0" indent="0" algn="ctr">
                        <a:spcBef>
                          <a:spcPts val="0"/>
                        </a:spcBef>
                        <a:spcAft>
                          <a:spcPts val="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Item</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0" marR="0" indent="0" algn="ctr">
                        <a:spcBef>
                          <a:spcPts val="0"/>
                        </a:spcBef>
                        <a:spcAft>
                          <a:spcPts val="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Description</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0" marR="0" indent="0" algn="ctr">
                        <a:spcBef>
                          <a:spcPts val="0"/>
                        </a:spcBef>
                        <a:spcAft>
                          <a:spcPts val="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Cost</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9093"/>
                    </a:solidFill>
                  </a:tcPr>
                </a:tc>
                <a:extLst>
                  <a:ext uri="{0D108BD9-81ED-4DB2-BD59-A6C34878D82A}">
                    <a16:rowId xmlns:a16="http://schemas.microsoft.com/office/drawing/2014/main" val="1669651848"/>
                  </a:ext>
                </a:extLst>
              </a:tr>
              <a:tr h="1781170">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Field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Staff</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Associate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Psychotherapist – Gulu (Shares supervision responsibilities, provides training to the national mental health staff, provides management and coordination of counseling activities directly related to the project)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$20,854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137160" marT="0" marB="0" anchor="ctr">
                    <a:lnL w="1905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348450088"/>
                  </a:ext>
                </a:extLst>
              </a:tr>
              <a:tr h="1603053">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Field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Staff</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Psychosocial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Counseling Supervisor (Assists senior clinical staff with onsite supervision and provides support in the development of training sessions and program direction</a:t>
                      </a: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17,608</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p>
                  </a:txBody>
                  <a:tcPr marL="0" marR="13716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808616967"/>
                  </a:ext>
                </a:extLst>
              </a:tr>
              <a:tr h="763921">
                <a:tc>
                  <a:txBody>
                    <a:bodyPr/>
                    <a:lstStyle/>
                    <a:p>
                      <a:pPr marL="0" marR="0" indent="0" algn="ct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Field Benefits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0"/>
                        </a:spcBef>
                        <a:spcAft>
                          <a:spcPts val="0"/>
                        </a:spcAft>
                      </a:pPr>
                      <a:r>
                        <a:rPr lang="en-US" sz="2000" smtClean="0">
                          <a:effectLst/>
                          <a:latin typeface="Arial" panose="020B0604020202020204" pitchFamily="34" charset="0"/>
                          <a:ea typeface="Calibri" panose="020F0502020204030204" pitchFamily="34" charset="0"/>
                          <a:cs typeface="Arial" panose="020B0604020202020204" pitchFamily="34" charset="0"/>
                        </a:rPr>
                        <a:t>Health insurance, life insurance, and taxes for the field staff</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r">
                        <a:spcBef>
                          <a:spcPts val="0"/>
                        </a:spcBef>
                        <a:spcAft>
                          <a:spcPts val="0"/>
                        </a:spcAft>
                      </a:pPr>
                      <a:r>
                        <a:rPr lang="en-US"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$11,538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13716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1928755904"/>
                  </a:ext>
                </a:extLst>
              </a:tr>
              <a:tr h="534351">
                <a:tc>
                  <a:txBody>
                    <a:bodyPr/>
                    <a:lstStyle/>
                    <a:p>
                      <a:pPr marL="0" marR="0" indent="0" algn="ctr">
                        <a:spcBef>
                          <a:spcPts val="0"/>
                        </a:spcBef>
                        <a:spcAft>
                          <a:spcPts val="0"/>
                        </a:spcAft>
                      </a:pPr>
                      <a:r>
                        <a:rPr lang="en-US" sz="20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TOTAL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r">
                        <a:spcBef>
                          <a:spcPts val="0"/>
                        </a:spcBef>
                        <a:spcAft>
                          <a:spcPts val="0"/>
                        </a:spcAft>
                      </a:pPr>
                      <a:r>
                        <a:rPr lang="en-US" sz="20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50,000</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0" marR="13716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150167770"/>
                  </a:ext>
                </a:extLst>
              </a:tr>
            </a:tbl>
          </a:graphicData>
        </a:graphic>
      </p:graphicFrame>
    </p:spTree>
    <p:extLst>
      <p:ext uri="{BB962C8B-B14F-4D97-AF65-F5344CB8AC3E}">
        <p14:creationId xmlns:p14="http://schemas.microsoft.com/office/powerpoint/2010/main" val="1558819310"/>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2" ma:contentTypeDescription="Create a new document." ma:contentTypeScope="" ma:versionID="f01090170039ceba7717a712cd1a962b">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5cd6ecd3f483508febf238a087db7670"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2.xml><?xml version="1.0" encoding="utf-8"?>
<ds:datastoreItem xmlns:ds="http://schemas.openxmlformats.org/officeDocument/2006/customXml" ds:itemID="{EB1D8556-6F2F-4A4C-97AA-7BBB06884C0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ccf3510-8f08-46ad-8e81-d1c5d0ba3915"/>
    <ds:schemaRef ds:uri="a5dfa07a-3378-4c71-8781-fe3969aabe83"/>
    <ds:schemaRef ds:uri="http://www.w3.org/XML/1998/namespace"/>
    <ds:schemaRef ds:uri="http://purl.org/dc/dcmitype/"/>
  </ds:schemaRefs>
</ds:datastoreItem>
</file>

<file path=customXml/itemProps3.xml><?xml version="1.0" encoding="utf-8"?>
<ds:datastoreItem xmlns:ds="http://schemas.openxmlformats.org/officeDocument/2006/customXml" ds:itemID="{1752A0D5-0DEF-411A-AFE3-609CEB7BE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21256</TotalTime>
  <Words>1665</Words>
  <Application>Microsoft Office PowerPoint</Application>
  <PresentationFormat>Widescreen</PresentationFormat>
  <Paragraphs>107</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Acumin Pro Light</vt:lpstr>
      <vt:lpstr>Arial</vt:lpstr>
      <vt:lpstr>Calibri</vt:lpstr>
      <vt:lpstr>Helvetica</vt:lpstr>
      <vt:lpstr>Roboto</vt:lpstr>
      <vt:lpstr>Roboto Slab</vt:lpstr>
      <vt:lpstr>Symbol</vt:lpstr>
      <vt:lpstr>Times New Roman</vt:lpstr>
      <vt:lpstr>1_Office Theme</vt:lpstr>
      <vt:lpstr>March 2022 Featured Project</vt:lpstr>
      <vt:lpstr>Important note</vt:lpstr>
      <vt:lpstr>Introducing The Center for  Victims of Torture</vt:lpstr>
      <vt:lpstr>About Uganda</vt:lpstr>
      <vt:lpstr>Life Challenges</vt:lpstr>
      <vt:lpstr>Life Challenges</vt:lpstr>
      <vt:lpstr>The Project</vt:lpstr>
      <vt:lpstr>The Project</vt:lpstr>
      <vt:lpstr>Budget</vt:lpstr>
      <vt:lpstr>About The Center for Victims of Torture</vt:lpstr>
      <vt:lpstr>Share your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Noora Health</dc:title>
  <dc:creator>Chris Worthy</dc:creator>
  <cp:lastModifiedBy>Amy West Moore</cp:lastModifiedBy>
  <cp:revision>46</cp:revision>
  <dcterms:created xsi:type="dcterms:W3CDTF">2021-03-06T21:56:16Z</dcterms:created>
  <dcterms:modified xsi:type="dcterms:W3CDTF">2022-03-07T16:22:33Z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ies>
</file>