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7" r:id="rId5"/>
    <p:sldId id="328" r:id="rId6"/>
    <p:sldId id="320" r:id="rId7"/>
    <p:sldId id="289" r:id="rId8"/>
    <p:sldId id="314" r:id="rId9"/>
    <p:sldId id="321" r:id="rId10"/>
    <p:sldId id="322" r:id="rId11"/>
    <p:sldId id="313" r:id="rId12"/>
    <p:sldId id="324" r:id="rId13"/>
    <p:sldId id="319" r:id="rId14"/>
    <p:sldId id="323" r:id="rId15"/>
    <p:sldId id="3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AC"/>
    <a:srgbClr val="022077"/>
    <a:srgbClr val="FF4A00"/>
    <a:srgbClr val="21427F"/>
    <a:srgbClr val="C5F400"/>
    <a:srgbClr val="020F39"/>
    <a:srgbClr val="001632"/>
    <a:srgbClr val="CF9BB8"/>
    <a:srgbClr val="EFE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16" autoAdjust="0"/>
    <p:restoredTop sz="95178" autoAdjust="0"/>
  </p:normalViewPr>
  <p:slideViewPr>
    <p:cSldViewPr snapToGrid="0" snapToObjects="1">
      <p:cViewPr varScale="1">
        <p:scale>
          <a:sx n="82" d="100"/>
          <a:sy n="82" d="100"/>
        </p:scale>
        <p:origin x="48" y="67"/>
      </p:cViewPr>
      <p:guideLst/>
    </p:cSldViewPr>
  </p:slideViewPr>
  <p:outlineViewPr>
    <p:cViewPr>
      <p:scale>
        <a:sx n="33" d="100"/>
        <a:sy n="33" d="100"/>
      </p:scale>
      <p:origin x="0" y="-496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279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BE0DA-160B-4384-A1F0-BA22D24C7F43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7F816-684F-4524-805E-24AE7F660E05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Research and Outreach</a:t>
          </a:r>
          <a:endParaRPr lang="en-US" dirty="0">
            <a:solidFill>
              <a:srgbClr val="002060"/>
            </a:solidFill>
          </a:endParaRPr>
        </a:p>
      </dgm:t>
    </dgm:pt>
    <dgm:pt modelId="{2992F8E7-E24A-48F5-8F40-5BA19FD49F1D}" type="parTrans" cxnId="{6E954399-407C-4FDB-9A5D-F2A452DAC0C2}">
      <dgm:prSet/>
      <dgm:spPr/>
      <dgm:t>
        <a:bodyPr/>
        <a:lstStyle/>
        <a:p>
          <a:endParaRPr lang="en-US"/>
        </a:p>
      </dgm:t>
    </dgm:pt>
    <dgm:pt modelId="{6321EA04-E2C6-4078-8BBC-52D7572B6076}" type="sibTrans" cxnId="{6E954399-407C-4FDB-9A5D-F2A452DAC0C2}">
      <dgm:prSet/>
      <dgm:spPr/>
      <dgm:t>
        <a:bodyPr/>
        <a:lstStyle/>
        <a:p>
          <a:endParaRPr lang="en-US"/>
        </a:p>
      </dgm:t>
    </dgm:pt>
    <dgm:pt modelId="{D97E31B7-4E75-49DD-AFEE-09AB27CB00C2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Selection of Partnerships</a:t>
          </a:r>
          <a:endParaRPr lang="en-US" dirty="0">
            <a:solidFill>
              <a:srgbClr val="002060"/>
            </a:solidFill>
          </a:endParaRPr>
        </a:p>
      </dgm:t>
    </dgm:pt>
    <dgm:pt modelId="{9DD12D86-E845-41C0-AF53-7747DAB42E3C}" type="parTrans" cxnId="{9000354B-E0DC-45B1-8AC3-03C07D766143}">
      <dgm:prSet/>
      <dgm:spPr/>
      <dgm:t>
        <a:bodyPr/>
        <a:lstStyle/>
        <a:p>
          <a:endParaRPr lang="en-US"/>
        </a:p>
      </dgm:t>
    </dgm:pt>
    <dgm:pt modelId="{4677EE5D-C01F-434C-8F90-7370C7B19C77}" type="sibTrans" cxnId="{9000354B-E0DC-45B1-8AC3-03C07D766143}">
      <dgm:prSet/>
      <dgm:spPr/>
      <dgm:t>
        <a:bodyPr/>
        <a:lstStyle/>
        <a:p>
          <a:endParaRPr lang="en-US"/>
        </a:p>
      </dgm:t>
    </dgm:pt>
    <dgm:pt modelId="{5678029A-4E9D-4925-BF08-EF388CEB0BFF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Partnerships Announced</a:t>
          </a:r>
          <a:endParaRPr lang="en-US" dirty="0">
            <a:solidFill>
              <a:srgbClr val="002060"/>
            </a:solidFill>
          </a:endParaRPr>
        </a:p>
      </dgm:t>
    </dgm:pt>
    <dgm:pt modelId="{6828ED9C-9C54-4B1C-AFD3-3CBE7E8D2756}" type="parTrans" cxnId="{932DE7A7-AD3B-4B66-9429-193B0B733F20}">
      <dgm:prSet/>
      <dgm:spPr/>
      <dgm:t>
        <a:bodyPr/>
        <a:lstStyle/>
        <a:p>
          <a:endParaRPr lang="en-US"/>
        </a:p>
      </dgm:t>
    </dgm:pt>
    <dgm:pt modelId="{DE3F0A4F-FCB4-48DD-BA0E-8896C93DFA45}" type="sibTrans" cxnId="{932DE7A7-AD3B-4B66-9429-193B0B733F20}">
      <dgm:prSet/>
      <dgm:spPr/>
      <dgm:t>
        <a:bodyPr/>
        <a:lstStyle/>
        <a:p>
          <a:endParaRPr lang="en-US"/>
        </a:p>
      </dgm:t>
    </dgm:pt>
    <dgm:pt modelId="{B39320C1-C4B9-4402-BD4F-20DF836A35D7}" type="pres">
      <dgm:prSet presAssocID="{D24BE0DA-160B-4384-A1F0-BA22D24C7F4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5E81F6C-A249-4F19-805C-9BFDF96D4919}" type="pres">
      <dgm:prSet presAssocID="{9AB7F816-684F-4524-805E-24AE7F660E05}" presName="Accent1" presStyleCnt="0"/>
      <dgm:spPr/>
    </dgm:pt>
    <dgm:pt modelId="{760D8525-3D97-4E35-B37E-C780D6D60D48}" type="pres">
      <dgm:prSet presAssocID="{9AB7F816-684F-4524-805E-24AE7F660E05}" presName="Accent" presStyleLbl="node1" presStyleIdx="0" presStyleCnt="3"/>
      <dgm:spPr/>
    </dgm:pt>
    <dgm:pt modelId="{4F7CCAB3-1668-4A95-A19F-4D6F3DFC2B2F}" type="pres">
      <dgm:prSet presAssocID="{9AB7F816-684F-4524-805E-24AE7F660E0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CC751-8589-4A88-B86E-87993E60A9EA}" type="pres">
      <dgm:prSet presAssocID="{D97E31B7-4E75-49DD-AFEE-09AB27CB00C2}" presName="Accent2" presStyleCnt="0"/>
      <dgm:spPr/>
    </dgm:pt>
    <dgm:pt modelId="{E4712098-12B0-4D19-B3B2-133CDA51E6D2}" type="pres">
      <dgm:prSet presAssocID="{D97E31B7-4E75-49DD-AFEE-09AB27CB00C2}" presName="Accent" presStyleLbl="node1" presStyleIdx="1" presStyleCnt="3"/>
      <dgm:spPr/>
    </dgm:pt>
    <dgm:pt modelId="{F3E8F0EC-C475-4C76-9816-9C6A8C079D54}" type="pres">
      <dgm:prSet presAssocID="{D97E31B7-4E75-49DD-AFEE-09AB27CB00C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A3F6B-8932-4DCA-80EE-C0F4005ADEA2}" type="pres">
      <dgm:prSet presAssocID="{5678029A-4E9D-4925-BF08-EF388CEB0BFF}" presName="Accent3" presStyleCnt="0"/>
      <dgm:spPr/>
    </dgm:pt>
    <dgm:pt modelId="{40E3E9D7-6862-4EA4-8DA9-EF3B9D88DCCD}" type="pres">
      <dgm:prSet presAssocID="{5678029A-4E9D-4925-BF08-EF388CEB0BFF}" presName="Accent" presStyleLbl="node1" presStyleIdx="2" presStyleCnt="3"/>
      <dgm:spPr/>
    </dgm:pt>
    <dgm:pt modelId="{CC4A789B-8127-4176-BF5E-DBBE28A7F1F3}" type="pres">
      <dgm:prSet presAssocID="{5678029A-4E9D-4925-BF08-EF388CEB0BF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70A880-3BD4-440E-9FCC-2AD88D39E7DC}" type="presOf" srcId="{5678029A-4E9D-4925-BF08-EF388CEB0BFF}" destId="{CC4A789B-8127-4176-BF5E-DBBE28A7F1F3}" srcOrd="0" destOrd="0" presId="urn:microsoft.com/office/officeart/2009/layout/CircleArrowProcess"/>
    <dgm:cxn modelId="{584BEA18-D887-4634-81F7-CA32A28D2E3F}" type="presOf" srcId="{D24BE0DA-160B-4384-A1F0-BA22D24C7F43}" destId="{B39320C1-C4B9-4402-BD4F-20DF836A35D7}" srcOrd="0" destOrd="0" presId="urn:microsoft.com/office/officeart/2009/layout/CircleArrowProcess"/>
    <dgm:cxn modelId="{9000354B-E0DC-45B1-8AC3-03C07D766143}" srcId="{D24BE0DA-160B-4384-A1F0-BA22D24C7F43}" destId="{D97E31B7-4E75-49DD-AFEE-09AB27CB00C2}" srcOrd="1" destOrd="0" parTransId="{9DD12D86-E845-41C0-AF53-7747DAB42E3C}" sibTransId="{4677EE5D-C01F-434C-8F90-7370C7B19C77}"/>
    <dgm:cxn modelId="{FEAF615E-398E-45DE-A91C-83848B60F8C0}" type="presOf" srcId="{D97E31B7-4E75-49DD-AFEE-09AB27CB00C2}" destId="{F3E8F0EC-C475-4C76-9816-9C6A8C079D54}" srcOrd="0" destOrd="0" presId="urn:microsoft.com/office/officeart/2009/layout/CircleArrowProcess"/>
    <dgm:cxn modelId="{6E954399-407C-4FDB-9A5D-F2A452DAC0C2}" srcId="{D24BE0DA-160B-4384-A1F0-BA22D24C7F43}" destId="{9AB7F816-684F-4524-805E-24AE7F660E05}" srcOrd="0" destOrd="0" parTransId="{2992F8E7-E24A-48F5-8F40-5BA19FD49F1D}" sibTransId="{6321EA04-E2C6-4078-8BBC-52D7572B6076}"/>
    <dgm:cxn modelId="{95204E34-229D-4BE3-B849-FF386CACBF15}" type="presOf" srcId="{9AB7F816-684F-4524-805E-24AE7F660E05}" destId="{4F7CCAB3-1668-4A95-A19F-4D6F3DFC2B2F}" srcOrd="0" destOrd="0" presId="urn:microsoft.com/office/officeart/2009/layout/CircleArrowProcess"/>
    <dgm:cxn modelId="{932DE7A7-AD3B-4B66-9429-193B0B733F20}" srcId="{D24BE0DA-160B-4384-A1F0-BA22D24C7F43}" destId="{5678029A-4E9D-4925-BF08-EF388CEB0BFF}" srcOrd="2" destOrd="0" parTransId="{6828ED9C-9C54-4B1C-AFD3-3CBE7E8D2756}" sibTransId="{DE3F0A4F-FCB4-48DD-BA0E-8896C93DFA45}"/>
    <dgm:cxn modelId="{358050FF-2039-4866-8759-04EA3CEA9773}" type="presParOf" srcId="{B39320C1-C4B9-4402-BD4F-20DF836A35D7}" destId="{25E81F6C-A249-4F19-805C-9BFDF96D4919}" srcOrd="0" destOrd="0" presId="urn:microsoft.com/office/officeart/2009/layout/CircleArrowProcess"/>
    <dgm:cxn modelId="{41422055-0053-40EB-84F2-FB29A9457A62}" type="presParOf" srcId="{25E81F6C-A249-4F19-805C-9BFDF96D4919}" destId="{760D8525-3D97-4E35-B37E-C780D6D60D48}" srcOrd="0" destOrd="0" presId="urn:microsoft.com/office/officeart/2009/layout/CircleArrowProcess"/>
    <dgm:cxn modelId="{A7D69A30-D937-4DF0-8894-91D869E01109}" type="presParOf" srcId="{B39320C1-C4B9-4402-BD4F-20DF836A35D7}" destId="{4F7CCAB3-1668-4A95-A19F-4D6F3DFC2B2F}" srcOrd="1" destOrd="0" presId="urn:microsoft.com/office/officeart/2009/layout/CircleArrowProcess"/>
    <dgm:cxn modelId="{FE81B802-A5D0-4CA2-BCF3-DBA65EEA5BD2}" type="presParOf" srcId="{B39320C1-C4B9-4402-BD4F-20DF836A35D7}" destId="{4BFCC751-8589-4A88-B86E-87993E60A9EA}" srcOrd="2" destOrd="0" presId="urn:microsoft.com/office/officeart/2009/layout/CircleArrowProcess"/>
    <dgm:cxn modelId="{4D58B25D-4273-4974-A920-A509276E0BEC}" type="presParOf" srcId="{4BFCC751-8589-4A88-B86E-87993E60A9EA}" destId="{E4712098-12B0-4D19-B3B2-133CDA51E6D2}" srcOrd="0" destOrd="0" presId="urn:microsoft.com/office/officeart/2009/layout/CircleArrowProcess"/>
    <dgm:cxn modelId="{8C1AADAB-8BAA-4018-8C9E-BD543A1D4441}" type="presParOf" srcId="{B39320C1-C4B9-4402-BD4F-20DF836A35D7}" destId="{F3E8F0EC-C475-4C76-9816-9C6A8C079D54}" srcOrd="3" destOrd="0" presId="urn:microsoft.com/office/officeart/2009/layout/CircleArrowProcess"/>
    <dgm:cxn modelId="{4F47C944-B230-43A7-AAF3-32CAAE813636}" type="presParOf" srcId="{B39320C1-C4B9-4402-BD4F-20DF836A35D7}" destId="{8FFA3F6B-8932-4DCA-80EE-C0F4005ADEA2}" srcOrd="4" destOrd="0" presId="urn:microsoft.com/office/officeart/2009/layout/CircleArrowProcess"/>
    <dgm:cxn modelId="{117AC279-7525-46BC-AFE0-D89CBAD62CB6}" type="presParOf" srcId="{8FFA3F6B-8932-4DCA-80EE-C0F4005ADEA2}" destId="{40E3E9D7-6862-4EA4-8DA9-EF3B9D88DCCD}" srcOrd="0" destOrd="0" presId="urn:microsoft.com/office/officeart/2009/layout/CircleArrowProcess"/>
    <dgm:cxn modelId="{9B905354-B262-4285-9FF4-876ECB53D2DE}" type="presParOf" srcId="{B39320C1-C4B9-4402-BD4F-20DF836A35D7}" destId="{CC4A789B-8127-4176-BF5E-DBBE28A7F1F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D8525-3D97-4E35-B37E-C780D6D60D48}">
      <dsp:nvSpPr>
        <dsp:cNvPr id="0" name=""/>
        <dsp:cNvSpPr/>
      </dsp:nvSpPr>
      <dsp:spPr>
        <a:xfrm>
          <a:off x="4421387" y="0"/>
          <a:ext cx="2542511" cy="254289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CCAB3-1668-4A95-A19F-4D6F3DFC2B2F}">
      <dsp:nvSpPr>
        <dsp:cNvPr id="0" name=""/>
        <dsp:cNvSpPr/>
      </dsp:nvSpPr>
      <dsp:spPr>
        <a:xfrm>
          <a:off x="4983366" y="918063"/>
          <a:ext cx="1412824" cy="70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2060"/>
              </a:solidFill>
            </a:rPr>
            <a:t>Research and Outreach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4983366" y="918063"/>
        <a:ext cx="1412824" cy="706243"/>
      </dsp:txXfrm>
    </dsp:sp>
    <dsp:sp modelId="{E4712098-12B0-4D19-B3B2-133CDA51E6D2}">
      <dsp:nvSpPr>
        <dsp:cNvPr id="0" name=""/>
        <dsp:cNvSpPr/>
      </dsp:nvSpPr>
      <dsp:spPr>
        <a:xfrm>
          <a:off x="3715214" y="1461083"/>
          <a:ext cx="2542511" cy="254289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F0EC-C475-4C76-9816-9C6A8C079D54}">
      <dsp:nvSpPr>
        <dsp:cNvPr id="0" name=""/>
        <dsp:cNvSpPr/>
      </dsp:nvSpPr>
      <dsp:spPr>
        <a:xfrm>
          <a:off x="4280057" y="2387598"/>
          <a:ext cx="1412824" cy="70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2060"/>
              </a:solidFill>
            </a:rPr>
            <a:t>Selection of Partnerships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4280057" y="2387598"/>
        <a:ext cx="1412824" cy="706243"/>
      </dsp:txXfrm>
    </dsp:sp>
    <dsp:sp modelId="{40E3E9D7-6862-4EA4-8DA9-EF3B9D88DCCD}">
      <dsp:nvSpPr>
        <dsp:cNvPr id="0" name=""/>
        <dsp:cNvSpPr/>
      </dsp:nvSpPr>
      <dsp:spPr>
        <a:xfrm>
          <a:off x="4602347" y="3097011"/>
          <a:ext cx="2184411" cy="21852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A789B-8127-4176-BF5E-DBBE28A7F1F3}">
      <dsp:nvSpPr>
        <dsp:cNvPr id="0" name=""/>
        <dsp:cNvSpPr/>
      </dsp:nvSpPr>
      <dsp:spPr>
        <a:xfrm>
          <a:off x="4986708" y="3859246"/>
          <a:ext cx="1412824" cy="70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2060"/>
              </a:solidFill>
            </a:rPr>
            <a:t>Partnerships Announced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4986708" y="3859246"/>
        <a:ext cx="1412824" cy="706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129C80-3198-E74F-91BA-DE80D338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F61F-44B6-3C43-8A4F-360941336A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B8E5F-3E00-184F-8CF6-4F6A27CD94D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FD04C-18C7-7B4E-AEDC-A78F3217A3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3BB0F-5257-3F44-A66E-CEE0380765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69127-EABA-8548-A191-59ACB54F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67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F4268-B92E-D343-A958-394D7C5411E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3500A-675D-7D4A-9C01-366F7851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4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Grants Reimagining Committee made up of Board</a:t>
            </a:r>
            <a:r>
              <a:rPr lang="en-US" baseline="0" dirty="0" smtClean="0"/>
              <a:t> members/GSC and staff convened for 20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500A-675D-7D4A-9C01-366F78514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9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Continuum of grant making; following principles of multi-year funding for deeper impact at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500A-675D-7D4A-9C01-366F78514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GBV --Groups of women can be helped year after year without addressing underlying issues or helping the world for the next generation of women.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500A-675D-7D4A-9C01-366F78514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Land rights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Women as role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Schooling</a:t>
            </a:r>
            <a:r>
              <a:rPr lang="en-US" baseline="0" dirty="0" smtClean="0"/>
              <a:t> as a Socializing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500A-675D-7D4A-9C01-366F78514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Flexibility: Recognizes that efforts may have to adjust, change, calibrate over time to achieve long-term goals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500A-675D-7D4A-9C01-366F78514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4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0B6D1C3-F725-6948-9BDF-50E66B069391}"/>
              </a:ext>
            </a:extLst>
          </p:cNvPr>
          <p:cNvSpPr/>
          <p:nvPr userDrawn="1"/>
        </p:nvSpPr>
        <p:spPr>
          <a:xfrm>
            <a:off x="-3429000" y="0"/>
            <a:ext cx="6858000" cy="685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7861D9-66D6-FB4A-B622-7918DB032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50000" t="3725" r="-630" b="-811"/>
          <a:stretch/>
        </p:blipFill>
        <p:spPr>
          <a:xfrm>
            <a:off x="0" y="219202"/>
            <a:ext cx="3345160" cy="6570921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4FFD73A-A22C-B849-92F1-CE00477A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9256" y="3908695"/>
            <a:ext cx="7492672" cy="7939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5FD3991-DF44-1445-A473-9CBF805A6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256" y="4745169"/>
            <a:ext cx="7987476" cy="672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2B96C5A-3317-704D-B85A-DFDD17F59B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733" y="1665466"/>
            <a:ext cx="6571955" cy="19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9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rang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561D6B-CFE6-C94D-84BB-BCB12230F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858B11CB-7E43-A847-8E20-16BCE9D09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E547958-6AF6-5841-9423-874E22BF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65126"/>
            <a:ext cx="6709145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rgbClr val="FF4A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75D794-A8F5-9B41-B297-17CD839DC81A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A160E0-302D-6142-866B-EFF101F3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578A12-FC74-B449-9D42-F78D270D4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2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561D6B-CFE6-C94D-84BB-BCB12230F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858B11CB-7E43-A847-8E20-16BCE9D09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398C7F-646F-F642-ADDC-9CF94395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10679062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1B7830-6EF9-6142-B8A0-2C632D9C69FC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1EE712-E9EA-6140-BA9F-0B210C67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A1EC73-6B4D-2949-A7DB-FB18B1346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1067906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56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G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561D6B-CFE6-C94D-84BB-BCB12230F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858B11CB-7E43-A847-8E20-16BCE9D09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398C7F-646F-F642-ADDC-9CF94395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6964326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F16D5E-1958-3D43-9A94-0961BBA8B880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F74D71-55C1-A74A-901B-0E87B51C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C0026A-0A87-3346-9159-E79FAABB93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58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rgbClr val="020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D3A902-08E6-4940-8AB6-BBBA10A4C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D4791B-E88B-EC40-A89A-A7B2AFE4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D101DC-63B4-3F48-BE78-C27B22BF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5" y="365126"/>
            <a:ext cx="10679062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bg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94124E-041B-484D-839A-5EE93347F6B3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8A274B5-3EF2-5F47-A5C2-8A4F31EB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C1096C4-4437-0640-83EE-F069104243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1067906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326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+ Image">
    <p:bg>
      <p:bgPr>
        <a:solidFill>
          <a:srgbClr val="020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D3A902-08E6-4940-8AB6-BBBA10A4C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D4791B-E88B-EC40-A89A-A7B2AFE4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D101DC-63B4-3F48-BE78-C27B22BF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65126"/>
            <a:ext cx="6687879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bg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C87B22-4130-EC46-926B-A150664A2C17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8CD07-EEA8-E640-B1E1-32A84703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AB2612-CE67-884D-94AD-9B5D905A7F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420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+ Background">
    <p:bg>
      <p:bgPr>
        <a:solidFill>
          <a:srgbClr val="020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C3B94-EA80-AB47-A2CD-3AABE62F1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183E695-72EC-2C4B-A951-6A108941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65126"/>
            <a:ext cx="6645349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bg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F2BD0-20FD-6342-96EC-BBABE9322E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979B37-6C74-914B-8B8E-D8241FB8DC95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6B26A89-1385-6946-A398-E6245905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08B4A9-09EF-8945-A6AA-7F0450EF816F}"/>
              </a:ext>
            </a:extLst>
          </p:cNvPr>
          <p:cNvSpPr/>
          <p:nvPr userDrawn="1"/>
        </p:nvSpPr>
        <p:spPr>
          <a:xfrm>
            <a:off x="6687879" y="-722477"/>
            <a:ext cx="8803758" cy="880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3AD38AB-7F74-B14C-983E-A48C142BBE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15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1 (Pattern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3085F7-10FB-514C-9E1C-83BC79E2FF6F}"/>
              </a:ext>
            </a:extLst>
          </p:cNvPr>
          <p:cNvGrpSpPr/>
          <p:nvPr userDrawn="1"/>
        </p:nvGrpSpPr>
        <p:grpSpPr>
          <a:xfrm>
            <a:off x="0" y="-9657"/>
            <a:ext cx="12192000" cy="6867657"/>
            <a:chOff x="0" y="-9657"/>
            <a:chExt cx="12192000" cy="6867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2F153C-EDF2-D845-A7D9-B1FEC3961A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2" t="14131" b="1989"/>
            <a:stretch/>
          </p:blipFill>
          <p:spPr>
            <a:xfrm>
              <a:off x="0" y="3429000"/>
              <a:ext cx="6096000" cy="3429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21B9C-A5E0-4A42-BD2B-6821A9B05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1" t="14131" r="2430" b="1989"/>
            <a:stretch/>
          </p:blipFill>
          <p:spPr>
            <a:xfrm>
              <a:off x="6244856" y="3419342"/>
              <a:ext cx="5947144" cy="3429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3BCA0C-61F1-C14A-BAEE-ECF313BCBA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2" t="5332" b="12999"/>
            <a:stretch/>
          </p:blipFill>
          <p:spPr>
            <a:xfrm>
              <a:off x="0" y="0"/>
              <a:ext cx="6096000" cy="3338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819E28-8D4D-C246-B366-E1E8B11C48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1" t="5331" r="2430" b="10789"/>
            <a:stretch/>
          </p:blipFill>
          <p:spPr>
            <a:xfrm>
              <a:off x="6244856" y="-9657"/>
              <a:ext cx="5947144" cy="3429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6CDE48-630F-9C46-BB6A-D7CDC02E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57634"/>
            <a:ext cx="9724390" cy="75690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7A785-1110-2D41-89A3-7E4C2F786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9830"/>
            <a:ext cx="6879276" cy="643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FF4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0087949-D01F-654A-9EE4-34CDD8C54204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F358B00-4EF3-3F4E-BC4D-3255D5C1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(Full Image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D68172-726C-9D4D-AFB6-B6D5081E2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FD39DF-AC70-0146-A75A-E87B60DE5E05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39860E-D67D-7847-9AA2-83389BD1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7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(Two Images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D68172-726C-9D4D-AFB6-B6D5081E2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FD39DF-AC70-0146-A75A-E87B60DE5E05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39860E-D67D-7847-9AA2-83389BD1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098763C-E40D-BD4C-93FC-6D8B6B410D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(Three Images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D68172-726C-9D4D-AFB6-B6D5081E2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FD39DF-AC70-0146-A75A-E87B60DE5E05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39860E-D67D-7847-9AA2-83389BD1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098763C-E40D-BD4C-93FC-6D8B6B410D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892EE63-1133-5049-9C14-4088F45543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0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F9FC1DA-A0B8-614C-9382-C9860E32E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9256" y="3908695"/>
            <a:ext cx="7492672" cy="7939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F9CE36C-49E7-C74B-93A8-2C3A8E71D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256" y="4745169"/>
            <a:ext cx="7987476" cy="672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59D751-B3B7-0F40-86D4-55BAECEF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33" y="1665466"/>
            <a:ext cx="6571955" cy="19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3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(Full Image + Header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D68172-726C-9D4D-AFB6-B6D5081E2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6BC2E5-D127-554F-B608-1D2F1D19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57634"/>
            <a:ext cx="9724390" cy="75690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DDDE11-8B0C-EC48-8954-D955CFA5C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9830"/>
            <a:ext cx="6879276" cy="643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FF4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CE03B-2FA9-A44B-BDCB-AE7EB47BB0E8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9C01B88-E7D9-5443-A833-03C33741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48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(Half Image + Header)">
    <p:bg>
      <p:bgPr>
        <a:solidFill>
          <a:srgbClr val="022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F842B67-50ED-DB4C-9647-FB279CA90D3C}"/>
              </a:ext>
            </a:extLst>
          </p:cNvPr>
          <p:cNvGrpSpPr/>
          <p:nvPr userDrawn="1"/>
        </p:nvGrpSpPr>
        <p:grpSpPr>
          <a:xfrm>
            <a:off x="0" y="-9657"/>
            <a:ext cx="12192000" cy="6867657"/>
            <a:chOff x="0" y="-9657"/>
            <a:chExt cx="12192000" cy="68676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82C685-FEBF-1647-AD54-566CE3AA7B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2" t="14131" b="1989"/>
            <a:stretch/>
          </p:blipFill>
          <p:spPr>
            <a:xfrm>
              <a:off x="0" y="3429000"/>
              <a:ext cx="6096000" cy="3429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1ECD93-9D32-8C45-8FE8-4E7A4AEEAB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1" t="14131" r="2430" b="1989"/>
            <a:stretch/>
          </p:blipFill>
          <p:spPr>
            <a:xfrm>
              <a:off x="6244856" y="3419342"/>
              <a:ext cx="5947144" cy="3429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B6E2C7-BC34-C54A-AA36-EC2DA7D6C0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2" t="5332" b="12999"/>
            <a:stretch/>
          </p:blipFill>
          <p:spPr>
            <a:xfrm>
              <a:off x="0" y="0"/>
              <a:ext cx="6096000" cy="33386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77A11A-7F56-3549-A15B-87AC6999EA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541" t="5331" r="2430" b="10789"/>
            <a:stretch/>
          </p:blipFill>
          <p:spPr>
            <a:xfrm>
              <a:off x="6244856" y="-9657"/>
              <a:ext cx="5947144" cy="3429000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D68172-726C-9D4D-AFB6-B6D5081E2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229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531A-447B-CC40-A5CB-EBEA7C813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E7B2FD-F6A6-CC45-9651-D9524123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84957"/>
            <a:ext cx="9724390" cy="75690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A20464-4FF8-3A44-84FF-8815ED527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47153"/>
            <a:ext cx="6879276" cy="643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FF4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09D017-7F9B-7F40-902B-E9C60337FE5E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B9A959E-3FE5-6245-B1FE-C8564C1C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0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D929C9-3D7C-5E47-AD44-FFB78D77B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4CAC7-BF03-504E-89DC-A7FFB96C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92" y="382332"/>
            <a:ext cx="10697214" cy="5318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9D711-DE73-3744-88A9-8DBD6E01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392" y="1530336"/>
            <a:ext cx="5174927" cy="5718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FF4A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2811-0929-C945-AB7E-0FAD80664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394" y="2143876"/>
            <a:ext cx="5174926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1800"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D37A9-C8C7-8C49-ABE8-90AFB2695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530336"/>
            <a:ext cx="5348607" cy="5718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FF4A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99638-1551-1E4F-B6BC-F89C75329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143876"/>
            <a:ext cx="5348608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1800"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3E164582-C5D2-A442-97E3-F25DCFA45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0AA2AF9-D797-6C4D-8142-2A5B3523C75B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3A8314D-FEF3-1847-A1C7-4BF6CBB7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45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Column DARK">
    <p:bg>
      <p:bgPr>
        <a:solidFill>
          <a:srgbClr val="020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C3B94-EA80-AB47-A2CD-3AABE62F1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A07F-9E0F-D848-8B6F-2800484787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58CAE4-A02D-A34D-A0FD-4817143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5" y="382332"/>
            <a:ext cx="10679061" cy="531854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A025B9-8A3F-9F40-92FE-D26344306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394" y="1530336"/>
            <a:ext cx="5174925" cy="5718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C5F4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FC4F9C-2D1F-734B-836F-256F00A77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394" y="2143876"/>
            <a:ext cx="5174926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4D883DE-D65D-F94D-B654-41443A19B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530336"/>
            <a:ext cx="5348607" cy="5718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C5F4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BBAED3-460D-EB48-8097-B905B4865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143876"/>
            <a:ext cx="5348608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152187-D46B-F24D-A1BF-4B40C2F3976B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EAA128-386C-3D4D-AF7A-239BAC1E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7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20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D3A902-08E6-4940-8AB6-BBBA10A4C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D4791B-E88B-EC40-A89A-A7B2AFE4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D101DC-63B4-3F48-BE78-C27B22BF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88" y="5394326"/>
            <a:ext cx="6687879" cy="762310"/>
          </a:xfrm>
          <a:prstGeom prst="rect">
            <a:avLst/>
          </a:prstGeom>
        </p:spPr>
        <p:txBody>
          <a:bodyPr/>
          <a:lstStyle>
            <a:lvl1pPr>
              <a:defRPr sz="3500" b="0" i="0">
                <a:solidFill>
                  <a:schemeClr val="bg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C87B22-4130-EC46-926B-A150664A2C17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8CD07-EEA8-E640-B1E1-32A84703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3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large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_PPT_PRO7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515" y="259437"/>
            <a:ext cx="11582877" cy="300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513" y="631448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Dining for Women Board Meeting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35307" y="6314481"/>
            <a:ext cx="2844800" cy="365125"/>
          </a:xfrm>
        </p:spPr>
        <p:txBody>
          <a:bodyPr/>
          <a:lstStyle>
            <a:lvl1pPr>
              <a:defRPr sz="11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Page </a:t>
            </a:r>
            <a:fld id="{D92D2A80-12C2-4849-9F83-D65CB39320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746494" y="703689"/>
            <a:ext cx="11005943" cy="5012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200" b="1" i="1">
                <a:solidFill>
                  <a:schemeClr val="accent2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Basic Header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4756" y="6285998"/>
            <a:ext cx="1132768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4270" y="1344804"/>
            <a:ext cx="11018167" cy="4622236"/>
          </a:xfrm>
          <a:prstGeom prst="rect">
            <a:avLst/>
          </a:prstGeom>
        </p:spPr>
        <p:txBody>
          <a:bodyPr>
            <a:noAutofit/>
          </a:bodyPr>
          <a:lstStyle>
            <a:lvl1pPr marL="122238" indent="-122238">
              <a:lnSpc>
                <a:spcPts val="2100"/>
              </a:lnSpc>
              <a:spcBef>
                <a:spcPts val="1600"/>
              </a:spcBef>
              <a:defRPr sz="1600"/>
            </a:lvl1pPr>
            <a:lvl2pPr marL="244475" indent="-122238">
              <a:defRPr sz="1400"/>
            </a:lvl2pPr>
            <a:lvl3pPr marL="354013" indent="-122238">
              <a:defRPr sz="1200"/>
            </a:lvl3pPr>
            <a:lvl4pPr marL="476250" indent="-122238">
              <a:defRPr sz="1100"/>
            </a:lvl4pPr>
            <a:lvl5pPr marL="598488" indent="-12223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02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C6CCDC-1D55-004A-9842-F6862B46E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 rot="10800000">
            <a:off x="7273365" y="0"/>
            <a:ext cx="4918635" cy="5174005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9FC1DA-A0B8-614C-9382-C9860E32E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9256" y="4153249"/>
            <a:ext cx="7492672" cy="7939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F9CE36C-49E7-C74B-93A8-2C3A8E71D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256" y="4979086"/>
            <a:ext cx="7987476" cy="672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59D751-B3B7-0F40-86D4-55BAECEF3A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733" y="1867488"/>
            <a:ext cx="6571955" cy="19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689B2-9F1D-214B-8D2B-6FC0EF7A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18CED8E-B2EC-5645-977B-B28048157369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4717A1EA-FF38-7B40-9FC9-A221D8DC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BAA5261-7A1A-2C44-B096-94A5837E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10679062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tx2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AF0111-DE26-914F-B19C-B5F0063DBD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1067906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E79535-EB88-604E-B3C1-9A71B536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4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689B2-9F1D-214B-8D2B-6FC0EF7A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4717A1EA-FF38-7B40-9FC9-A221D8DC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BAA5261-7A1A-2C44-B096-94A5837E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65126"/>
            <a:ext cx="6570921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tx2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AF6EDE-ED4D-DE4C-9C9F-B477778F6CF3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26BF21-DAAF-1547-A0EC-6C578E99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0B7A42-804D-4247-8E02-4A0B0D9A02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5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689B2-9F1D-214B-8D2B-6FC0EF7A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4717A1EA-FF38-7B40-9FC9-A221D8DC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BAA5261-7A1A-2C44-B096-94A5837E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6624084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tx2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AF6EDE-ED4D-DE4C-9C9F-B477778F6CF3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26BF21-DAAF-1547-A0EC-6C578E99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1C3E73-869E-7941-91C9-411FBB5621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61054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151FBD-AC78-D141-A06C-DDA0547B14FF}"/>
              </a:ext>
            </a:extLst>
          </p:cNvPr>
          <p:cNvSpPr/>
          <p:nvPr userDrawn="1"/>
        </p:nvSpPr>
        <p:spPr>
          <a:xfrm>
            <a:off x="6687879" y="-722477"/>
            <a:ext cx="8803758" cy="880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2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689B2-9F1D-214B-8D2B-6FC0EF7A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4717A1EA-FF38-7B40-9FC9-A221D8DC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24C225-D204-D844-B8C3-D5DF66D9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10679062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accent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B16ABD-AE6B-D54D-946A-616A92E42B77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BA6D8C-A454-444E-B240-F2A5E6A7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106608-286B-CE45-9F0A-689F994B06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1067906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6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689B2-9F1D-214B-8D2B-6FC0EF7A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0196" b="39431"/>
          <a:stretch/>
        </p:blipFill>
        <p:spPr>
          <a:xfrm>
            <a:off x="0" y="1730857"/>
            <a:ext cx="5135528" cy="5127143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4717A1EA-FF38-7B40-9FC9-A221D8DC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132635-48EC-5F42-94D5-9F656E29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65126"/>
            <a:ext cx="6453963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chemeClr val="accent1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CD2878-125B-E043-A94C-AB70870A7CB8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809F75-662A-3B4C-9E95-2CE84984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5EE776-6067-C949-969F-F7B1B9D670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5007935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84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561D6B-CFE6-C94D-84BB-BCB12230F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57"/>
                    </a14:imgEffect>
                    <a14:imgEffect>
                      <a14:saturation sat="111000"/>
                    </a14:imgEffect>
                  </a14:imgLayer>
                </a14:imgProps>
              </a:ext>
            </a:extLst>
          </a:blip>
          <a:srcRect l="39729" t="-1" b="38110"/>
          <a:stretch/>
        </p:blipFill>
        <p:spPr>
          <a:xfrm>
            <a:off x="0" y="1683994"/>
            <a:ext cx="4918635" cy="5174005"/>
          </a:xfrm>
          <a:prstGeom prst="rect">
            <a:avLst/>
          </a:prstGeom>
          <a:noFill/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858B11CB-7E43-A847-8E20-16BCE9D09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000" y="6253211"/>
            <a:ext cx="3479800" cy="5207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E547958-6AF6-5841-9423-874E22BF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65126"/>
            <a:ext cx="10679062" cy="762310"/>
          </a:xfrm>
          <a:prstGeom prst="rect">
            <a:avLst/>
          </a:prstGeom>
        </p:spPr>
        <p:txBody>
          <a:bodyPr/>
          <a:lstStyle>
            <a:lvl1pPr>
              <a:defRPr sz="3800" b="0" i="0">
                <a:solidFill>
                  <a:srgbClr val="FF4A00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9A7B9F-88AB-9E4D-BCD1-7EB802811B77}"/>
              </a:ext>
            </a:extLst>
          </p:cNvPr>
          <p:cNvSpPr/>
          <p:nvPr userDrawn="1"/>
        </p:nvSpPr>
        <p:spPr>
          <a:xfrm>
            <a:off x="11505479" y="6331770"/>
            <a:ext cx="369741" cy="369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5AF550-1832-FD4B-8272-BB8DD7E8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76399"/>
            <a:ext cx="492125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C62F57-15EC-2947-AD88-112593BB0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544" y="1368735"/>
            <a:ext cx="10679062" cy="4746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400"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lnSpc>
                <a:spcPts val="2400"/>
              </a:lnSpc>
              <a:defRPr b="0" i="0">
                <a:solidFill>
                  <a:srgbClr val="022077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6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1639-85BF-A349-A9F5-C8D4A6338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606" y="6447611"/>
            <a:ext cx="49212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defRPr>
            </a:lvl1pPr>
          </a:lstStyle>
          <a:p>
            <a:fld id="{CDCB46B4-79E8-1449-8D45-8ACF439F7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0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3" r:id="rId3"/>
    <p:sldLayoutId id="2147483656" r:id="rId4"/>
    <p:sldLayoutId id="2147483665" r:id="rId5"/>
    <p:sldLayoutId id="2147483672" r:id="rId6"/>
    <p:sldLayoutId id="2147483664" r:id="rId7"/>
    <p:sldLayoutId id="2147483666" r:id="rId8"/>
    <p:sldLayoutId id="2147483655" r:id="rId9"/>
    <p:sldLayoutId id="2147483667" r:id="rId10"/>
    <p:sldLayoutId id="2147483662" r:id="rId11"/>
    <p:sldLayoutId id="2147483668" r:id="rId12"/>
    <p:sldLayoutId id="2147483650" r:id="rId13"/>
    <p:sldLayoutId id="2147483669" r:id="rId14"/>
    <p:sldLayoutId id="2147483671" r:id="rId15"/>
    <p:sldLayoutId id="2147483651" r:id="rId16"/>
    <p:sldLayoutId id="2147483660" r:id="rId17"/>
    <p:sldLayoutId id="2147483674" r:id="rId18"/>
    <p:sldLayoutId id="2147483675" r:id="rId19"/>
    <p:sldLayoutId id="2147483670" r:id="rId20"/>
    <p:sldLayoutId id="2147483661" r:id="rId21"/>
    <p:sldLayoutId id="2147483653" r:id="rId22"/>
    <p:sldLayoutId id="2147483658" r:id="rId23"/>
    <p:sldLayoutId id="2147483673" r:id="rId24"/>
    <p:sldLayoutId id="2147483677" r:id="rId2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500" b="0" i="0" kern="1200">
          <a:solidFill>
            <a:srgbClr val="022077"/>
          </a:solidFill>
          <a:latin typeface="Acumin Pro Light" panose="020B0404020202020204" pitchFamily="34" charset="77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cumin Pro Light" panose="020B0404020202020204" pitchFamily="34" charset="77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cumin Pro Light" panose="020B0404020202020204" pitchFamily="34" charset="77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cumin Pro Light" panose="020B0404020202020204" pitchFamily="34" charset="77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cumin Pro Light" panose="020B0404020202020204" pitchFamily="34" charset="77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cumin Pro Light" panose="020B0404020202020204" pitchFamily="34" charset="77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BD7C9-495D-EB44-8F4B-83A141A42C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4606" y="6435860"/>
            <a:ext cx="492125" cy="206104"/>
          </a:xfrm>
        </p:spPr>
        <p:txBody>
          <a:bodyPr/>
          <a:lstStyle/>
          <a:p>
            <a:fld id="{CDCB46B4-79E8-1449-8D45-8ACF439F73A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5EBDD-F3FE-2D43-A138-FA2A40FA7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0029" y="3908695"/>
            <a:ext cx="8102850" cy="793920"/>
          </a:xfrm>
        </p:spPr>
        <p:txBody>
          <a:bodyPr>
            <a:normAutofit/>
          </a:bodyPr>
          <a:lstStyle/>
          <a:p>
            <a:r>
              <a:rPr lang="en-US" dirty="0"/>
              <a:t>Transformation Partnerships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A19481-039C-5245-B9CC-541ACC4F1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Fall 2021</a:t>
            </a:r>
          </a:p>
        </p:txBody>
      </p:sp>
    </p:spTree>
    <p:extLst>
      <p:ext uri="{BB962C8B-B14F-4D97-AF65-F5344CB8AC3E}">
        <p14:creationId xmlns:p14="http://schemas.microsoft.com/office/powerpoint/2010/main" val="26237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r>
              <a:rPr lang="en-US" b="1" dirty="0"/>
              <a:t>Transformation </a:t>
            </a:r>
            <a:r>
              <a:rPr lang="en-US" b="1" dirty="0" smtClean="0"/>
              <a:t>Partnerships -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35" y="1385455"/>
            <a:ext cx="10491020" cy="456306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Transformation Partners will be selected by </a:t>
            </a:r>
            <a:r>
              <a:rPr lang="en-US" b="1" dirty="0"/>
              <a:t>invitation</a:t>
            </a:r>
            <a:r>
              <a:rPr lang="en-US" dirty="0"/>
              <a:t>, not application. </a:t>
            </a:r>
            <a:endParaRPr lang="en-US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will make $25k </a:t>
            </a:r>
            <a:r>
              <a:rPr lang="en-US" b="1" dirty="0"/>
              <a:t>planning grants </a:t>
            </a:r>
            <a:r>
              <a:rPr lang="en-US" dirty="0"/>
              <a:t>to </a:t>
            </a:r>
            <a:r>
              <a:rPr lang="en-US" dirty="0" smtClean="0"/>
              <a:t>a few </a:t>
            </a:r>
            <a:r>
              <a:rPr lang="en-US" dirty="0"/>
              <a:t>organizations, and then larger multi-year larger grants for the most promising partnerships</a:t>
            </a:r>
            <a:r>
              <a:rPr lang="en-US" dirty="0" smtClean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RISE staff and board will work collaboratively with Transformation Partners to plan and </a:t>
            </a:r>
            <a:r>
              <a:rPr lang="en-US" b="1" dirty="0"/>
              <a:t>assess</a:t>
            </a:r>
            <a:r>
              <a:rPr lang="en-US" dirty="0"/>
              <a:t> projects</a:t>
            </a:r>
            <a:r>
              <a:rPr lang="en-US" dirty="0" smtClean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underlying issues addressed will become part of RISE’s </a:t>
            </a:r>
            <a:r>
              <a:rPr lang="en-US" b="1" dirty="0"/>
              <a:t>learning program </a:t>
            </a:r>
            <a:r>
              <a:rPr lang="en-US" dirty="0"/>
              <a:t>for chapters and members.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Transformation Partnerships - Timeline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040948"/>
              </p:ext>
            </p:extLst>
          </p:nvPr>
        </p:nvGraphicFramePr>
        <p:xfrm>
          <a:off x="765175" y="1368425"/>
          <a:ext cx="10679113" cy="528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3896" y="1907457"/>
            <a:ext cx="2340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4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Rolling process to be repeated as needed</a:t>
            </a:r>
            <a:endParaRPr lang="en-US" sz="3200" b="1" dirty="0">
              <a:solidFill>
                <a:srgbClr val="FF4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FF916-951A-E246-BD7F-32F31BCF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606" y="6385826"/>
            <a:ext cx="492125" cy="274324"/>
          </a:xfrm>
        </p:spPr>
        <p:txBody>
          <a:bodyPr/>
          <a:lstStyle/>
          <a:p>
            <a:fld id="{CDCB46B4-79E8-1449-8D45-8ACF439F73A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1" b="1939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634836" y="4544291"/>
            <a:ext cx="876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32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and A</a:t>
            </a:r>
            <a:endParaRPr lang="en-US" sz="3200" b="1" dirty="0">
              <a:solidFill>
                <a:srgbClr val="FF32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51" y="835896"/>
            <a:ext cx="4011864" cy="5357812"/>
          </a:xfrm>
        </p:spPr>
      </p:pic>
      <p:sp>
        <p:nvSpPr>
          <p:cNvPr id="7" name="TextBox 6"/>
          <p:cNvSpPr txBox="1"/>
          <p:nvPr/>
        </p:nvSpPr>
        <p:spPr>
          <a:xfrm>
            <a:off x="403123" y="432619"/>
            <a:ext cx="6715432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algn="ctr"/>
            <a:endParaRPr lang="en-US" sz="2400" b="1" dirty="0">
              <a:solidFill>
                <a:srgbClr val="022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7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Women Rise cultivates the collective power of community to achieve global gender equality</a:t>
            </a:r>
          </a:p>
          <a:p>
            <a:pPr algn="ctr"/>
            <a:endParaRPr lang="en-US" sz="2800" b="1" dirty="0" smtClean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3600" b="1" dirty="0" smtClean="0">
                <a:solidFill>
                  <a:srgbClr val="022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algn="ctr"/>
            <a:endParaRPr lang="en-US" sz="2400" b="1" dirty="0" smtClean="0">
              <a:solidFill>
                <a:srgbClr val="022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7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Women Rise envisions a world where every person has the same opportunities to thrive regardless of their gender or where they live</a:t>
            </a:r>
            <a:endParaRPr lang="en-US" sz="2400" b="1" dirty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7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9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09" y="224325"/>
            <a:ext cx="6624084" cy="762310"/>
          </a:xfrm>
        </p:spPr>
        <p:txBody>
          <a:bodyPr/>
          <a:lstStyle/>
          <a:p>
            <a:pPr algn="ctr"/>
            <a:r>
              <a:rPr lang="en-US" b="1" dirty="0" smtClean="0"/>
              <a:t>Core Strategies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23" y="1059137"/>
            <a:ext cx="7236926" cy="5591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49" y="1966451"/>
            <a:ext cx="5151723" cy="33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945A-79B4-024C-9974-28128118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7" y="365126"/>
            <a:ext cx="7443018" cy="883571"/>
          </a:xfrm>
        </p:spPr>
        <p:txBody>
          <a:bodyPr/>
          <a:lstStyle/>
          <a:p>
            <a:r>
              <a:rPr lang="en-US" b="1" dirty="0"/>
              <a:t>Grants Reimagining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E3596-618B-2A43-A0B2-D20F9F29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0F534-48C5-0644-8D51-448DD5EBA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1" y="1466340"/>
            <a:ext cx="5960879" cy="5476568"/>
          </a:xfrm>
        </p:spPr>
        <p:txBody>
          <a:bodyPr/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Connect </a:t>
            </a:r>
            <a:r>
              <a:rPr lang="en-US" sz="2000" dirty="0">
                <a:solidFill>
                  <a:srgbClr val="002060"/>
                </a:solidFill>
              </a:rPr>
              <a:t>grant making to </a:t>
            </a:r>
            <a:r>
              <a:rPr lang="en-US" sz="2000" b="1" dirty="0">
                <a:solidFill>
                  <a:srgbClr val="002060"/>
                </a:solidFill>
              </a:rPr>
              <a:t>issues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002060"/>
                </a:solidFill>
              </a:rPr>
              <a:t>systems </a:t>
            </a:r>
            <a:r>
              <a:rPr lang="en-US" sz="2000" b="1" dirty="0" smtClean="0">
                <a:solidFill>
                  <a:srgbClr val="002060"/>
                </a:solidFill>
              </a:rPr>
              <a:t>change</a:t>
            </a:r>
          </a:p>
          <a:p>
            <a:pPr lvl="0">
              <a:spcAft>
                <a:spcPts val="600"/>
              </a:spcAft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Form Partnerships with </a:t>
            </a:r>
            <a:r>
              <a:rPr lang="en-US" sz="2000" b="1" dirty="0" smtClean="0">
                <a:solidFill>
                  <a:srgbClr val="002060"/>
                </a:solidFill>
              </a:rPr>
              <a:t>past grantees </a:t>
            </a:r>
            <a:r>
              <a:rPr lang="en-US" sz="2000" dirty="0" smtClean="0">
                <a:solidFill>
                  <a:srgbClr val="002060"/>
                </a:solidFill>
              </a:rPr>
              <a:t>pursuing systems change</a:t>
            </a:r>
          </a:p>
          <a:p>
            <a:pPr lvl="0"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Elevate </a:t>
            </a:r>
            <a:r>
              <a:rPr lang="en-US" sz="2000" dirty="0" smtClean="0">
                <a:solidFill>
                  <a:srgbClr val="002060"/>
                </a:solidFill>
              </a:rPr>
              <a:t>global gender equality and connect to “</a:t>
            </a:r>
            <a:r>
              <a:rPr lang="en-US" sz="2000" b="1" dirty="0" smtClean="0">
                <a:solidFill>
                  <a:srgbClr val="002060"/>
                </a:solidFill>
              </a:rPr>
              <a:t>Learning</a:t>
            </a:r>
            <a:r>
              <a:rPr lang="en-US" sz="2000" dirty="0" smtClean="0">
                <a:solidFill>
                  <a:srgbClr val="002060"/>
                </a:solidFill>
              </a:rPr>
              <a:t>” as a core strategy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Shift </a:t>
            </a:r>
            <a:r>
              <a:rPr lang="en-US" sz="2000" dirty="0">
                <a:solidFill>
                  <a:srgbClr val="002060"/>
                </a:solidFill>
              </a:rPr>
              <a:t>the historical </a:t>
            </a:r>
            <a:r>
              <a:rPr lang="en-US" sz="2000" b="1" dirty="0">
                <a:solidFill>
                  <a:srgbClr val="002060"/>
                </a:solidFill>
              </a:rPr>
              <a:t>power dynamic </a:t>
            </a:r>
            <a:r>
              <a:rPr lang="en-US" sz="2000" dirty="0">
                <a:solidFill>
                  <a:srgbClr val="002060"/>
                </a:solidFill>
              </a:rPr>
              <a:t>between grant maker and </a:t>
            </a:r>
            <a:r>
              <a:rPr lang="en-US" sz="2000" dirty="0" smtClean="0">
                <a:solidFill>
                  <a:srgbClr val="002060"/>
                </a:solidFill>
              </a:rPr>
              <a:t>grantee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08B0-4B3D-3A48-919B-8D3EE7C26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r="16650"/>
          <a:stretch/>
        </p:blipFill>
        <p:spPr>
          <a:xfrm flipH="1">
            <a:off x="6587612" y="-157316"/>
            <a:ext cx="8321289" cy="81430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38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544" y="365126"/>
            <a:ext cx="6624084" cy="1283200"/>
          </a:xfrm>
        </p:spPr>
        <p:txBody>
          <a:bodyPr/>
          <a:lstStyle/>
          <a:p>
            <a:r>
              <a:rPr lang="en-US" b="1" dirty="0"/>
              <a:t>Key </a:t>
            </a:r>
            <a:r>
              <a:rPr lang="en-US" b="1" dirty="0" smtClean="0"/>
              <a:t>Recommendations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6242" y="1498862"/>
            <a:ext cx="6334813" cy="502448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Featured </a:t>
            </a:r>
            <a:r>
              <a:rPr lang="en-US" sz="2200" dirty="0"/>
              <a:t>grants continue </a:t>
            </a:r>
            <a:r>
              <a:rPr lang="en-US" sz="2200" dirty="0" smtClean="0"/>
              <a:t>unchanged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Evolution of Sustained and Partnership Grants into </a:t>
            </a:r>
            <a:r>
              <a:rPr lang="en-US" sz="2200" b="1" dirty="0" smtClean="0"/>
              <a:t>Transformation Partnerships</a:t>
            </a:r>
            <a:endParaRPr lang="en-US" sz="22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Focus </a:t>
            </a:r>
            <a:r>
              <a:rPr lang="en-US" sz="2200" dirty="0"/>
              <a:t>on systems change within the most pressing gender inequality </a:t>
            </a:r>
            <a:r>
              <a:rPr lang="en-US" sz="2200" dirty="0" smtClean="0"/>
              <a:t>challenges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Utilize </a:t>
            </a:r>
            <a:r>
              <a:rPr lang="en-US" sz="2200" dirty="0"/>
              <a:t>best practices in </a:t>
            </a:r>
            <a:r>
              <a:rPr lang="en-US" sz="2200" b="1" dirty="0"/>
              <a:t>participatory </a:t>
            </a:r>
            <a:r>
              <a:rPr lang="en-US" sz="2200" b="1" dirty="0" smtClean="0"/>
              <a:t>grant-making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Forge </a:t>
            </a:r>
            <a:r>
              <a:rPr lang="en-US" sz="2200" dirty="0"/>
              <a:t>partnerships with a small number of selected partners, with priority to past </a:t>
            </a:r>
            <a:r>
              <a:rPr lang="en-US" sz="2200" dirty="0" smtClean="0"/>
              <a:t>grantees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Focus </a:t>
            </a:r>
            <a:r>
              <a:rPr lang="en-US" sz="2200" dirty="0"/>
              <a:t>on </a:t>
            </a:r>
            <a:r>
              <a:rPr lang="en-US" sz="2200" b="1" dirty="0"/>
              <a:t>multi-year funding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65" y="1340513"/>
            <a:ext cx="3872203" cy="44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Why Pursue Systems Change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735" y="1691148"/>
            <a:ext cx="9911810" cy="516685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world is made up of </a:t>
            </a:r>
            <a:r>
              <a:rPr lang="en-US" b="1" dirty="0"/>
              <a:t>patriarchal systems </a:t>
            </a:r>
            <a:r>
              <a:rPr lang="en-US" dirty="0"/>
              <a:t>created by, for, and benefitting men</a:t>
            </a:r>
            <a:r>
              <a:rPr lang="en-US" dirty="0" smtClean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Gender inequality and poverty are deeply linked</a:t>
            </a:r>
            <a:r>
              <a:rPr lang="en-US" dirty="0"/>
              <a:t>; we cannot combat poverty without addressing gender inequality</a:t>
            </a:r>
            <a:r>
              <a:rPr lang="en-US" dirty="0" smtClean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Our current </a:t>
            </a:r>
            <a:r>
              <a:rPr lang="en-US" dirty="0" smtClean="0"/>
              <a:t>approach to support services to help women does </a:t>
            </a:r>
            <a:r>
              <a:rPr lang="en-US" b="1" dirty="0"/>
              <a:t>not </a:t>
            </a:r>
            <a:r>
              <a:rPr lang="en-US" dirty="0"/>
              <a:t>specifically address </a:t>
            </a:r>
            <a:r>
              <a:rPr lang="en-US" b="1" dirty="0"/>
              <a:t>root </a:t>
            </a:r>
            <a:r>
              <a:rPr lang="en-US" b="1" dirty="0" smtClean="0"/>
              <a:t>causes. </a:t>
            </a:r>
            <a:r>
              <a:rPr lang="en-US" dirty="0" smtClean="0"/>
              <a:t>A </a:t>
            </a:r>
            <a:r>
              <a:rPr lang="en-US" dirty="0"/>
              <a:t>systemic approach focuses on </a:t>
            </a:r>
            <a:r>
              <a:rPr lang="en-US" b="1" dirty="0" smtClean="0"/>
              <a:t>laws</a:t>
            </a:r>
            <a:r>
              <a:rPr lang="en-US" dirty="0" smtClean="0"/>
              <a:t>, </a:t>
            </a:r>
            <a:r>
              <a:rPr lang="en-US" b="1" dirty="0" smtClean="0"/>
              <a:t>changing </a:t>
            </a:r>
            <a:r>
              <a:rPr lang="en-US" b="1" dirty="0"/>
              <a:t>beliefs, </a:t>
            </a:r>
            <a:r>
              <a:rPr lang="en-US" dirty="0" smtClean="0"/>
              <a:t>and</a:t>
            </a:r>
            <a:r>
              <a:rPr lang="en-US" b="1" dirty="0" smtClean="0"/>
              <a:t> practices</a:t>
            </a:r>
            <a:r>
              <a:rPr lang="en-US" b="1" dirty="0"/>
              <a:t>, </a:t>
            </a:r>
            <a:r>
              <a:rPr lang="en-US" dirty="0" smtClean="0"/>
              <a:t>so </a:t>
            </a:r>
            <a:r>
              <a:rPr lang="en-US" dirty="0"/>
              <a:t>women have equal access to resources, decision-making power, and opportunity.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157316"/>
            <a:ext cx="8740877" cy="970120"/>
          </a:xfrm>
        </p:spPr>
        <p:txBody>
          <a:bodyPr/>
          <a:lstStyle/>
          <a:p>
            <a:r>
              <a:rPr lang="en-US" sz="3600" b="1" dirty="0" smtClean="0"/>
              <a:t>To Advance Global Gender Equality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470" y="1368735"/>
            <a:ext cx="6390969" cy="5007664"/>
          </a:xfrm>
        </p:spPr>
        <p:txBody>
          <a:bodyPr/>
          <a:lstStyle/>
          <a:p>
            <a:r>
              <a:rPr lang="en-US" dirty="0"/>
              <a:t>RISE can make investments to support meaningful systems change.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two biggest impact opportunities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Economic equality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</a:t>
            </a:r>
            <a:r>
              <a:rPr lang="en-US" dirty="0"/>
              <a:t>to decision-making </a:t>
            </a:r>
            <a:r>
              <a:rPr lang="en-US" dirty="0" smtClean="0"/>
              <a:t>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Two other meaningful areas of opportunity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Ending gender-based violence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40" y="745023"/>
            <a:ext cx="3754250" cy="563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545" y="225016"/>
            <a:ext cx="10679061" cy="53185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5F400"/>
                </a:solidFill>
              </a:rPr>
              <a:t>Examples of Systems Change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266" y="1563329"/>
            <a:ext cx="10117392" cy="44245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Support changes in </a:t>
            </a:r>
            <a:r>
              <a:rPr lang="en-US" sz="2800" dirty="0"/>
              <a:t>labor, banking, land ownership and inheritance laws to give women equal opportunities.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Support media campaigns </a:t>
            </a:r>
            <a:r>
              <a:rPr lang="en-US" sz="2800" dirty="0"/>
              <a:t>to demonstrate diverse roles for women and illustrate women’s rights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Support implementation of teacher training and curriculum shifts to highlight gender concerns.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Key Concepts of Participatory Grant Making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544" y="1268361"/>
            <a:ext cx="10285914" cy="502428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Forge </a:t>
            </a:r>
            <a:r>
              <a:rPr lang="en-US" b="1" dirty="0" smtClean="0"/>
              <a:t>trusting</a:t>
            </a:r>
            <a:r>
              <a:rPr lang="en-US" dirty="0" smtClean="0"/>
              <a:t> relationships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Shared control </a:t>
            </a:r>
            <a:r>
              <a:rPr lang="en-US" dirty="0" smtClean="0"/>
              <a:t>is fundamental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Respects</a:t>
            </a:r>
            <a:r>
              <a:rPr lang="en-US" dirty="0" smtClean="0"/>
              <a:t> partner (grantee’s) knowledge of problems and solutions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Offers </a:t>
            </a:r>
            <a:r>
              <a:rPr lang="en-US" b="1" dirty="0"/>
              <a:t>flexibility</a:t>
            </a:r>
            <a:r>
              <a:rPr lang="en-US" dirty="0"/>
              <a:t> in resources and time for efforts to adapt and grow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Incorporates </a:t>
            </a:r>
            <a:r>
              <a:rPr lang="en-US" b="1" dirty="0"/>
              <a:t>local experts</a:t>
            </a:r>
            <a:r>
              <a:rPr lang="en-US" dirty="0"/>
              <a:t>, peer grantees, and/or other non-RISE voices in decisions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Includes </a:t>
            </a:r>
            <a:r>
              <a:rPr lang="en-US" b="1" dirty="0"/>
              <a:t>shared evaluation </a:t>
            </a:r>
            <a:r>
              <a:rPr lang="en-US" dirty="0"/>
              <a:t>and monitoring </a:t>
            </a:r>
            <a:endParaRPr lang="en-US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Requires </a:t>
            </a:r>
            <a:r>
              <a:rPr lang="en-US" dirty="0"/>
              <a:t>ongoing </a:t>
            </a:r>
            <a:r>
              <a:rPr lang="en-US" b="1" dirty="0"/>
              <a:t>time and investment </a:t>
            </a:r>
            <a:r>
              <a:rPr lang="en-US" dirty="0"/>
              <a:t>from RISE staff and volunteers to maintain </a:t>
            </a:r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6B4-79E8-1449-8D45-8ACF439F73A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ogether Women Rise ">
      <a:dk1>
        <a:srgbClr val="000000"/>
      </a:dk1>
      <a:lt1>
        <a:srgbClr val="FFFFFF"/>
      </a:lt1>
      <a:dk2>
        <a:srgbClr val="022077"/>
      </a:dk2>
      <a:lt2>
        <a:srgbClr val="E7E6E6"/>
      </a:lt2>
      <a:accent1>
        <a:srgbClr val="009094"/>
      </a:accent1>
      <a:accent2>
        <a:srgbClr val="C2313A"/>
      </a:accent2>
      <a:accent3>
        <a:srgbClr val="FE4A00"/>
      </a:accent3>
      <a:accent4>
        <a:srgbClr val="C5F300"/>
      </a:accent4>
      <a:accent5>
        <a:srgbClr val="007A00"/>
      </a:accent5>
      <a:accent6>
        <a:srgbClr val="009094"/>
      </a:accent6>
      <a:hlink>
        <a:srgbClr val="FE4A00"/>
      </a:hlink>
      <a:folHlink>
        <a:srgbClr val="C231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A7E5E72-7862-5D43-AF7F-60CC518D70AB}" vid="{1C668297-6492-3949-9939-005D33081C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B5116A2DA5D84FAC0314C4A113839C" ma:contentTypeVersion="12" ma:contentTypeDescription="Create a new document." ma:contentTypeScope="" ma:versionID="cb20bd8b721dccdeec79bcf2ad16e492">
  <xsd:schema xmlns:xsd="http://www.w3.org/2001/XMLSchema" xmlns:xs="http://www.w3.org/2001/XMLSchema" xmlns:p="http://schemas.microsoft.com/office/2006/metadata/properties" xmlns:ns2="efa118e5-6003-401d-aed7-4fdbf8b7acf1" xmlns:ns3="7a3d7f85-c6ab-49fe-a20b-dc99b61ff8f1" targetNamespace="http://schemas.microsoft.com/office/2006/metadata/properties" ma:root="true" ma:fieldsID="f99d8e502f0f8a726abfd17ecbb64275" ns2:_="" ns3:_="">
    <xsd:import namespace="efa118e5-6003-401d-aed7-4fdbf8b7acf1"/>
    <xsd:import namespace="7a3d7f85-c6ab-49fe-a20b-dc99b61ff8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118e5-6003-401d-aed7-4fdbf8b7ac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d7f85-c6ab-49fe-a20b-dc99b61ff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C27D31-7F22-46B9-BA09-8E886EB90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a118e5-6003-401d-aed7-4fdbf8b7acf1"/>
    <ds:schemaRef ds:uri="7a3d7f85-c6ab-49fe-a20b-dc99b61ff8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E476D3-90B6-4424-AE06-3C8453348E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E87AAD-EBA9-4852-A616-693AC2FD271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a3d7f85-c6ab-49fe-a20b-dc99b61ff8f1"/>
    <ds:schemaRef ds:uri="http://purl.org/dc/terms/"/>
    <ds:schemaRef ds:uri="http://schemas.openxmlformats.org/package/2006/metadata/core-properties"/>
    <ds:schemaRef ds:uri="efa118e5-6003-401d-aed7-4fdbf8b7acf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DFW-mission-rollout (00000003)</Template>
  <TotalTime>2986</TotalTime>
  <Words>574</Words>
  <Application>Microsoft Office PowerPoint</Application>
  <PresentationFormat>Widescreen</PresentationFormat>
  <Paragraphs>98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Acumin Pro Light</vt:lpstr>
      <vt:lpstr>Arial</vt:lpstr>
      <vt:lpstr>Calibri</vt:lpstr>
      <vt:lpstr>Georgia</vt:lpstr>
      <vt:lpstr>Helvetica</vt:lpstr>
      <vt:lpstr>Roboto</vt:lpstr>
      <vt:lpstr>Roboto Slab</vt:lpstr>
      <vt:lpstr>Wingdings</vt:lpstr>
      <vt:lpstr>Office Theme</vt:lpstr>
      <vt:lpstr>Transformation Partnerships</vt:lpstr>
      <vt:lpstr>PowerPoint Presentation</vt:lpstr>
      <vt:lpstr>Core Strategies</vt:lpstr>
      <vt:lpstr>Grants Reimagining Committee</vt:lpstr>
      <vt:lpstr>Key Recommendations</vt:lpstr>
      <vt:lpstr>Why Pursue Systems Change ?</vt:lpstr>
      <vt:lpstr>To Advance Global Gender Equality</vt:lpstr>
      <vt:lpstr>Examples of Systems Change</vt:lpstr>
      <vt:lpstr>Key Concepts of Participatory Grant Making</vt:lpstr>
      <vt:lpstr> Transformation Partnerships - Process</vt:lpstr>
      <vt:lpstr>Transformation Partnerships -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Option A</dc:title>
  <dc:creator>Wendy Frattolin</dc:creator>
  <cp:lastModifiedBy>Veena Khandke</cp:lastModifiedBy>
  <cp:revision>91</cp:revision>
  <dcterms:created xsi:type="dcterms:W3CDTF">2020-09-24T12:13:21Z</dcterms:created>
  <dcterms:modified xsi:type="dcterms:W3CDTF">2021-11-05T20:52:20Z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0x01010023B5116A2DA5D84FAC0314C4A113839C</vt:lpwstr>
  </property>
</Properties>
</file>