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9" r:id="rId5"/>
    <p:sldId id="289" r:id="rId6"/>
    <p:sldId id="317" r:id="rId7"/>
    <p:sldId id="292" r:id="rId8"/>
    <p:sldId id="291" r:id="rId9"/>
    <p:sldId id="320" r:id="rId10"/>
    <p:sldId id="301" r:id="rId11"/>
    <p:sldId id="319" r:id="rId12"/>
    <p:sldId id="296"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9F77C-903B-4010-BC95-0B02BAD033B9}" v="28" dt="2023-06-01T15:37:54.239"/>
    <p1510:client id="{DFF1611A-1CFE-C148-1670-0728DF301A6E}" v="6" dt="2023-06-01T22:32:49.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221" y="72"/>
      </p:cViewPr>
      <p:guideLst/>
    </p:cSldViewPr>
  </p:slideViewPr>
  <p:notesTextViewPr>
    <p:cViewPr>
      <p:scale>
        <a:sx n="3" d="2"/>
        <a:sy n="3" d="2"/>
      </p:scale>
      <p:origin x="0" y="0"/>
    </p:cViewPr>
  </p:notesTextViewPr>
  <p:notesViewPr>
    <p:cSldViewPr snapToGrid="0">
      <p:cViewPr>
        <p:scale>
          <a:sx n="100" d="100"/>
          <a:sy n="100" d="100"/>
        </p:scale>
        <p:origin x="2502" y="-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e6351b03c6324f9c" providerId="LiveId" clId="{7FC9F77C-903B-4010-BC95-0B02BAD033B9}"/>
    <pc:docChg chg="undo custSel modSld">
      <pc:chgData name="Chris Worthy" userId="e6351b03c6324f9c" providerId="LiveId" clId="{7FC9F77C-903B-4010-BC95-0B02BAD033B9}" dt="2023-06-01T15:38:21.120" v="1330" actId="1076"/>
      <pc:docMkLst>
        <pc:docMk/>
      </pc:docMkLst>
      <pc:sldChg chg="modSp mod">
        <pc:chgData name="Chris Worthy" userId="e6351b03c6324f9c" providerId="LiveId" clId="{7FC9F77C-903B-4010-BC95-0B02BAD033B9}" dt="2023-05-31T17:31:47.930" v="111" actId="20577"/>
        <pc:sldMkLst>
          <pc:docMk/>
          <pc:sldMk cId="1418139970" sldId="269"/>
        </pc:sldMkLst>
        <pc:spChg chg="mod">
          <ac:chgData name="Chris Worthy" userId="e6351b03c6324f9c" providerId="LiveId" clId="{7FC9F77C-903B-4010-BC95-0B02BAD033B9}" dt="2023-05-31T17:21:34.645" v="7" actId="20577"/>
          <ac:spMkLst>
            <pc:docMk/>
            <pc:sldMk cId="1418139970" sldId="269"/>
            <ac:spMk id="3" creationId="{BBD450AC-481C-BB49-8EFB-D32C040E893D}"/>
          </ac:spMkLst>
        </pc:spChg>
        <pc:spChg chg="mod">
          <ac:chgData name="Chris Worthy" userId="e6351b03c6324f9c" providerId="LiveId" clId="{7FC9F77C-903B-4010-BC95-0B02BAD033B9}" dt="2023-05-31T17:31:47.930" v="111" actId="20577"/>
          <ac:spMkLst>
            <pc:docMk/>
            <pc:sldMk cId="1418139970" sldId="269"/>
            <ac:spMk id="4" creationId="{23AFE6E0-2BD0-674F-8BB3-28A894D2A2A1}"/>
          </ac:spMkLst>
        </pc:spChg>
        <pc:picChg chg="mod">
          <ac:chgData name="Chris Worthy" userId="e6351b03c6324f9c" providerId="LiveId" clId="{7FC9F77C-903B-4010-BC95-0B02BAD033B9}" dt="2023-05-31T17:21:27.614" v="1" actId="26606"/>
          <ac:picMkLst>
            <pc:docMk/>
            <pc:sldMk cId="1418139970" sldId="269"/>
            <ac:picMk id="5" creationId="{C1C634F0-3747-4F5B-83A3-28C6C18FBCF4}"/>
          </ac:picMkLst>
        </pc:picChg>
      </pc:sldChg>
      <pc:sldChg chg="modSp mod modNotes">
        <pc:chgData name="Chris Worthy" userId="e6351b03c6324f9c" providerId="LiveId" clId="{7FC9F77C-903B-4010-BC95-0B02BAD033B9}" dt="2023-05-31T18:51:09.362" v="1022"/>
        <pc:sldMkLst>
          <pc:docMk/>
          <pc:sldMk cId="3093843083" sldId="289"/>
        </pc:sldMkLst>
        <pc:spChg chg="mod">
          <ac:chgData name="Chris Worthy" userId="e6351b03c6324f9c" providerId="LiveId" clId="{7FC9F77C-903B-4010-BC95-0B02BAD033B9}" dt="2023-05-31T17:33:31.704" v="144" actId="14100"/>
          <ac:spMkLst>
            <pc:docMk/>
            <pc:sldMk cId="3093843083" sldId="289"/>
            <ac:spMk id="4" creationId="{B230F534-48C5-0644-8D51-448DD5EBA73C}"/>
          </ac:spMkLst>
        </pc:spChg>
        <pc:spChg chg="mod">
          <ac:chgData name="Chris Worthy" userId="e6351b03c6324f9c" providerId="LiveId" clId="{7FC9F77C-903B-4010-BC95-0B02BAD033B9}" dt="2023-05-31T17:32:12.614" v="130" actId="20577"/>
          <ac:spMkLst>
            <pc:docMk/>
            <pc:sldMk cId="3093843083" sldId="289"/>
            <ac:spMk id="7" creationId="{255247F9-CE35-4DC6-AFAD-35D0C4778F40}"/>
          </ac:spMkLst>
        </pc:spChg>
        <pc:picChg chg="mod">
          <ac:chgData name="Chris Worthy" userId="e6351b03c6324f9c" providerId="LiveId" clId="{7FC9F77C-903B-4010-BC95-0B02BAD033B9}" dt="2023-05-31T17:32:00.384" v="112" actId="14826"/>
          <ac:picMkLst>
            <pc:docMk/>
            <pc:sldMk cId="3093843083" sldId="289"/>
            <ac:picMk id="11" creationId="{6A46DBD6-3753-4AD6-BCEE-692930DA2DB3}"/>
          </ac:picMkLst>
        </pc:picChg>
      </pc:sldChg>
      <pc:sldChg chg="addSp delSp modSp mod modNotes">
        <pc:chgData name="Chris Worthy" userId="e6351b03c6324f9c" providerId="LiveId" clId="{7FC9F77C-903B-4010-BC95-0B02BAD033B9}" dt="2023-06-01T15:32:36.764" v="1300" actId="1076"/>
        <pc:sldMkLst>
          <pc:docMk/>
          <pc:sldMk cId="2243331252" sldId="291"/>
        </pc:sldMkLst>
        <pc:spChg chg="mod">
          <ac:chgData name="Chris Worthy" userId="e6351b03c6324f9c" providerId="LiveId" clId="{7FC9F77C-903B-4010-BC95-0B02BAD033B9}" dt="2023-05-31T18:13:30.292" v="433"/>
          <ac:spMkLst>
            <pc:docMk/>
            <pc:sldMk cId="2243331252" sldId="291"/>
            <ac:spMk id="2" creationId="{94A15800-946A-F54F-8334-1F8A5B4FEDA7}"/>
          </ac:spMkLst>
        </pc:spChg>
        <pc:spChg chg="mod">
          <ac:chgData name="Chris Worthy" userId="e6351b03c6324f9c" providerId="LiveId" clId="{7FC9F77C-903B-4010-BC95-0B02BAD033B9}" dt="2023-05-31T19:02:16.863" v="1288" actId="6549"/>
          <ac:spMkLst>
            <pc:docMk/>
            <pc:sldMk cId="2243331252" sldId="291"/>
            <ac:spMk id="4" creationId="{5425BAC1-466C-C645-82B6-A9D3611DCA7F}"/>
          </ac:spMkLst>
        </pc:spChg>
        <pc:picChg chg="del mod">
          <ac:chgData name="Chris Worthy" userId="e6351b03c6324f9c" providerId="LiveId" clId="{7FC9F77C-903B-4010-BC95-0B02BAD033B9}" dt="2023-06-01T15:32:34.712" v="1299" actId="21"/>
          <ac:picMkLst>
            <pc:docMk/>
            <pc:sldMk cId="2243331252" sldId="291"/>
            <ac:picMk id="5" creationId="{4E237552-DF30-E413-3588-C3B024354363}"/>
          </ac:picMkLst>
        </pc:picChg>
        <pc:picChg chg="add mod">
          <ac:chgData name="Chris Worthy" userId="e6351b03c6324f9c" providerId="LiveId" clId="{7FC9F77C-903B-4010-BC95-0B02BAD033B9}" dt="2023-06-01T15:32:36.764" v="1300" actId="1076"/>
          <ac:picMkLst>
            <pc:docMk/>
            <pc:sldMk cId="2243331252" sldId="291"/>
            <ac:picMk id="6" creationId="{CB650F2E-B902-2151-CE02-56E2FED3F037}"/>
          </ac:picMkLst>
        </pc:picChg>
      </pc:sldChg>
      <pc:sldChg chg="modSp mod modNotes">
        <pc:chgData name="Chris Worthy" userId="e6351b03c6324f9c" providerId="LiveId" clId="{7FC9F77C-903B-4010-BC95-0B02BAD033B9}" dt="2023-05-31T18:53:45.799" v="1049" actId="20577"/>
        <pc:sldMkLst>
          <pc:docMk/>
          <pc:sldMk cId="294983121" sldId="292"/>
        </pc:sldMkLst>
        <pc:spChg chg="mod">
          <ac:chgData name="Chris Worthy" userId="e6351b03c6324f9c" providerId="LiveId" clId="{7FC9F77C-903B-4010-BC95-0B02BAD033B9}" dt="2023-05-31T18:48:55.308" v="1010" actId="14100"/>
          <ac:spMkLst>
            <pc:docMk/>
            <pc:sldMk cId="294983121" sldId="292"/>
            <ac:spMk id="5" creationId="{9370E7B5-B41F-184D-BE9C-E546BC86F796}"/>
          </ac:spMkLst>
        </pc:spChg>
        <pc:picChg chg="mod">
          <ac:chgData name="Chris Worthy" userId="e6351b03c6324f9c" providerId="LiveId" clId="{7FC9F77C-903B-4010-BC95-0B02BAD033B9}" dt="2023-05-31T18:48:58.205" v="1011" actId="1076"/>
          <ac:picMkLst>
            <pc:docMk/>
            <pc:sldMk cId="294983121" sldId="292"/>
            <ac:picMk id="7" creationId="{9F862373-FCCD-0247-9B3B-AE8455D43CFB}"/>
          </ac:picMkLst>
        </pc:picChg>
      </pc:sldChg>
      <pc:sldChg chg="addSp delSp modSp mod">
        <pc:chgData name="Chris Worthy" userId="e6351b03c6324f9c" providerId="LiveId" clId="{7FC9F77C-903B-4010-BC95-0B02BAD033B9}" dt="2023-06-01T15:38:21.120" v="1330" actId="1076"/>
        <pc:sldMkLst>
          <pc:docMk/>
          <pc:sldMk cId="2967664281" sldId="296"/>
        </pc:sldMkLst>
        <pc:spChg chg="mod">
          <ac:chgData name="Chris Worthy" userId="e6351b03c6324f9c" providerId="LiveId" clId="{7FC9F77C-903B-4010-BC95-0B02BAD033B9}" dt="2023-05-31T18:45:26.654" v="998" actId="14100"/>
          <ac:spMkLst>
            <pc:docMk/>
            <pc:sldMk cId="2967664281" sldId="296"/>
            <ac:spMk id="7" creationId="{FC7A3FEC-A90C-1543-AB78-311343E7ACB4}"/>
          </ac:spMkLst>
        </pc:spChg>
        <pc:picChg chg="add del mod">
          <ac:chgData name="Chris Worthy" userId="e6351b03c6324f9c" providerId="LiveId" clId="{7FC9F77C-903B-4010-BC95-0B02BAD033B9}" dt="2023-05-31T18:46:04.804" v="1003" actId="21"/>
          <ac:picMkLst>
            <pc:docMk/>
            <pc:sldMk cId="2967664281" sldId="296"/>
            <ac:picMk id="4" creationId="{B995F808-0A2C-AC86-C456-460BBBC7C247}"/>
          </ac:picMkLst>
        </pc:picChg>
        <pc:picChg chg="add mod">
          <ac:chgData name="Chris Worthy" userId="e6351b03c6324f9c" providerId="LiveId" clId="{7FC9F77C-903B-4010-BC95-0B02BAD033B9}" dt="2023-06-01T15:38:21.120" v="1330" actId="1076"/>
          <ac:picMkLst>
            <pc:docMk/>
            <pc:sldMk cId="2967664281" sldId="296"/>
            <ac:picMk id="5" creationId="{6414DC6E-0426-C7A2-1F68-D5194EBAEF3A}"/>
          </ac:picMkLst>
        </pc:picChg>
      </pc:sldChg>
      <pc:sldChg chg="addSp delSp modSp mod modNotes">
        <pc:chgData name="Chris Worthy" userId="e6351b03c6324f9c" providerId="LiveId" clId="{7FC9F77C-903B-4010-BC95-0B02BAD033B9}" dt="2023-05-31T18:58:46.325" v="1271" actId="20577"/>
        <pc:sldMkLst>
          <pc:docMk/>
          <pc:sldMk cId="1558819310" sldId="301"/>
        </pc:sldMkLst>
        <pc:graphicFrameChg chg="del">
          <ac:chgData name="Chris Worthy" userId="e6351b03c6324f9c" providerId="LiveId" clId="{7FC9F77C-903B-4010-BC95-0B02BAD033B9}" dt="2023-05-31T18:24:05.172" v="791" actId="21"/>
          <ac:graphicFrameMkLst>
            <pc:docMk/>
            <pc:sldMk cId="1558819310" sldId="301"/>
            <ac:graphicFrameMk id="3" creationId="{5F8B63E0-ECEB-9177-E8A6-A9D29D764685}"/>
          </ac:graphicFrameMkLst>
        </pc:graphicFrameChg>
        <pc:graphicFrameChg chg="add mod modGraphic">
          <ac:chgData name="Chris Worthy" userId="e6351b03c6324f9c" providerId="LiveId" clId="{7FC9F77C-903B-4010-BC95-0B02BAD033B9}" dt="2023-05-31T18:50:00.759" v="1020" actId="255"/>
          <ac:graphicFrameMkLst>
            <pc:docMk/>
            <pc:sldMk cId="1558819310" sldId="301"/>
            <ac:graphicFrameMk id="5" creationId="{98C2BAB4-5AF5-FD0A-401D-3C13BFBD3116}"/>
          </ac:graphicFrameMkLst>
        </pc:graphicFrameChg>
      </pc:sldChg>
      <pc:sldChg chg="modSp modNotes">
        <pc:chgData name="Chris Worthy" userId="e6351b03c6324f9c" providerId="LiveId" clId="{7FC9F77C-903B-4010-BC95-0B02BAD033B9}" dt="2023-05-31T19:00:29.165" v="1285" actId="6549"/>
        <pc:sldMkLst>
          <pc:docMk/>
          <pc:sldMk cId="3218976585" sldId="314"/>
        </pc:sldMkLst>
        <pc:picChg chg="mod">
          <ac:chgData name="Chris Worthy" userId="e6351b03c6324f9c" providerId="LiveId" clId="{7FC9F77C-903B-4010-BC95-0B02BAD033B9}" dt="2023-05-31T18:46:57.119" v="1007" actId="14826"/>
          <ac:picMkLst>
            <pc:docMk/>
            <pc:sldMk cId="3218976585" sldId="314"/>
            <ac:picMk id="6" creationId="{4312AA6B-E6EE-4ED9-AC6D-C1CDFDD2867D}"/>
          </ac:picMkLst>
        </pc:picChg>
      </pc:sldChg>
      <pc:sldChg chg="addSp delSp modSp mod modNotes">
        <pc:chgData name="Chris Worthy" userId="e6351b03c6324f9c" providerId="LiveId" clId="{7FC9F77C-903B-4010-BC95-0B02BAD033B9}" dt="2023-05-31T18:52:06.860" v="1028" actId="6549"/>
        <pc:sldMkLst>
          <pc:docMk/>
          <pc:sldMk cId="259079045" sldId="317"/>
        </pc:sldMkLst>
        <pc:spChg chg="mod">
          <ac:chgData name="Chris Worthy" userId="e6351b03c6324f9c" providerId="LiveId" clId="{7FC9F77C-903B-4010-BC95-0B02BAD033B9}" dt="2023-05-31T17:33:38.829" v="149" actId="20577"/>
          <ac:spMkLst>
            <pc:docMk/>
            <pc:sldMk cId="259079045" sldId="317"/>
            <ac:spMk id="6" creationId="{53AA9E19-BFCF-6E4B-9670-79C286BD7A3F}"/>
          </ac:spMkLst>
        </pc:spChg>
        <pc:spChg chg="mod">
          <ac:chgData name="Chris Worthy" userId="e6351b03c6324f9c" providerId="LiveId" clId="{7FC9F77C-903B-4010-BC95-0B02BAD033B9}" dt="2023-05-31T17:38:57.114" v="341" actId="1076"/>
          <ac:spMkLst>
            <pc:docMk/>
            <pc:sldMk cId="259079045" sldId="317"/>
            <ac:spMk id="7" creationId="{A2205593-1008-E146-9B32-019765398443}"/>
          </ac:spMkLst>
        </pc:spChg>
        <pc:picChg chg="add mod">
          <ac:chgData name="Chris Worthy" userId="e6351b03c6324f9c" providerId="LiveId" clId="{7FC9F77C-903B-4010-BC95-0B02BAD033B9}" dt="2023-05-31T17:35:12.664" v="163" actId="1076"/>
          <ac:picMkLst>
            <pc:docMk/>
            <pc:sldMk cId="259079045" sldId="317"/>
            <ac:picMk id="2" creationId="{0F31D754-5E4B-2353-5E80-600C93AF3BDF}"/>
          </ac:picMkLst>
        </pc:picChg>
        <pc:picChg chg="del">
          <ac:chgData name="Chris Worthy" userId="e6351b03c6324f9c" providerId="LiveId" clId="{7FC9F77C-903B-4010-BC95-0B02BAD033B9}" dt="2023-05-31T17:33:48.686" v="150" actId="21"/>
          <ac:picMkLst>
            <pc:docMk/>
            <pc:sldMk cId="259079045" sldId="317"/>
            <ac:picMk id="4" creationId="{9153540C-939B-58D5-17F5-96CD61259F65}"/>
          </ac:picMkLst>
        </pc:picChg>
        <pc:picChg chg="mod ord">
          <ac:chgData name="Chris Worthy" userId="e6351b03c6324f9c" providerId="LiveId" clId="{7FC9F77C-903B-4010-BC95-0B02BAD033B9}" dt="2023-05-31T17:34:24.903" v="160" actId="1076"/>
          <ac:picMkLst>
            <pc:docMk/>
            <pc:sldMk cId="259079045" sldId="317"/>
            <ac:picMk id="5" creationId="{BDF4F066-2BDE-8432-DEC8-37D49FD9CC2C}"/>
          </ac:picMkLst>
        </pc:picChg>
        <pc:picChg chg="mod">
          <ac:chgData name="Chris Worthy" userId="e6351b03c6324f9c" providerId="LiveId" clId="{7FC9F77C-903B-4010-BC95-0B02BAD033B9}" dt="2023-05-31T17:34:10.047" v="154" actId="1076"/>
          <ac:picMkLst>
            <pc:docMk/>
            <pc:sldMk cId="259079045" sldId="317"/>
            <ac:picMk id="10" creationId="{24C75D43-0B72-7CFE-F0F7-5D6E93F856F1}"/>
          </ac:picMkLst>
        </pc:picChg>
      </pc:sldChg>
      <pc:sldChg chg="modSp mod modNotes">
        <pc:chgData name="Chris Worthy" userId="e6351b03c6324f9c" providerId="LiveId" clId="{7FC9F77C-903B-4010-BC95-0B02BAD033B9}" dt="2023-05-31T19:03:33.152" v="1295" actId="1076"/>
        <pc:sldMkLst>
          <pc:docMk/>
          <pc:sldMk cId="3298885980" sldId="319"/>
        </pc:sldMkLst>
        <pc:spChg chg="mod">
          <ac:chgData name="Chris Worthy" userId="e6351b03c6324f9c" providerId="LiveId" clId="{7FC9F77C-903B-4010-BC95-0B02BAD033B9}" dt="2023-05-31T18:40:07.522" v="838" actId="20577"/>
          <ac:spMkLst>
            <pc:docMk/>
            <pc:sldMk cId="3298885980" sldId="319"/>
            <ac:spMk id="2" creationId="{1E8AE97C-B900-2B4A-8A4A-7B6A6C4E1BDB}"/>
          </ac:spMkLst>
        </pc:spChg>
        <pc:spChg chg="mod">
          <ac:chgData name="Chris Worthy" userId="e6351b03c6324f9c" providerId="LiveId" clId="{7FC9F77C-903B-4010-BC95-0B02BAD033B9}" dt="2023-05-31T19:03:33.152" v="1295" actId="1076"/>
          <ac:spMkLst>
            <pc:docMk/>
            <pc:sldMk cId="3298885980" sldId="319"/>
            <ac:spMk id="5" creationId="{683C186D-BB03-8140-B825-AD1A011CD5F4}"/>
          </ac:spMkLst>
        </pc:spChg>
      </pc:sldChg>
      <pc:sldChg chg="addSp modSp mod modNotes">
        <pc:chgData name="Chris Worthy" userId="e6351b03c6324f9c" providerId="LiveId" clId="{7FC9F77C-903B-4010-BC95-0B02BAD033B9}" dt="2023-06-01T15:38:01.401" v="1326" actId="14100"/>
        <pc:sldMkLst>
          <pc:docMk/>
          <pc:sldMk cId="3736086088" sldId="320"/>
        </pc:sldMkLst>
        <pc:spChg chg="mod">
          <ac:chgData name="Chris Worthy" userId="e6351b03c6324f9c" providerId="LiveId" clId="{7FC9F77C-903B-4010-BC95-0B02BAD033B9}" dt="2023-06-01T15:36:40.354" v="1322" actId="14100"/>
          <ac:spMkLst>
            <pc:docMk/>
            <pc:sldMk cId="3736086088" sldId="320"/>
            <ac:spMk id="4" creationId="{5425BAC1-466C-C645-82B6-A9D3611DCA7F}"/>
          </ac:spMkLst>
        </pc:spChg>
        <pc:picChg chg="add mod">
          <ac:chgData name="Chris Worthy" userId="e6351b03c6324f9c" providerId="LiveId" clId="{7FC9F77C-903B-4010-BC95-0B02BAD033B9}" dt="2023-06-01T15:38:01.401" v="1326" actId="14100"/>
          <ac:picMkLst>
            <pc:docMk/>
            <pc:sldMk cId="3736086088" sldId="320"/>
            <ac:picMk id="5" creationId="{76D43E90-652E-5C1A-ECC0-BDF541FA9781}"/>
          </ac:picMkLst>
        </pc:picChg>
      </pc:sldChg>
    </pc:docChg>
  </pc:docChgLst>
  <pc:docChgLst>
    <pc:chgData name="Chris Worthy" userId="S::education@togetherwomenrise.org::d9a4d00c-b359-4807-b111-a2d1d37d421f" providerId="AD" clId="Web-{DFF1611A-1CFE-C148-1670-0728DF301A6E}"/>
    <pc:docChg chg="modSld">
      <pc:chgData name="Chris Worthy" userId="S::education@togetherwomenrise.org::d9a4d00c-b359-4807-b111-a2d1d37d421f" providerId="AD" clId="Web-{DFF1611A-1CFE-C148-1670-0728DF301A6E}" dt="2023-06-01T22:32:46.099" v="4" actId="20577"/>
      <pc:docMkLst>
        <pc:docMk/>
      </pc:docMkLst>
      <pc:sldChg chg="modSp">
        <pc:chgData name="Chris Worthy" userId="S::education@togetherwomenrise.org::d9a4d00c-b359-4807-b111-a2d1d37d421f" providerId="AD" clId="Web-{DFF1611A-1CFE-C148-1670-0728DF301A6E}" dt="2023-06-01T22:32:46.099" v="4" actId="20577"/>
        <pc:sldMkLst>
          <pc:docMk/>
          <pc:sldMk cId="294983121" sldId="292"/>
        </pc:sldMkLst>
        <pc:spChg chg="mod">
          <ac:chgData name="Chris Worthy" userId="S::education@togetherwomenrise.org::d9a4d00c-b359-4807-b111-a2d1d37d421f" providerId="AD" clId="Web-{DFF1611A-1CFE-C148-1670-0728DF301A6E}" dt="2023-06-01T22:32:46.099" v="4" actId="20577"/>
          <ac:spMkLst>
            <pc:docMk/>
            <pc:sldMk cId="294983121" sldId="292"/>
            <ac:spMk id="2" creationId="{73B770BB-9E74-B947-8542-BDB89DBC82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8/21/2023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999" y="4400550"/>
            <a:ext cx="6086475" cy="3600450"/>
          </a:xfrm>
        </p:spPr>
        <p:txBody>
          <a:bodyPr/>
          <a:lstStyle/>
          <a:p>
            <a:pPr marL="0" marR="0">
              <a:lnSpc>
                <a:spcPct val="107000"/>
              </a:lnSpc>
              <a:spcBef>
                <a:spcPts val="0"/>
              </a:spcBef>
              <a:spcAft>
                <a:spcPts val="800"/>
              </a:spcAft>
            </a:pPr>
            <a:r>
              <a:rPr lang="en-US" sz="1600" dirty="0">
                <a:solidFill>
                  <a:srgbClr val="022077"/>
                </a:solidFill>
                <a:effectLst/>
                <a:latin typeface="Arial" panose="020B0604020202020204" pitchFamily="34" charset="0"/>
                <a:ea typeface="Arial" panose="020B0604020202020204" pitchFamily="34" charset="0"/>
                <a:cs typeface="Times New Roman" panose="02020603050405020304" pitchFamily="18" charset="0"/>
              </a:rPr>
              <a:t>Voices </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“Before when I used to check the lunch boxes of all my friends in class, they used to get lot of junk and unhealthy food. After the awareness program by Hriday &amp; Arogya World, they have started getting healthy foods for lunch.” – Peer Leader of Arogya Healthy, Schools Program, Delhi.</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“These diseases have affected us badly because they (my parents) are sick, and there’s no money... the truth is I’m tired...but I have to take care of them.” – A woman who cares for her parents who suffer from NCDs</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“I study in KGVB, Kadambu, RES, Bagalkot. Today people from Arogya World and Agastya Foundation came to our school to teach us about diabetes awareness and prevention. This workshop was very informative and we could later spread this useful information to our family members. For this, I would like to thank Arogya World and Agastya Foundation on behalf of my school and me.” – Student from the Healthy Schools Program</a:t>
            </a:r>
          </a:p>
          <a:p>
            <a:pPr marL="0" marR="0">
              <a:lnSpc>
                <a:spcPct val="107000"/>
              </a:lnSpc>
              <a:spcBef>
                <a:spcPts val="0"/>
              </a:spcBef>
              <a:spcAft>
                <a:spcPts val="800"/>
              </a:spcAft>
            </a:pPr>
            <a:endParaRPr lang="en-US" sz="160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10</a:t>
            </a:fld>
            <a:endParaRPr lang="en-US" dirty="0"/>
          </a:p>
        </p:txBody>
      </p:sp>
    </p:spTree>
    <p:extLst>
      <p:ext uri="{BB962C8B-B14F-4D97-AF65-F5344CB8AC3E}">
        <p14:creationId xmlns:p14="http://schemas.microsoft.com/office/powerpoint/2010/main" val="11869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dirty="0">
                <a:effectLst/>
                <a:latin typeface="Arial" panose="020B0604020202020204" pitchFamily="34" charset="0"/>
                <a:ea typeface="Arial" panose="020B0604020202020204" pitchFamily="34" charset="0"/>
                <a:cs typeface="Times New Roman" panose="02020603050405020304" pitchFamily="18" charset="0"/>
              </a:rPr>
              <a:t>Arogya World works to prevent noncommunicable diseases (NDCs) in India through health education and lifestyle change, leveraging technology and partnerships to help people lead healthier lives. It accomplishes this through an innovative, community-based doorstep health model, delivering prevention programming outside of traditional healthcare systems to reach people where they live, learn, and work. </a:t>
            </a:r>
            <a:endParaRPr lang="en-US" dirty="0">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1165225"/>
            <a:ext cx="5486400" cy="3086100"/>
          </a:xfrm>
        </p:spPr>
      </p:sp>
      <p:sp>
        <p:nvSpPr>
          <p:cNvPr id="3" name="Notes Placeholder 2"/>
          <p:cNvSpPr>
            <a:spLocks noGrp="1"/>
          </p:cNvSpPr>
          <p:nvPr>
            <p:ph type="body" idx="1"/>
          </p:nvPr>
        </p:nvSpPr>
        <p:spPr>
          <a:xfrm>
            <a:off x="506775" y="4400550"/>
            <a:ext cx="5960699" cy="3783330"/>
          </a:xfrm>
        </p:spPr>
        <p:txBody>
          <a:bodyPr/>
          <a:lstStyle/>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With a population of almost 1.4 billion, India is the second most populated country on Earth and the largest South Asian economy, comprising a third of Asia and over 17 percent of humanity. Unfortunately, 360 million Indians – more than every US man, woman, and child – live in squalid conditions and are among the most impoverished in the world. </a:t>
            </a:r>
          </a:p>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India’s slums are home to millions, yet a third are not even recognized by the government. Families crowd together in makeshift structures, drink scant and contaminated water, scrounge through waste dumps, and typically share unhygienic communal bathrooms that lack sewage systems. Twenty percent live far below the poverty line, often as domestic workers, daily wager laborers, rickshaw pullers, and other low-paying jobs. Discrimination against women and girls is rampant, corruption is entrenched, and there is an unequal distribution of quality education. </a:t>
            </a:r>
          </a:p>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Gujarat is on the west coast of India, bordered by Pakistan and other Indian states. It is about the size of Kansas but is home to 71.5 million people versus 2.92 million in Kansas. Seventy-two percent of the world’s processed diamonds and 80 percent of India’s diamond exports come from Gujarat.</a:t>
            </a:r>
          </a:p>
          <a:p>
            <a:pPr>
              <a:lnSpc>
                <a:spcPct val="107000"/>
              </a:lnSpc>
              <a:spcAft>
                <a:spcPts val="8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7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The Noncommunicable Disease (NCD) crisis in India is one of the most significant health and development challenges of the century. The current incidence of NCD in India is staggering: </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NCDs account for nearly two-thirds of deaths. </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77 million have diabetes and an equal number are estimated to be prediabetic.</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75 percent of adults in metros like Delhi and Chennai are diabetic or prediabetic.</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20 percent have a chronic disease.</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10 percent have more than one chronic disease.</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One in three adults has high blood pressure.</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South Asians account for 60 percent of the world’s heart patients. </a:t>
            </a:r>
          </a:p>
          <a:p>
            <a:pPr marL="0" marR="0">
              <a:lnSpc>
                <a:spcPct val="107000"/>
              </a:lnSpc>
              <a:spcBef>
                <a:spcPts val="0"/>
              </a:spcBef>
              <a:spcAft>
                <a:spcPts val="0"/>
              </a:spcAft>
            </a:pPr>
            <a:endParaRPr lang="en-US" sz="1100"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The NCD crisis greatly impacts one of the largest segments of India’s population: adolescents. Young people in India account for every fifth person or 280 million people. Adolescence is a nutritionally vulnerable time when rapid physical growth increases nutrient demands. Adolescents experience a triple burden of malnutrition: undernutrition, overweight, and hidden hunger caused by a lack of essential nutrients. The incidence of overweight and obesity is increasing, more than 10 percent of those ages 10 to 19 are prediabetic, and the rate of childhood diabetes has increased three-fold over the last 30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685800" y="4291660"/>
            <a:ext cx="5657850" cy="2514214"/>
          </a:xfrm>
          <a:prstGeom prst="rect">
            <a:avLst/>
          </a:prstGeom>
          <a:noFill/>
        </p:spPr>
        <p:txBody>
          <a:bodyPr wrap="square">
            <a:spAutoFit/>
          </a:bodyPr>
          <a:lstStyle/>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This project takes place in Gujarat, India. It will test the effectiveness and impact of Rural MyThali, which translates India’s National Institute of Nutrition (NIN) guidelines into an easy-to-follow picture format that is region-specific. This will be integrated into Arogya World’s Healthy Schools health education program, which has been proven to work and has been deployed in 500,000 children around the country. In 2020, India’s top nutrition experts requested that AW integrate MyThali into the existing program and deliver it to large numbers of girls in school, but the work was delayed by the pandemic. This project will be the first opportunity to develop a formal integrated program for a nutrition tool in the school setting and test its effectiveness in adolescent girls, who most often are forgotten in the design of nutrition programs.</a:t>
            </a:r>
          </a:p>
          <a:p>
            <a:pPr lvl="0">
              <a:lnSpc>
                <a:spcPct val="110000"/>
              </a:lnSpc>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0999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523" y="4400550"/>
            <a:ext cx="6002833" cy="4491202"/>
          </a:xfrm>
        </p:spPr>
        <p:txBody>
          <a:bodyPr/>
          <a:lstStyle/>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The project unfolds in four phases: </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Phase 1: Formative Research – By administering questionnaires to the girls, measuring health metrics, and gathering information from district authorities, data will be collected in participants including socio-demographic profile of school-going girls, assessment of knowledge about basic aspects of foods, nutrition and anemia, dietary practices and dietary diversity, information on interventions under various national or local programs and girls’ utilization of these services.</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Phase 2: Development of Action Plan / MyThali activity calendar for 12 weeks – To support the use of MyThali comic book on basics of Foods and Nutrition, additional region-specific, culturally relevant tools will be developed, including counseling cards, traditional Indian “Toran” (similar to a garland) depicting the My Thali concept to be placed in strategic places at the school, activities such as rally, quiz, Snakes and Ladders game, and board games, the integrated MyThali + Healthy Schools program.</a:t>
            </a: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Tree>
    <p:extLst>
      <p:ext uri="{BB962C8B-B14F-4D97-AF65-F5344CB8AC3E}">
        <p14:creationId xmlns:p14="http://schemas.microsoft.com/office/powerpoint/2010/main" val="292444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53100" cy="3600450"/>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64F8F54-3512-E88C-8729-534E27B7CF41}"/>
              </a:ext>
            </a:extLst>
          </p:cNvPr>
          <p:cNvSpPr txBox="1"/>
          <p:nvPr/>
        </p:nvSpPr>
        <p:spPr>
          <a:xfrm>
            <a:off x="752475" y="4572000"/>
            <a:ext cx="5686425" cy="406265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Phase 3: Capacity building – Development and pretesting of intervention Tool Kit in vernacular language using regional meals; Tool Kit will be used to implement the current project and will also be left behind so the schools can continue to use it in future years for fresh incoming seventh grade girls, two peer-educators will be identified per school, training of all implementers, activities will be implemented by the peer-educators and completed on time – the program will be provided to all students in the designated classroom (both boys and girls), sessions conducted by peer educators will be monitored through spot checking and observation checklist by designated monitors.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Phase 4 Impact Evaluation: The impact of the Healthy Schools + Rural MyThali intervention on the adolescent girls will be assessed based on knowledge, attitudes and behaviors including on physical activity, dietary practices, nutritional status, hemoglobin levels, dietary diversity and morbidity profile. Data collection will be done on the phones of field staff using a questionnaire adapted from Arogya World’s existing questionnaires. Hemoglobin levels for the girls (a subset) will be measured in the local primary health center. All these measurements will be carried out at two timepoints – baseline (before the start of the intervention) and endline (when the intervention ends). </a:t>
            </a:r>
          </a:p>
          <a:p>
            <a:endParaRPr lang="en-US" sz="1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0210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4825" y="4400550"/>
            <a:ext cx="5886450" cy="4034790"/>
          </a:xfrm>
        </p:spPr>
        <p:txBody>
          <a:bodyPr/>
          <a:lstStyle/>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Arogya World was established in 2010 by Dr. Nalini Saligram and three other founding board members, a group of dedicated, passionate women who had the shared goal of making an impact on global health. In 2012, Arogya World India Trust was established to further advance AW’s work in India. The two entities work in close partnership to deliver AW’s programs across India. </a:t>
            </a:r>
          </a:p>
          <a:p>
            <a:pPr marL="0" marR="0">
              <a:spcBef>
                <a:spcPts val="0"/>
              </a:spcBef>
              <a:spcAft>
                <a:spcPts val="0"/>
              </a:spcAft>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AW leverages strategic partnerships, existing networks, and technology for cost-effective and impactful programs that include:</a:t>
            </a: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mDiabetes, a diabetes prevention program that sends preventive care messages directly to phones of users</a:t>
            </a: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Healthy Schools, which teaches adolescents the basics of healthy living through age-appropriate games and activities</a:t>
            </a: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Healthy Workplaces, which assesses and supports companies on doing more for the physical and mental health of employees, and </a:t>
            </a: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MyThali, which builds awareness on healthy eating and nutrition. </a:t>
            </a:r>
          </a:p>
          <a:p>
            <a:pPr marL="0" marR="0">
              <a:spcBef>
                <a:spcPts val="0"/>
              </a:spcBef>
              <a:spcAft>
                <a:spcPts val="0"/>
              </a:spcAft>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AW has educated 6 million people on healthy living since its inception and aims to reach 50 million in the next five years. Its programs are evidence-based, user-centered, and have demonstrated impact. </a:t>
            </a:r>
          </a:p>
          <a:p>
            <a:pPr marL="0" marR="0">
              <a:spcBef>
                <a:spcPts val="0"/>
              </a:spcBef>
              <a:spcAft>
                <a:spcPts val="0"/>
              </a:spcAft>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6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7700"/>
            <a:ext cx="5177790" cy="2823210"/>
          </a:xfrm>
        </p:spPr>
        <p:txBody>
          <a:bodyPr/>
          <a:lstStyle/>
          <a:p>
            <a:pPr marL="0" marR="0">
              <a:lnSpc>
                <a:spcPct val="110000"/>
              </a:lnSpc>
              <a:spcBef>
                <a:spcPts val="0"/>
              </a:spcBef>
              <a:spcAft>
                <a:spcPts val="1200"/>
              </a:spcAft>
            </a:pPr>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34716455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val="0"/>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val="0"/>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val="0"/>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val="0"/>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val="0"/>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val="0"/>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val="0"/>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val="0"/>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val="0"/>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val="0"/>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val="0"/>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val="0"/>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val="0"/>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val="0"/>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3722904"/>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484957"/>
            <a:ext cx="9724390" cy="756903"/>
          </a:xfrm>
        </p:spPr>
        <p:txBody>
          <a:bodyPr anchor="t">
            <a:normAutofit/>
          </a:bodyPr>
          <a:lstStyle/>
          <a:p>
            <a:r>
              <a:rPr lang="en-US" dirty="0"/>
              <a:t>August 2023 Featured Project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831850" y="5247153"/>
            <a:ext cx="6879276" cy="643291"/>
          </a:xfrm>
        </p:spPr>
        <p:txBody>
          <a:bodyPr lIns="91440" tIns="45720" rIns="91440" bIns="45720">
            <a:normAutofit fontScale="92500" lnSpcReduction="10000"/>
          </a:bodyPr>
          <a:lstStyle/>
          <a:p>
            <a:pPr>
              <a:spcBef>
                <a:spcPts val="0"/>
              </a:spcBef>
              <a:spcAft>
                <a:spcPts val="600"/>
              </a:spcAft>
            </a:pPr>
            <a:r>
              <a:rPr lang="en-US" dirty="0"/>
              <a:t>Addressing the noncommunicable disease crisis in India through nutrition education for girls</a:t>
            </a:r>
            <a:endParaRPr lang="en-US" dirty="0">
              <a:effectLst/>
            </a:endParaRP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312AA6B-E6EE-4ED9-AC6D-C1CDFDD2867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
        <p:nvSpPr>
          <p:cNvPr id="16" name="Slide Number Placeholder 2">
            <a:extLst>
              <a:ext uri="{FF2B5EF4-FFF2-40B4-BE49-F238E27FC236}">
                <a16:creationId xmlns:a16="http://schemas.microsoft.com/office/drawing/2014/main" id="{25D3FC7F-6C22-90A3-D321-B43F76C83D8F}"/>
              </a:ext>
            </a:extLst>
          </p:cNvPr>
          <p:cNvSpPr>
            <a:spLocks noGrp="1"/>
          </p:cNvSpPr>
          <p:nvPr>
            <p:ph type="sldNum" sz="quarter" idx="12"/>
          </p:nvPr>
        </p:nvSpPr>
        <p:spPr>
          <a:xfrm>
            <a:off x="11444606" y="6376399"/>
            <a:ext cx="492125" cy="274324"/>
          </a:xfrm>
        </p:spPr>
        <p:txBody>
          <a:bodyPr/>
          <a:lstStyle/>
          <a:p>
            <a:pPr>
              <a:spcAft>
                <a:spcPts val="600"/>
              </a:spcAft>
            </a:pPr>
            <a:fld id="{CDCB46B4-79E8-1449-8D45-8ACF439F73AA}" type="slidenum">
              <a:rPr lang="en-US" smtClean="0"/>
              <a:pPr>
                <a:spcAft>
                  <a:spcPts val="600"/>
                </a:spcAft>
              </a:pPr>
              <a:t>10</a:t>
            </a:fld>
            <a:endParaRPr lang="en-US" dirty="0"/>
          </a:p>
        </p:txBody>
      </p:sp>
      <p:sp>
        <p:nvSpPr>
          <p:cNvPr id="3" name="Slide Number Placeholder 2" hidden="1">
            <a:extLst>
              <a:ext uri="{FF2B5EF4-FFF2-40B4-BE49-F238E27FC236}">
                <a16:creationId xmlns:a16="http://schemas.microsoft.com/office/drawing/2014/main" id="{ED553998-5243-4AED-9C50-426D41D4982B}"/>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10</a:t>
            </a:fld>
            <a:endParaRPr lang="en-US" dirty="0"/>
          </a:p>
        </p:txBody>
      </p:sp>
      <p:sp>
        <p:nvSpPr>
          <p:cNvPr id="11" name="Slide Number Placeholder 2" hidden="1">
            <a:extLst>
              <a:ext uri="{FF2B5EF4-FFF2-40B4-BE49-F238E27FC236}">
                <a16:creationId xmlns:a16="http://schemas.microsoft.com/office/drawing/2014/main" id="{4015155E-E8B8-F60B-DB0A-A135676527E4}"/>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10</a:t>
            </a:fld>
            <a:endParaRPr lang="en-US" dirty="0"/>
          </a:p>
        </p:txBody>
      </p:sp>
    </p:spTree>
    <p:extLst>
      <p:ext uri="{BB962C8B-B14F-4D97-AF65-F5344CB8AC3E}">
        <p14:creationId xmlns:p14="http://schemas.microsoft.com/office/powerpoint/2010/main" val="321897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336417" y="1200533"/>
            <a:ext cx="5140457" cy="4831940"/>
          </a:xfrm>
        </p:spPr>
        <p:txBody>
          <a:bodyPr lIns="91440" tIns="45720" rIns="91440" bIns="45720" anchor="t"/>
          <a:lstStyle/>
          <a:p>
            <a:pPr>
              <a:lnSpc>
                <a:spcPct val="110000"/>
              </a:lnSpc>
              <a:spcBef>
                <a:spcPts val="0"/>
              </a:spcBef>
            </a:pPr>
            <a:r>
              <a:rPr lang="en-US" sz="2800" dirty="0">
                <a:ea typeface="Arial" panose="020B0604020202020204" pitchFamily="34" charset="0"/>
                <a:cs typeface="Times New Roman" panose="02020603050405020304" pitchFamily="18" charset="0"/>
              </a:rPr>
              <a:t>Mission: </a:t>
            </a:r>
            <a:r>
              <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rPr>
              <a:t>works to prevent noncommunicable diseases </a:t>
            </a:r>
            <a:r>
              <a:rPr lang="en-US" sz="2800" kern="0">
                <a:solidFill>
                  <a:srgbClr val="022077"/>
                </a:solidFill>
                <a:effectLst/>
                <a:latin typeface="Arial" panose="020B0604020202020204" pitchFamily="34" charset="0"/>
                <a:ea typeface="Arial" panose="020B0604020202020204" pitchFamily="34" charset="0"/>
                <a:cs typeface="Times New Roman" panose="02020603050405020304" pitchFamily="18" charset="0"/>
              </a:rPr>
              <a:t>(</a:t>
            </a:r>
            <a:r>
              <a:rPr lang="en-US" sz="2800" kern="0" smtClean="0">
                <a:solidFill>
                  <a:srgbClr val="022077"/>
                </a:solidFill>
                <a:effectLst/>
                <a:latin typeface="Arial" panose="020B0604020202020204" pitchFamily="34" charset="0"/>
                <a:ea typeface="Arial" panose="020B0604020202020204" pitchFamily="34" charset="0"/>
                <a:cs typeface="Times New Roman" panose="02020603050405020304" pitchFamily="18" charset="0"/>
              </a:rPr>
              <a:t>NCDs</a:t>
            </a:r>
            <a:r>
              <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rPr>
              <a:t>) in India through health education and lifestyle change</a:t>
            </a:r>
          </a:p>
          <a:p>
            <a:pPr>
              <a:lnSpc>
                <a:spcPct val="110000"/>
              </a:lnSpc>
              <a:spcBef>
                <a:spcPts val="0"/>
              </a:spcBef>
            </a:pPr>
            <a:endParaRPr lang="en-US" sz="2800" kern="0" dirty="0">
              <a:ea typeface="Arial" panose="020B0604020202020204" pitchFamily="34" charset="0"/>
              <a:cs typeface="Times New Roman" panose="02020603050405020304" pitchFamily="18" charset="0"/>
            </a:endParaRPr>
          </a:p>
          <a:p>
            <a:pPr>
              <a:lnSpc>
                <a:spcPct val="110000"/>
              </a:lnSpc>
              <a:spcBef>
                <a:spcPts val="0"/>
              </a:spcBef>
            </a:pPr>
            <a:r>
              <a:rPr lang="en-US" sz="2800" dirty="0">
                <a:ea typeface="Arial" panose="020B0604020202020204" pitchFamily="34" charset="0"/>
                <a:cs typeface="Times New Roman" panose="02020603050405020304" pitchFamily="18" charset="0"/>
              </a:rPr>
              <a:t>Innovative, community-based doorstep health model delivering prevention programming outside of traditional healthcare systems</a:t>
            </a: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182880" y="514183"/>
            <a:ext cx="6894576" cy="738546"/>
          </a:xfrm>
        </p:spPr>
        <p:txBody>
          <a:bodyPr/>
          <a:lstStyle/>
          <a:p>
            <a:r>
              <a:rPr lang="en-US" sz="4000" b="1" dirty="0"/>
              <a:t>Introducing </a:t>
            </a:r>
            <a:r>
              <a:rPr lang="en-US" sz="4000" b="1" dirty="0">
                <a:effectLst/>
                <a:latin typeface="Arial" panose="020B0604020202020204" pitchFamily="34" charset="0"/>
                <a:ea typeface="Arial" panose="020B0604020202020204" pitchFamily="34" charset="0"/>
                <a:cs typeface="Times New Roman" panose="02020603050405020304" pitchFamily="18" charset="0"/>
              </a:rPr>
              <a:t>Arogya World</a:t>
            </a:r>
            <a:endParaRPr lang="en-US" sz="4000" b="1" dirty="0"/>
          </a:p>
        </p:txBody>
      </p:sp>
      <p:pic>
        <p:nvPicPr>
          <p:cNvPr id="11" name="Picture 10">
            <a:extLst>
              <a:ext uri="{FF2B5EF4-FFF2-40B4-BE49-F238E27FC236}">
                <a16:creationId xmlns:a16="http://schemas.microsoft.com/office/drawing/2014/main" id="{6A46DBD6-3753-4AD6-BCEE-692930DA2DB3}"/>
              </a:ext>
            </a:extLst>
          </p:cNvPr>
          <p:cNvPicPr>
            <a:picLocks noChangeAspect="1"/>
          </p:cNvPicPr>
          <p:nvPr/>
        </p:nvPicPr>
        <p:blipFill rotWithShape="1">
          <a:blip r:embed="rId3">
            <a:extLst>
              <a:ext uri="{28A0092B-C50C-407E-A947-70E740481C1C}">
                <a14:useLocalDpi xmlns:a14="http://schemas.microsoft.com/office/drawing/2010/main" val="0"/>
              </a:ext>
            </a:extLst>
          </a:blip>
          <a:srcRect l="1683" t="-6926" r="-21303" b="-12694"/>
          <a:stretch/>
        </p:blipFill>
        <p:spPr>
          <a:xfrm>
            <a:off x="6019709" y="-498297"/>
            <a:ext cx="8502865" cy="8229600"/>
          </a:xfrm>
          <a:prstGeom prst="ellipse">
            <a:avLst/>
          </a:prstGeom>
          <a:scene3d>
            <a:camera prst="orthographicFront">
              <a:rot lat="0" lon="0" rev="0"/>
            </a:camera>
            <a:lightRig rig="threePt" dir="t"/>
          </a:scene3d>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55269" y="236466"/>
            <a:ext cx="6946998" cy="762310"/>
          </a:xfrm>
        </p:spPr>
        <p:txBody>
          <a:bodyPr/>
          <a:lstStyle/>
          <a:p>
            <a:r>
              <a:rPr lang="en-US" sz="4000" b="1" dirty="0"/>
              <a:t>About India</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179528" y="881517"/>
            <a:ext cx="6305787" cy="4736135"/>
          </a:xfrm>
        </p:spPr>
        <p:txBody>
          <a:bodyPr lIns="91440" tIns="45720" rIns="91440" bIns="45720" anchor="t"/>
          <a:lstStyle/>
          <a:p>
            <a:pPr marL="342900" marR="0" lvl="0" indent="-342900">
              <a:lnSpc>
                <a:spcPct val="110000"/>
              </a:lnSpc>
              <a:spcBef>
                <a:spcPts val="0"/>
              </a:spcBef>
              <a:spcAft>
                <a:spcPts val="1200"/>
              </a:spcAft>
              <a:buFont typeface="Symbol" panose="05050102010706020507" pitchFamily="18" charset="2"/>
              <a:buChar char=""/>
            </a:pPr>
            <a:r>
              <a:rPr lang="en-US" dirty="0">
                <a:ea typeface="Arial" panose="020B0604020202020204" pitchFamily="34" charset="0"/>
              </a:rPr>
              <a:t>P</a:t>
            </a:r>
            <a:r>
              <a:rPr lang="en-US" dirty="0">
                <a:effectLst/>
                <a:latin typeface="Arial" panose="020B0604020202020204" pitchFamily="34" charset="0"/>
                <a:ea typeface="Arial" panose="020B0604020202020204" pitchFamily="34" charset="0"/>
              </a:rPr>
              <a:t>opulation of almost 1.4 billion</a:t>
            </a:r>
          </a:p>
          <a:p>
            <a:pPr marL="342900" marR="0" lvl="0" indent="-342900">
              <a:lnSpc>
                <a:spcPct val="110000"/>
              </a:lnSpc>
              <a:spcBef>
                <a:spcPts val="0"/>
              </a:spcBef>
              <a:spcAft>
                <a:spcPts val="120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Second most populated country on Earth </a:t>
            </a:r>
          </a:p>
          <a:p>
            <a:pPr marL="342900" marR="0" lvl="0" indent="-342900">
              <a:lnSpc>
                <a:spcPct val="110000"/>
              </a:lnSpc>
              <a:spcBef>
                <a:spcPts val="0"/>
              </a:spcBef>
              <a:spcAft>
                <a:spcPts val="1200"/>
              </a:spcAft>
              <a:buFont typeface="Symbol" panose="05050102010706020507" pitchFamily="18" charset="2"/>
              <a:buChar char=""/>
            </a:pPr>
            <a:r>
              <a:rPr lang="en-US" dirty="0">
                <a:ea typeface="Arial" panose="020B0604020202020204" pitchFamily="34" charset="0"/>
                <a:cs typeface="Times New Roman" panose="02020603050405020304" pitchFamily="18" charset="0"/>
              </a:rPr>
              <a:t>360 million live in squalid conditions; among the most impoverished in the world</a:t>
            </a:r>
          </a:p>
          <a:p>
            <a:pPr marL="342900" marR="0" lvl="0" indent="-342900">
              <a:lnSpc>
                <a:spcPct val="110000"/>
              </a:lnSpc>
              <a:spcBef>
                <a:spcPts val="0"/>
              </a:spcBef>
              <a:spcAft>
                <a:spcPts val="1200"/>
              </a:spcAft>
              <a:buFont typeface="Symbol" panose="05050102010706020507" pitchFamily="18" charset="2"/>
              <a:buChar char=""/>
            </a:pPr>
            <a:r>
              <a:rPr lang="en-US" dirty="0">
                <a:ea typeface="Arial" panose="020B0604020202020204" pitchFamily="34" charset="0"/>
                <a:cs typeface="Times New Roman" panose="02020603050405020304" pitchFamily="18" charset="0"/>
              </a:rPr>
              <a:t>20% live far below the poverty line</a:t>
            </a:r>
          </a:p>
          <a:p>
            <a:pPr marL="342900" marR="0" lvl="0" indent="-342900">
              <a:lnSpc>
                <a:spcPct val="110000"/>
              </a:lnSpc>
              <a:spcBef>
                <a:spcPts val="0"/>
              </a:spcBef>
              <a:spcAft>
                <a:spcPts val="1200"/>
              </a:spcAft>
              <a:buFont typeface="Symbol" panose="05050102010706020507" pitchFamily="18" charset="2"/>
              <a:buChar char=""/>
            </a:pPr>
            <a:r>
              <a:rPr lang="en-US" dirty="0">
                <a:ea typeface="Arial" panose="020B0604020202020204" pitchFamily="34" charset="0"/>
                <a:cs typeface="Times New Roman" panose="02020603050405020304" pitchFamily="18" charset="0"/>
              </a:rPr>
              <a:t>Discrimination against women and girls is rampant, corruption entrenched, unequal distribution of quality education</a:t>
            </a:r>
          </a:p>
          <a:p>
            <a:pPr marL="342900" marR="0" lvl="0" indent="-342900">
              <a:lnSpc>
                <a:spcPct val="110000"/>
              </a:lnSpc>
              <a:spcBef>
                <a:spcPts val="0"/>
              </a:spcBef>
              <a:spcAft>
                <a:spcPts val="1200"/>
              </a:spcAft>
              <a:buFont typeface="Symbol" panose="05050102010706020507" pitchFamily="18" charset="2"/>
              <a:buChar char=""/>
            </a:pPr>
            <a:r>
              <a:rPr lang="en-US" dirty="0">
                <a:ea typeface="Arial" panose="020B0604020202020204" pitchFamily="34" charset="0"/>
                <a:cs typeface="Times New Roman" panose="02020603050405020304" pitchFamily="18" charset="0"/>
              </a:rPr>
              <a:t>Gujarat (project area) - about the size of Kansas but home to 71.5 million people versus 2.92 million in Kansas </a:t>
            </a:r>
          </a:p>
        </p:txBody>
      </p:sp>
      <p:pic>
        <p:nvPicPr>
          <p:cNvPr id="10" name="Picture 9">
            <a:extLst>
              <a:ext uri="{FF2B5EF4-FFF2-40B4-BE49-F238E27FC236}">
                <a16:creationId xmlns:a16="http://schemas.microsoft.com/office/drawing/2014/main" id="{24C75D43-0B72-7CFE-F0F7-5D6E93F856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70977" y="549441"/>
            <a:ext cx="2742479" cy="3013119"/>
          </a:xfrm>
          <a:prstGeom prst="rect">
            <a:avLst/>
          </a:prstGeom>
          <a:ln w="38100">
            <a:solidFill>
              <a:schemeClr val="accent4"/>
            </a:solidFill>
          </a:ln>
        </p:spPr>
      </p:pic>
      <p:pic>
        <p:nvPicPr>
          <p:cNvPr id="5" name="Picture 4">
            <a:extLst>
              <a:ext uri="{FF2B5EF4-FFF2-40B4-BE49-F238E27FC236}">
                <a16:creationId xmlns:a16="http://schemas.microsoft.com/office/drawing/2014/main" id="{BDF4F066-2BDE-8432-DEC8-37D49FD9CC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70372" y="2631186"/>
            <a:ext cx="4547714" cy="3417281"/>
          </a:xfrm>
          <a:prstGeom prst="rect">
            <a:avLst/>
          </a:prstGeom>
          <a:ln w="38100">
            <a:solidFill>
              <a:schemeClr val="accent4"/>
            </a:solidFill>
          </a:ln>
        </p:spPr>
      </p:pic>
      <p:pic>
        <p:nvPicPr>
          <p:cNvPr id="2" name="Graphic 7" descr="Marker with solid fill">
            <a:extLst>
              <a:ext uri="{FF2B5EF4-FFF2-40B4-BE49-F238E27FC236}">
                <a16:creationId xmlns:a16="http://schemas.microsoft.com/office/drawing/2014/main" id="{0F31D754-5E4B-2353-5E80-600C93AF3BD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805993" y="3790052"/>
            <a:ext cx="299720" cy="299720"/>
          </a:xfrm>
          <a:prstGeom prst="rect">
            <a:avLst/>
          </a:prstGeom>
        </p:spPr>
      </p:pic>
    </p:spTree>
    <p:extLst>
      <p:ext uri="{BB962C8B-B14F-4D97-AF65-F5344CB8AC3E}">
        <p14:creationId xmlns:p14="http://schemas.microsoft.com/office/powerpoint/2010/main" val="25907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155113"/>
            <a:ext cx="10396149" cy="762310"/>
          </a:xfrm>
        </p:spPr>
        <p:txBody>
          <a:bodyPr lIns="91440" tIns="45720" rIns="91440" bIns="45720" anchor="t"/>
          <a:lstStyle/>
          <a:p>
            <a:r>
              <a:rPr lang="en-US" sz="4000" b="1" dirty="0">
                <a:latin typeface="Arial"/>
                <a:ea typeface="Roboto Slab"/>
                <a:cs typeface="Arial"/>
              </a:rPr>
              <a:t>Life Challenges for </a:t>
            </a:r>
            <a:r>
              <a:rPr lang="en-US" sz="4000" b="1" dirty="0" smtClean="0">
                <a:latin typeface="Arial"/>
                <a:ea typeface="Roboto Slab"/>
                <a:cs typeface="Arial"/>
              </a:rPr>
              <a:t/>
            </a:r>
            <a:br>
              <a:rPr lang="en-US" sz="4000" b="1" dirty="0" smtClean="0">
                <a:latin typeface="Arial"/>
                <a:ea typeface="Roboto Slab"/>
                <a:cs typeface="Arial"/>
              </a:rPr>
            </a:br>
            <a:r>
              <a:rPr lang="en-US" sz="4000" b="1" dirty="0" smtClean="0">
                <a:latin typeface="Arial"/>
                <a:ea typeface="Roboto Slab"/>
                <a:cs typeface="Arial"/>
              </a:rPr>
              <a:t>Women </a:t>
            </a:r>
            <a:r>
              <a:rPr lang="en-US" sz="4000" b="1" dirty="0">
                <a:latin typeface="Arial"/>
                <a:ea typeface="Roboto Slab"/>
                <a:cs typeface="Arial"/>
              </a:rPr>
              <a:t>Served</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191261" y="1513113"/>
            <a:ext cx="5904739" cy="4515813"/>
          </a:xfrm>
        </p:spPr>
        <p:txBody>
          <a:bodyPr lIns="91440" tIns="45720" rIns="91440" bIns="45720" anchor="t"/>
          <a:lstStyle/>
          <a:p>
            <a:pPr marL="457200" marR="0" indent="-457200">
              <a:lnSpc>
                <a:spcPct val="107000"/>
              </a:lnSpc>
              <a:spcBef>
                <a:spcPts val="0"/>
              </a:spcBef>
              <a:spcAft>
                <a:spcPts val="120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The Noncommunicable Disease (NCD) crisis in India is staggering</a:t>
            </a:r>
          </a:p>
          <a:p>
            <a:pPr marL="457200" marR="0" indent="-457200">
              <a:lnSpc>
                <a:spcPct val="107000"/>
              </a:lnSpc>
              <a:spcBef>
                <a:spcPts val="0"/>
              </a:spcBef>
              <a:spcAft>
                <a:spcPts val="120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NCDs account for nearly 2/3 of deaths</a:t>
            </a:r>
          </a:p>
          <a:p>
            <a:pPr marL="457200" marR="0" indent="-457200">
              <a:lnSpc>
                <a:spcPct val="107000"/>
              </a:lnSpc>
              <a:spcBef>
                <a:spcPts val="0"/>
              </a:spcBef>
              <a:spcAft>
                <a:spcPts val="120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Financial burden high in vulnerable communities - cost of healthcare, financial consequences are catastrophic</a:t>
            </a:r>
          </a:p>
          <a:p>
            <a:pPr marL="457200" marR="0" indent="-457200">
              <a:lnSpc>
                <a:spcPct val="107000"/>
              </a:lnSpc>
              <a:spcBef>
                <a:spcPts val="0"/>
              </a:spcBef>
              <a:spcAft>
                <a:spcPts val="120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 Adolescents experience triple burden of malnutrition: undernutrition, overweight, and hidden hunger caused by a lack of essential nutrients, especially </a:t>
            </a:r>
            <a:r>
              <a:rPr lang="en-US" dirty="0">
                <a:ea typeface="Arial" panose="020B0604020202020204" pitchFamily="34" charset="0"/>
              </a:rPr>
              <a:t>r</a:t>
            </a:r>
            <a:r>
              <a:rPr lang="en-US" dirty="0">
                <a:effectLst/>
                <a:latin typeface="Arial" panose="020B0604020202020204" pitchFamily="34" charset="0"/>
                <a:ea typeface="Arial" panose="020B0604020202020204" pitchFamily="34" charset="0"/>
                <a:cs typeface="Arial" panose="020B0604020202020204" pitchFamily="34" charset="0"/>
              </a:rPr>
              <a:t>ural girls</a:t>
            </a:r>
          </a:p>
        </p:txBody>
      </p:sp>
      <p:pic>
        <p:nvPicPr>
          <p:cNvPr id="7" name="Picture 6">
            <a:extLst>
              <a:ext uri="{FF2B5EF4-FFF2-40B4-BE49-F238E27FC236}">
                <a16:creationId xmlns:a16="http://schemas.microsoft.com/office/drawing/2014/main" id="{9F862373-FCCD-0247-9B3B-AE8455D43CFB}"/>
              </a:ext>
            </a:extLst>
          </p:cNvPr>
          <p:cNvPicPr>
            <a:picLocks noChangeAspect="1"/>
          </p:cNvPicPr>
          <p:nvPr/>
        </p:nvPicPr>
        <p:blipFill rotWithShape="1">
          <a:blip r:embed="rId3">
            <a:extLst>
              <a:ext uri="{28A0092B-C50C-407E-A947-70E740481C1C}">
                <a14:useLocalDpi xmlns:a14="http://schemas.microsoft.com/office/drawing/2010/main" val="0"/>
              </a:ext>
            </a:extLst>
          </a:blip>
          <a:srcRect l="1" t="-7836" r="-19714" b="-11877"/>
          <a:stretch/>
        </p:blipFill>
        <p:spPr>
          <a:xfrm>
            <a:off x="6404883" y="-571368"/>
            <a:ext cx="8322328" cy="8229600"/>
          </a:xfrm>
          <a:prstGeom prst="ellipse">
            <a:avLst/>
          </a:prstGeom>
        </p:spPr>
      </p:pic>
    </p:spTree>
    <p:extLst>
      <p:ext uri="{BB962C8B-B14F-4D97-AF65-F5344CB8AC3E}">
        <p14:creationId xmlns:p14="http://schemas.microsoft.com/office/powerpoint/2010/main" val="2949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4" y="339958"/>
            <a:ext cx="10919631" cy="1180931"/>
          </a:xfrm>
        </p:spPr>
        <p:txBody>
          <a:bodyPr/>
          <a:lstStyle/>
          <a:p>
            <a:r>
              <a:rPr lang="en-US" sz="4000" b="1" dirty="0">
                <a:effectLst/>
                <a:latin typeface="Arial" panose="020B0604020202020204" pitchFamily="34" charset="0"/>
                <a:ea typeface="Arial" panose="020B0604020202020204" pitchFamily="34" charset="0"/>
                <a:cs typeface="Times New Roman" panose="02020603050405020304" pitchFamily="18" charset="0"/>
              </a:rPr>
              <a:t>Rural Adolescent Girls </a:t>
            </a:r>
            <a:r>
              <a:rPr lang="en-US" sz="4000" b="1" dirty="0" smtClean="0">
                <a:effectLst/>
                <a:latin typeface="Arial" panose="020B0604020202020204" pitchFamily="34" charset="0"/>
                <a:ea typeface="Arial" panose="020B0604020202020204" pitchFamily="34" charset="0"/>
                <a:cs typeface="Times New Roman" panose="02020603050405020304" pitchFamily="18" charset="0"/>
              </a:rPr>
              <a:t>Health </a:t>
            </a:r>
            <a:br>
              <a:rPr lang="en-US" sz="4000" b="1" dirty="0" smtClean="0">
                <a:effectLst/>
                <a:latin typeface="Arial" panose="020B0604020202020204" pitchFamily="34" charset="0"/>
                <a:ea typeface="Arial" panose="020B0604020202020204" pitchFamily="34" charset="0"/>
                <a:cs typeface="Times New Roman" panose="02020603050405020304" pitchFamily="18" charset="0"/>
              </a:rPr>
            </a:br>
            <a:r>
              <a:rPr lang="en-US" sz="4000" b="1" dirty="0" smtClean="0">
                <a:effectLst/>
                <a:latin typeface="Arial" panose="020B0604020202020204" pitchFamily="34" charset="0"/>
                <a:ea typeface="Arial" panose="020B0604020202020204" pitchFamily="34" charset="0"/>
                <a:cs typeface="Times New Roman" panose="02020603050405020304" pitchFamily="18" charset="0"/>
              </a:rPr>
              <a:t>and </a:t>
            </a:r>
            <a:r>
              <a:rPr lang="en-US" sz="4000" b="1" dirty="0">
                <a:effectLst/>
                <a:latin typeface="Arial" panose="020B0604020202020204" pitchFamily="34" charset="0"/>
                <a:ea typeface="Arial" panose="020B0604020202020204" pitchFamily="34" charset="0"/>
                <a:cs typeface="Times New Roman" panose="02020603050405020304" pitchFamily="18" charset="0"/>
              </a:rPr>
              <a:t>Nutrition Education</a:t>
            </a:r>
            <a:endParaRPr lang="en-US" sz="4000" b="1" dirty="0"/>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616241" y="1695450"/>
            <a:ext cx="6403683" cy="4547599"/>
          </a:xfrm>
        </p:spPr>
        <p:txBody>
          <a:bodyPr/>
          <a:lstStyle/>
          <a:p>
            <a:pPr marL="342900" marR="0" lvl="0" indent="-342900">
              <a:lnSpc>
                <a:spcPct val="110000"/>
              </a:lnSpc>
              <a:spcBef>
                <a:spcPts val="0"/>
              </a:spcBef>
              <a:spcAft>
                <a:spcPts val="1200"/>
              </a:spcAft>
              <a:buFont typeface="Arial" panose="020B0604020202020204" pitchFamily="34" charset="0"/>
              <a:buChar char="•"/>
            </a:pPr>
            <a:r>
              <a:rPr lang="en-US" dirty="0">
                <a:ea typeface="Arial" panose="020B0604020202020204" pitchFamily="34" charset="0"/>
                <a:cs typeface="Times New Roman" panose="02020603050405020304" pitchFamily="18" charset="0"/>
              </a:rPr>
              <a:t>Tests effectiveness and impact of Rural MyThali, which translates India’s National Institute of Nutrition (NIN) guidelines into easy-to-follow picture format that is region-specific</a:t>
            </a:r>
          </a:p>
          <a:p>
            <a:pPr marL="342900" marR="0" lvl="0" indent="-342900">
              <a:lnSpc>
                <a:spcPct val="110000"/>
              </a:lnSpc>
              <a:spcBef>
                <a:spcPts val="0"/>
              </a:spcBef>
              <a:spcAft>
                <a:spcPts val="1200"/>
              </a:spcAft>
              <a:buFont typeface="Arial" panose="020B0604020202020204" pitchFamily="34" charset="0"/>
              <a:buChar char="•"/>
            </a:pPr>
            <a:r>
              <a:rPr lang="en-US" dirty="0">
                <a:ea typeface="Arial" panose="020B0604020202020204" pitchFamily="34" charset="0"/>
              </a:rPr>
              <a:t>E</a:t>
            </a:r>
            <a:r>
              <a:rPr lang="en-US" dirty="0">
                <a:effectLst/>
                <a:latin typeface="Arial" panose="020B0604020202020204" pitchFamily="34" charset="0"/>
                <a:ea typeface="Arial" panose="020B0604020202020204" pitchFamily="34" charset="0"/>
              </a:rPr>
              <a:t>ducates adolescents about basics of healthy living before lifestyle habits are set</a:t>
            </a:r>
          </a:p>
          <a:p>
            <a:pPr marL="342900" marR="0" lvl="0" indent="-342900">
              <a:lnSpc>
                <a:spcPct val="110000"/>
              </a:lnSpc>
              <a:spcBef>
                <a:spcPts val="0"/>
              </a:spcBef>
              <a:spcAft>
                <a:spcPts val="1200"/>
              </a:spcAft>
              <a:buFont typeface="Arial" panose="020B0604020202020204" pitchFamily="34" charset="0"/>
              <a:buChar char="•"/>
            </a:pPr>
            <a:r>
              <a:rPr lang="en-US" dirty="0">
                <a:ea typeface="Arial" panose="020B0604020202020204" pitchFamily="34" charset="0"/>
              </a:rPr>
              <a:t>F</a:t>
            </a:r>
            <a:r>
              <a:rPr lang="en-US" dirty="0">
                <a:effectLst/>
                <a:latin typeface="Arial" panose="020B0604020202020204" pitchFamily="34" charset="0"/>
                <a:ea typeface="Arial" panose="020B0604020202020204" pitchFamily="34" charset="0"/>
              </a:rPr>
              <a:t>ocus groups (girls and their mothers) assess food preferences/habits, locally available food and more </a:t>
            </a:r>
            <a:endParaRPr lang="en-US" sz="2800" dirty="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CB650F2E-B902-2151-CE02-56E2FED3F0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11693" y="-145551"/>
            <a:ext cx="8322329" cy="8229600"/>
          </a:xfrm>
          <a:prstGeom prst="ellipse">
            <a:avLst/>
          </a:prstGeom>
        </p:spPr>
      </p:pic>
    </p:spTree>
    <p:extLst>
      <p:ext uri="{BB962C8B-B14F-4D97-AF65-F5344CB8AC3E}">
        <p14:creationId xmlns:p14="http://schemas.microsoft.com/office/powerpoint/2010/main" val="224333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304801" y="1102269"/>
            <a:ext cx="6566722" cy="4936177"/>
          </a:xfrm>
        </p:spPr>
        <p:txBody>
          <a:bodyPr/>
          <a:lstStyle/>
          <a:p>
            <a:pPr marL="0" marR="0">
              <a:lnSpc>
                <a:spcPct val="107000"/>
              </a:lnSpc>
              <a:spcBef>
                <a:spcPts val="0"/>
              </a:spcBef>
              <a:spcAft>
                <a:spcPts val="800"/>
              </a:spcAft>
            </a:pPr>
            <a:r>
              <a:rPr lang="en-US" sz="2200" dirty="0">
                <a:ea typeface="Arial" panose="020B0604020202020204" pitchFamily="34" charset="0"/>
                <a:cs typeface="Times New Roman" panose="02020603050405020304" pitchFamily="18" charset="0"/>
              </a:rPr>
              <a:t>Project phases</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07000"/>
              </a:lnSpc>
              <a:spcBef>
                <a:spcPts val="0"/>
              </a:spcBef>
              <a:spcAft>
                <a:spcPts val="800"/>
              </a:spcAft>
            </a:pPr>
            <a:r>
              <a:rPr lang="en-US" sz="2200" b="1" dirty="0">
                <a:effectLst/>
                <a:latin typeface="Arial" panose="020B0604020202020204" pitchFamily="34" charset="0"/>
                <a:ea typeface="Arial" panose="020B0604020202020204" pitchFamily="34" charset="0"/>
                <a:cs typeface="Times New Roman" panose="02020603050405020304" pitchFamily="18" charset="0"/>
              </a:rPr>
              <a:t>Formative Research </a:t>
            </a:r>
            <a:r>
              <a:rPr lang="en-US" sz="2200" dirty="0">
                <a:effectLst/>
                <a:latin typeface="Arial" panose="020B0604020202020204" pitchFamily="34" charset="0"/>
                <a:ea typeface="Arial" panose="020B0604020202020204" pitchFamily="34" charset="0"/>
                <a:cs typeface="Times New Roman" panose="02020603050405020304" pitchFamily="18" charset="0"/>
              </a:rPr>
              <a:t>– Dietary practices and dietary diversity, knowledge assessment</a:t>
            </a:r>
          </a:p>
          <a:p>
            <a:pPr marL="0" marR="0">
              <a:lnSpc>
                <a:spcPct val="107000"/>
              </a:lnSpc>
              <a:spcBef>
                <a:spcPts val="0"/>
              </a:spcBef>
              <a:spcAft>
                <a:spcPts val="800"/>
              </a:spcAft>
            </a:pPr>
            <a:r>
              <a:rPr lang="en-US" sz="2200" b="1" dirty="0">
                <a:effectLst/>
                <a:latin typeface="Arial" panose="020B0604020202020204" pitchFamily="34" charset="0"/>
                <a:ea typeface="Arial" panose="020B0604020202020204" pitchFamily="34" charset="0"/>
                <a:cs typeface="Times New Roman" panose="02020603050405020304" pitchFamily="18" charset="0"/>
              </a:rPr>
              <a:t>Development of Action Plan / MyThali </a:t>
            </a:r>
            <a:r>
              <a:rPr lang="en-US" sz="2200" dirty="0">
                <a:effectLst/>
                <a:latin typeface="Arial" panose="020B0604020202020204" pitchFamily="34" charset="0"/>
                <a:ea typeface="Arial" panose="020B0604020202020204" pitchFamily="34" charset="0"/>
                <a:cs typeface="Times New Roman" panose="02020603050405020304" pitchFamily="18" charset="0"/>
              </a:rPr>
              <a:t>activity calendar for 12 weeks – supports use of MyThali comic book on basics of Foods and Nutrition, plus additional region-specific, culturally relevant tools</a:t>
            </a:r>
          </a:p>
          <a:p>
            <a:pPr marL="0" marR="0">
              <a:lnSpc>
                <a:spcPct val="107000"/>
              </a:lnSpc>
              <a:spcBef>
                <a:spcPts val="0"/>
              </a:spcBef>
              <a:spcAft>
                <a:spcPts val="800"/>
              </a:spcAft>
            </a:pPr>
            <a:r>
              <a:rPr lang="en-US" sz="2200" b="1" dirty="0">
                <a:effectLst/>
                <a:latin typeface="Arial" panose="020B0604020202020204" pitchFamily="34" charset="0"/>
                <a:ea typeface="Arial" panose="020B0604020202020204" pitchFamily="34" charset="0"/>
                <a:cs typeface="Times New Roman" panose="02020603050405020304" pitchFamily="18" charset="0"/>
              </a:rPr>
              <a:t>Capacity building </a:t>
            </a:r>
            <a:r>
              <a:rPr lang="en-US" sz="2200" dirty="0">
                <a:effectLst/>
                <a:latin typeface="Arial" panose="020B0604020202020204" pitchFamily="34" charset="0"/>
                <a:ea typeface="Arial" panose="020B0604020202020204" pitchFamily="34" charset="0"/>
                <a:cs typeface="Times New Roman" panose="02020603050405020304" pitchFamily="18" charset="0"/>
              </a:rPr>
              <a:t>– Development and pretesting of intervention Tool Kit in vernacular language using regional meals (left for future use by schools)</a:t>
            </a:r>
          </a:p>
          <a:p>
            <a:pPr marL="0" marR="0">
              <a:lnSpc>
                <a:spcPct val="107000"/>
              </a:lnSpc>
              <a:spcBef>
                <a:spcPts val="0"/>
              </a:spcBef>
              <a:spcAft>
                <a:spcPts val="800"/>
              </a:spcAft>
            </a:pPr>
            <a:r>
              <a:rPr lang="en-US" sz="2200" b="1" dirty="0">
                <a:effectLst/>
                <a:latin typeface="Arial" panose="020B0604020202020204" pitchFamily="34" charset="0"/>
                <a:ea typeface="Arial" panose="020B0604020202020204" pitchFamily="34" charset="0"/>
                <a:cs typeface="Times New Roman" panose="02020603050405020304" pitchFamily="18" charset="0"/>
              </a:rPr>
              <a:t>Impact Evaluation </a:t>
            </a:r>
            <a:r>
              <a:rPr lang="en-US" sz="2200" dirty="0">
                <a:effectLst/>
                <a:latin typeface="Arial" panose="020B0604020202020204" pitchFamily="34" charset="0"/>
                <a:ea typeface="Arial" panose="020B0604020202020204" pitchFamily="34" charset="0"/>
                <a:cs typeface="Times New Roman" panose="02020603050405020304" pitchFamily="18" charset="0"/>
              </a:rPr>
              <a:t>– Assessing impact of intervention</a:t>
            </a:r>
            <a:endParaRPr lang="en-US" sz="2200" cap="small" dirty="0">
              <a:solidFill>
                <a:srgbClr val="009094"/>
              </a:solidFill>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b="1" cap="small" dirty="0">
                <a:solidFill>
                  <a:srgbClr val="009094"/>
                </a:solidFill>
                <a:ea typeface="Times New Roman" panose="02020603050405020304" pitchFamily="18" charset="0"/>
                <a:cs typeface="Times New Roman" panose="02020603050405020304" pitchFamily="18" charset="0"/>
              </a:rPr>
              <a:t>Each Year of 2-Year Project</a:t>
            </a:r>
            <a:r>
              <a:rPr lang="en-US" sz="1800" b="1"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 – Direct Impact: 1,600 (800 Intervention); Indirect Impact: Approximately 8,000 Family Members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7" t="-2221" r="9830" b="-17648"/>
          <a:stretch/>
        </p:blipFill>
        <p:spPr>
          <a:xfrm>
            <a:off x="6871522" y="-206829"/>
            <a:ext cx="8229600" cy="8229600"/>
          </a:xfrm>
          <a:prstGeom prst="ellipse">
            <a:avLst/>
          </a:prstGeom>
        </p:spPr>
      </p:pic>
    </p:spTree>
    <p:extLst>
      <p:ext uri="{BB962C8B-B14F-4D97-AF65-F5344CB8AC3E}">
        <p14:creationId xmlns:p14="http://schemas.microsoft.com/office/powerpoint/2010/main" val="373608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6A1C-2770-664C-960D-0D42ACF31609}"/>
              </a:ext>
            </a:extLst>
          </p:cNvPr>
          <p:cNvSpPr>
            <a:spLocks noGrp="1"/>
          </p:cNvSpPr>
          <p:nvPr>
            <p:ph type="title"/>
          </p:nvPr>
        </p:nvSpPr>
        <p:spPr>
          <a:xfrm>
            <a:off x="765544" y="136524"/>
            <a:ext cx="10679062" cy="762310"/>
          </a:xfrm>
        </p:spPr>
        <p:txBody>
          <a:bodyPr/>
          <a:lstStyle/>
          <a:p>
            <a:r>
              <a:rPr lang="en-US" sz="4400" b="1" dirty="0"/>
              <a:t>Budget</a:t>
            </a:r>
          </a:p>
        </p:txBody>
      </p:sp>
      <p:sp>
        <p:nvSpPr>
          <p:cNvPr id="4" name="Slide Number Placeholder 3">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graphicFrame>
        <p:nvGraphicFramePr>
          <p:cNvPr id="5" name="Table 4">
            <a:extLst>
              <a:ext uri="{FF2B5EF4-FFF2-40B4-BE49-F238E27FC236}">
                <a16:creationId xmlns:a16="http://schemas.microsoft.com/office/drawing/2014/main" id="{98C2BAB4-5AF5-FD0A-401D-3C13BFBD3116}"/>
              </a:ext>
            </a:extLst>
          </p:cNvPr>
          <p:cNvGraphicFramePr>
            <a:graphicFrameLocks noGrp="1"/>
          </p:cNvGraphicFramePr>
          <p:nvPr>
            <p:extLst>
              <p:ext uri="{D42A27DB-BD31-4B8C-83A1-F6EECF244321}">
                <p14:modId xmlns:p14="http://schemas.microsoft.com/office/powerpoint/2010/main" val="3190172712"/>
              </p:ext>
            </p:extLst>
          </p:nvPr>
        </p:nvGraphicFramePr>
        <p:xfrm>
          <a:off x="765546" y="866180"/>
          <a:ext cx="10679060" cy="5915234"/>
        </p:xfrm>
        <a:graphic>
          <a:graphicData uri="http://schemas.openxmlformats.org/drawingml/2006/table">
            <a:tbl>
              <a:tblPr firstRow="1" firstCol="1" lastRow="1" lastCol="1" bandRow="1" bandCol="1"/>
              <a:tblGrid>
                <a:gridCol w="2239158">
                  <a:extLst>
                    <a:ext uri="{9D8B030D-6E8A-4147-A177-3AD203B41FA5}">
                      <a16:colId xmlns:a16="http://schemas.microsoft.com/office/drawing/2014/main" val="3194989427"/>
                    </a:ext>
                  </a:extLst>
                </a:gridCol>
                <a:gridCol w="6501248">
                  <a:extLst>
                    <a:ext uri="{9D8B030D-6E8A-4147-A177-3AD203B41FA5}">
                      <a16:colId xmlns:a16="http://schemas.microsoft.com/office/drawing/2014/main" val="2709929893"/>
                    </a:ext>
                  </a:extLst>
                </a:gridCol>
                <a:gridCol w="1938654">
                  <a:extLst>
                    <a:ext uri="{9D8B030D-6E8A-4147-A177-3AD203B41FA5}">
                      <a16:colId xmlns:a16="http://schemas.microsoft.com/office/drawing/2014/main" val="3950263066"/>
                    </a:ext>
                  </a:extLst>
                </a:gridCol>
              </a:tblGrid>
              <a:tr h="363907">
                <a:tc>
                  <a:txBody>
                    <a:bodyPr/>
                    <a:lstStyle/>
                    <a:p>
                      <a:pPr marL="452120" marR="452755" algn="ctr">
                        <a:lnSpc>
                          <a:spcPct val="110000"/>
                        </a:lnSpc>
                        <a:spcBef>
                          <a:spcPts val="240"/>
                        </a:spcBef>
                        <a:spcAft>
                          <a:spcPts val="0"/>
                        </a:spcAft>
                      </a:pPr>
                      <a:r>
                        <a:rPr lang="en-US" sz="2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Item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1822450" marR="1820545" algn="ctr">
                        <a:lnSpc>
                          <a:spcPct val="110000"/>
                        </a:lnSpc>
                        <a:spcBef>
                          <a:spcPts val="240"/>
                        </a:spcBef>
                        <a:spcAft>
                          <a:spcPts val="0"/>
                        </a:spcAft>
                      </a:pPr>
                      <a:r>
                        <a:rPr lang="en-US" sz="2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Description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45720" marR="50165" algn="ctr">
                        <a:lnSpc>
                          <a:spcPct val="110000"/>
                        </a:lnSpc>
                        <a:spcBef>
                          <a:spcPts val="240"/>
                        </a:spcBef>
                        <a:spcAft>
                          <a:spcPts val="0"/>
                        </a:spcAft>
                      </a:pPr>
                      <a:r>
                        <a:rPr lang="en-US" sz="2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Cost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9093"/>
                    </a:solidFill>
                  </a:tcPr>
                </a:tc>
                <a:extLst>
                  <a:ext uri="{0D108BD9-81ED-4DB2-BD59-A6C34878D82A}">
                    <a16:rowId xmlns:a16="http://schemas.microsoft.com/office/drawing/2014/main" val="255962131"/>
                  </a:ext>
                </a:extLst>
              </a:tr>
              <a:tr h="786416">
                <a:tc>
                  <a:txBody>
                    <a:bodyPr/>
                    <a:lstStyle/>
                    <a:p>
                      <a:pPr marL="0" marR="198755" algn="ctr">
                        <a:lnSpc>
                          <a:spcPct val="110000"/>
                        </a:lnSpc>
                        <a:spcBef>
                          <a:spcPts val="0"/>
                        </a:spcBef>
                        <a:spcAft>
                          <a:spcPts val="0"/>
                        </a:spcAft>
                      </a:pPr>
                      <a:r>
                        <a:rPr lang="en-US" sz="2400" dirty="0">
                          <a:solidFill>
                            <a:srgbClr val="1A1A1A"/>
                          </a:solidFill>
                          <a:effectLst/>
                          <a:latin typeface="Arial" panose="020B0604020202020204" pitchFamily="34" charset="0"/>
                          <a:ea typeface="Arial" panose="020B0604020202020204" pitchFamily="34" charset="0"/>
                          <a:cs typeface="Arial" panose="020B0604020202020204" pitchFamily="34" charset="0"/>
                        </a:rPr>
                        <a:t> </a:t>
                      </a:r>
                      <a:r>
                        <a:rPr lang="en-US" sz="2400" dirty="0" smtClean="0">
                          <a:solidFill>
                            <a:srgbClr val="1A1A1A"/>
                          </a:solidFill>
                          <a:effectLst/>
                          <a:latin typeface="Arial" panose="020B0604020202020204" pitchFamily="34" charset="0"/>
                          <a:ea typeface="Arial" panose="020B0604020202020204" pitchFamily="34" charset="0"/>
                          <a:cs typeface="Arial" panose="020B0604020202020204" pitchFamily="34" charset="0"/>
                        </a:rPr>
                        <a:t>Project </a:t>
                      </a:r>
                      <a:r>
                        <a:rPr lang="en-US" sz="2400" dirty="0">
                          <a:solidFill>
                            <a:srgbClr val="1A1A1A"/>
                          </a:solidFill>
                          <a:effectLst/>
                          <a:latin typeface="Arial" panose="020B0604020202020204" pitchFamily="34" charset="0"/>
                          <a:ea typeface="Arial" panose="020B0604020202020204" pitchFamily="34" charset="0"/>
                          <a:cs typeface="Arial" panose="020B0604020202020204" pitchFamily="34" charset="0"/>
                        </a:rPr>
                        <a:t>Management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457200" marR="0" algn="ctr">
                        <a:lnSpc>
                          <a:spcPct val="107000"/>
                        </a:lnSpc>
                        <a:spcBef>
                          <a:spcPts val="0"/>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Portion </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of direct cost to manage project, plus oversight</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algn="r">
                        <a:lnSpc>
                          <a:spcPct val="110000"/>
                        </a:lnSpc>
                        <a:spcBef>
                          <a:spcPts val="5"/>
                        </a:spcBef>
                        <a:spcAft>
                          <a:spcPts val="0"/>
                        </a:spcAft>
                      </a:pPr>
                      <a:r>
                        <a:rPr lang="en-US" sz="2400" spc="-1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$10,000</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677526508"/>
                  </a:ext>
                </a:extLst>
              </a:tr>
              <a:tr h="730980">
                <a:tc>
                  <a:txBody>
                    <a:bodyPr/>
                    <a:lstStyle/>
                    <a:p>
                      <a:pPr marL="0" marR="0" algn="ctr">
                        <a:lnSpc>
                          <a:spcPct val="110000"/>
                        </a:lnSpc>
                        <a:spcBef>
                          <a:spcPts val="3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Field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ct val="110000"/>
                        </a:lnSpc>
                        <a:spcBef>
                          <a:spcPts val="3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Implementation</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457200" marR="0" algn="ctr">
                        <a:lnSpc>
                          <a:spcPct val="110000"/>
                        </a:lnSpc>
                        <a:spcBef>
                          <a:spcPts val="3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On-the-ground </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implementation and execution</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algn="r">
                        <a:lnSpc>
                          <a:spcPct val="110000"/>
                        </a:lnSpc>
                        <a:spcBef>
                          <a:spcPts val="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$20,000</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439293601"/>
                  </a:ext>
                </a:extLst>
              </a:tr>
              <a:tr h="531130">
                <a:tc>
                  <a:txBody>
                    <a:bodyPr/>
                    <a:lstStyle/>
                    <a:p>
                      <a:pPr marL="0" marR="0" algn="ctr">
                        <a:lnSpc>
                          <a:spcPct val="110000"/>
                        </a:lnSpc>
                        <a:spcBef>
                          <a:spcPts val="3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Materials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ct val="110000"/>
                        </a:lnSpc>
                        <a:spcBef>
                          <a:spcPts val="35"/>
                        </a:spcBef>
                        <a:spcAft>
                          <a:spcPts val="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Development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algn="ctr">
                        <a:lnSpc>
                          <a:spcPct val="110000"/>
                        </a:lnSpc>
                        <a:spcBef>
                          <a:spcPts val="35"/>
                        </a:spcBef>
                        <a:spcAft>
                          <a:spcPts val="12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Encompasses the cost of altering current materials based on focus group input, translation, and printing</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algn="r">
                        <a:lnSpc>
                          <a:spcPct val="110000"/>
                        </a:lnSpc>
                        <a:spcBef>
                          <a:spcPts val="5"/>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3,000</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2097296458"/>
                  </a:ext>
                </a:extLst>
              </a:tr>
              <a:tr h="508933">
                <a:tc>
                  <a:txBody>
                    <a:bodyPr/>
                    <a:lstStyle/>
                    <a:p>
                      <a:pPr marL="0" marR="0" algn="ctr">
                        <a:lnSpc>
                          <a:spcPct val="110000"/>
                        </a:lnSpc>
                        <a:spcBef>
                          <a:spcPts val="3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Training</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457200" marR="0" algn="ctr">
                        <a:lnSpc>
                          <a:spcPct val="110000"/>
                        </a:lnSpc>
                        <a:spcBef>
                          <a:spcPts val="3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Training </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modules development and training sessions</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algn="r">
                        <a:lnSpc>
                          <a:spcPct val="110000"/>
                        </a:lnSpc>
                        <a:spcBef>
                          <a:spcPts val="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4,000</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249596923"/>
                  </a:ext>
                </a:extLst>
              </a:tr>
              <a:tr h="508933">
                <a:tc>
                  <a:txBody>
                    <a:bodyPr/>
                    <a:lstStyle/>
                    <a:p>
                      <a:pPr marL="0" marR="0" algn="ctr">
                        <a:lnSpc>
                          <a:spcPct val="110000"/>
                        </a:lnSpc>
                        <a:spcBef>
                          <a:spcPts val="3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Impact </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Evaluation</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457200" marR="0" algn="ctr">
                        <a:lnSpc>
                          <a:spcPct val="110000"/>
                        </a:lnSpc>
                        <a:spcBef>
                          <a:spcPts val="3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Data </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collection, analysis, and reporting</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algn="r">
                        <a:lnSpc>
                          <a:spcPct val="110000"/>
                        </a:lnSpc>
                        <a:spcBef>
                          <a:spcPts val="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5,000</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3867164166"/>
                  </a:ext>
                </a:extLst>
              </a:tr>
              <a:tr h="569923">
                <a:tc>
                  <a:txBody>
                    <a:bodyPr/>
                    <a:lstStyle/>
                    <a:p>
                      <a:pPr marL="0" marR="0" algn="ctr">
                        <a:lnSpc>
                          <a:spcPct val="110000"/>
                        </a:lnSpc>
                        <a:spcBef>
                          <a:spcPts val="35"/>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Travel</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457200" marR="0" algn="ctr">
                        <a:lnSpc>
                          <a:spcPct val="110000"/>
                        </a:lnSpc>
                        <a:spcBef>
                          <a:spcPts val="3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Travel </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trainings, partner liaising, and project update</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algn="r">
                        <a:lnSpc>
                          <a:spcPct val="110000"/>
                        </a:lnSpc>
                        <a:spcBef>
                          <a:spcPts val="5"/>
                        </a:spcBef>
                        <a:spcAft>
                          <a:spcPts val="0"/>
                        </a:spcAft>
                      </a:pPr>
                      <a:r>
                        <a:rPr lang="en-US" sz="24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3,000</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567946512"/>
                  </a:ext>
                </a:extLst>
              </a:tr>
              <a:tr h="426325">
                <a:tc>
                  <a:txBody>
                    <a:bodyPr/>
                    <a:lstStyle/>
                    <a:p>
                      <a:pPr marL="0" marR="452755" algn="ctr">
                        <a:lnSpc>
                          <a:spcPct val="110000"/>
                        </a:lnSpc>
                        <a:spcBef>
                          <a:spcPts val="65"/>
                        </a:spcBef>
                        <a:spcAft>
                          <a:spcPts val="0"/>
                        </a:spcAft>
                      </a:pPr>
                      <a:r>
                        <a:rPr lang="en-US" sz="24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Total</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algn="ctr">
                        <a:lnSpc>
                          <a:spcPct val="110000"/>
                        </a:lnSpc>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50165" algn="ctr">
                        <a:lnSpc>
                          <a:spcPct val="110000"/>
                        </a:lnSpc>
                        <a:spcBef>
                          <a:spcPts val="65"/>
                        </a:spcBef>
                        <a:spcAft>
                          <a:spcPts val="0"/>
                        </a:spcAft>
                      </a:pPr>
                      <a:r>
                        <a:rPr lang="en-US" sz="24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US"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45,000</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A5A5A5"/>
                    </a:solidFill>
                  </a:tcPr>
                </a:tc>
                <a:extLst>
                  <a:ext uri="{0D108BD9-81ED-4DB2-BD59-A6C34878D82A}">
                    <a16:rowId xmlns:a16="http://schemas.microsoft.com/office/drawing/2014/main" val="3330581635"/>
                  </a:ext>
                </a:extLst>
              </a:tr>
            </a:tbl>
          </a:graphicData>
        </a:graphic>
      </p:graphicFrame>
    </p:spTree>
    <p:extLst>
      <p:ext uri="{BB962C8B-B14F-4D97-AF65-F5344CB8AC3E}">
        <p14:creationId xmlns:p14="http://schemas.microsoft.com/office/powerpoint/2010/main" val="155881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a:xfrm>
            <a:off x="196200" y="204129"/>
            <a:ext cx="10679062" cy="762310"/>
          </a:xfrm>
        </p:spPr>
        <p:txBody>
          <a:bodyPr/>
          <a:lstStyle/>
          <a:p>
            <a:r>
              <a:rPr lang="en-US" sz="4400" b="1" dirty="0"/>
              <a:t>About Arogya World</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370237" y="1187851"/>
            <a:ext cx="10679062" cy="5087966"/>
          </a:xfrm>
        </p:spPr>
        <p:txBody>
          <a:bodyPr/>
          <a:lstStyle/>
          <a:p>
            <a:pPr marL="342900" marR="0" indent="-347472">
              <a:lnSpc>
                <a:spcPct val="107000"/>
              </a:lnSpc>
              <a:spcBef>
                <a:spcPts val="0"/>
              </a:spcBef>
              <a:spcAft>
                <a:spcPts val="1200"/>
              </a:spcAft>
              <a:buFont typeface="Arial" panose="020B0604020202020204" pitchFamily="34" charset="0"/>
              <a:buChar char="•"/>
            </a:pPr>
            <a:r>
              <a:rPr lang="en-US" dirty="0">
                <a:ea typeface="Arial" panose="020B0604020202020204" pitchFamily="34" charset="0"/>
              </a:rPr>
              <a:t>Established in 2010 by Dr. Nalini Saligram and three other founding board members, dedicated, passionate women with goal of making an impact on global health</a:t>
            </a:r>
          </a:p>
          <a:p>
            <a:pPr marL="342900" marR="0" indent="-347472">
              <a:lnSpc>
                <a:spcPct val="107000"/>
              </a:lnSpc>
              <a:spcBef>
                <a:spcPts val="0"/>
              </a:spcBef>
              <a:spcAft>
                <a:spcPts val="1200"/>
              </a:spcAft>
              <a:buFont typeface="Arial" panose="020B0604020202020204" pitchFamily="34" charset="0"/>
              <a:buChar char="•"/>
            </a:pPr>
            <a:r>
              <a:rPr lang="en-US" dirty="0">
                <a:ea typeface="Arial" panose="020B0604020202020204" pitchFamily="34" charset="0"/>
                <a:cs typeface="Times New Roman" panose="02020603050405020304" pitchFamily="18" charset="0"/>
              </a:rPr>
              <a:t>L</a:t>
            </a:r>
            <a:r>
              <a:rPr lang="en-US" dirty="0">
                <a:effectLst/>
                <a:latin typeface="Arial" panose="020B0604020202020204" pitchFamily="34" charset="0"/>
                <a:ea typeface="Arial" panose="020B0604020202020204" pitchFamily="34" charset="0"/>
                <a:cs typeface="Times New Roman" panose="02020603050405020304" pitchFamily="18" charset="0"/>
              </a:rPr>
              <a:t>everages strategic partnerships, existing networks, and technology for cost-effective, impactful programs including mDiabetes (diabetes prevention program), MyThali (builds awareness on healthy eating and nutrition) and more</a:t>
            </a:r>
          </a:p>
          <a:p>
            <a:pPr marL="342900" marR="0" indent="-347472">
              <a:lnSpc>
                <a:spcPct val="107000"/>
              </a:lnSpc>
              <a:spcBef>
                <a:spcPts val="0"/>
              </a:spcBef>
              <a:spcAft>
                <a:spcPts val="120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Times New Roman" panose="02020603050405020304" pitchFamily="18" charset="0"/>
              </a:rPr>
              <a:t>Educated 6 million people on healthy living, aims to reach 50 million in next 5 years with evidence-based, user-centered programs with demonstrated impact</a:t>
            </a:r>
          </a:p>
          <a:p>
            <a:pPr marL="342900" marR="0" indent="-347472">
              <a:lnSpc>
                <a:spcPct val="107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R="0">
              <a:lnSpc>
                <a:spcPct val="107000"/>
              </a:lnSpc>
              <a:spcBef>
                <a:spcPts val="0"/>
              </a:spcBef>
              <a:spcAft>
                <a:spcPts val="1200"/>
              </a:spcAft>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indent="-347472">
              <a:lnSpc>
                <a:spcPct val="107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indent="-347472">
              <a:lnSpc>
                <a:spcPct val="107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9888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412A-8E08-EE43-988A-31DBBD63BD95}"/>
              </a:ext>
            </a:extLst>
          </p:cNvPr>
          <p:cNvSpPr>
            <a:spLocks noGrp="1"/>
          </p:cNvSpPr>
          <p:nvPr>
            <p:ph type="title"/>
          </p:nvPr>
        </p:nvSpPr>
        <p:spPr>
          <a:xfrm>
            <a:off x="446762" y="206013"/>
            <a:ext cx="9717146" cy="762310"/>
          </a:xfrm>
        </p:spPr>
        <p:txBody>
          <a:bodyPr/>
          <a:lstStyle/>
          <a:p>
            <a:r>
              <a:rPr lang="en-US" sz="4400" b="1" dirty="0"/>
              <a:t>Discussion: Share </a:t>
            </a:r>
            <a:r>
              <a:rPr lang="en-US" sz="4400" b="1" dirty="0" smtClean="0"/>
              <a:t>Your</a:t>
            </a:r>
            <a:br>
              <a:rPr lang="en-US" sz="4400" b="1" dirty="0" smtClean="0"/>
            </a:br>
            <a:r>
              <a:rPr lang="en-US" sz="4400" b="1" dirty="0" smtClean="0"/>
              <a:t> </a:t>
            </a:r>
            <a:r>
              <a:rPr lang="en-US" sz="4400" b="1" dirty="0"/>
              <a:t>Thoughts</a:t>
            </a:r>
          </a:p>
        </p:txBody>
      </p:sp>
      <p:sp>
        <p:nvSpPr>
          <p:cNvPr id="3" name="Slide Number Placeholder 2">
            <a:extLst>
              <a:ext uri="{FF2B5EF4-FFF2-40B4-BE49-F238E27FC236}">
                <a16:creationId xmlns:a16="http://schemas.microsoft.com/office/drawing/2014/main" id="{47556920-80A9-4A43-A77E-D0E43649B9A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FC7A3FEC-A90C-1543-AB78-311343E7ACB4}"/>
              </a:ext>
            </a:extLst>
          </p:cNvPr>
          <p:cNvSpPr>
            <a:spLocks noGrp="1"/>
          </p:cNvSpPr>
          <p:nvPr>
            <p:ph idx="1"/>
          </p:nvPr>
        </p:nvSpPr>
        <p:spPr>
          <a:xfrm>
            <a:off x="647932" y="1621971"/>
            <a:ext cx="5333536" cy="4359500"/>
          </a:xfrm>
        </p:spPr>
        <p:txBody>
          <a:bodyPr lIns="91440" tIns="45720" rIns="91440" bIns="45720" anchor="t"/>
          <a:lstStyle/>
          <a:p>
            <a:pPr marR="0" lvl="0">
              <a:lnSpc>
                <a:spcPct val="110000"/>
              </a:lnSpc>
              <a:spcBef>
                <a:spcPts val="0"/>
              </a:spcBef>
              <a:spcAft>
                <a:spcPts val="1800"/>
              </a:spcAft>
            </a:pPr>
            <a:r>
              <a:rPr lang="en-US" dirty="0">
                <a:effectLst/>
                <a:latin typeface="Arial" panose="020B0604020202020204" pitchFamily="34" charset="0"/>
                <a:ea typeface="Arial" panose="020B0604020202020204" pitchFamily="34" charset="0"/>
                <a:cs typeface="Arial" panose="020B0604020202020204" pitchFamily="34" charset="0"/>
              </a:rPr>
              <a:t>1. Why is delivering programming where people “live, learn, and work” more effective than traditional methods? </a:t>
            </a:r>
          </a:p>
          <a:p>
            <a:pPr marR="0" lvl="0">
              <a:lnSpc>
                <a:spcPct val="110000"/>
              </a:lnSpc>
              <a:spcBef>
                <a:spcPts val="0"/>
              </a:spcBef>
              <a:spcAft>
                <a:spcPts val="1800"/>
              </a:spcAft>
            </a:pPr>
            <a:r>
              <a:rPr lang="en-US" dirty="0">
                <a:effectLst/>
                <a:latin typeface="Arial" panose="020B0604020202020204" pitchFamily="34" charset="0"/>
                <a:ea typeface="Arial" panose="020B0604020202020204" pitchFamily="34" charset="0"/>
                <a:cs typeface="Arial" panose="020B0604020202020204" pitchFamily="34" charset="0"/>
              </a:rPr>
              <a:t>2. How do you think a reduction in NCDs can affect gender equality?</a:t>
            </a:r>
          </a:p>
          <a:p>
            <a:pPr marR="0" lvl="0">
              <a:lnSpc>
                <a:spcPct val="110000"/>
              </a:lnSpc>
              <a:spcBef>
                <a:spcPts val="0"/>
              </a:spcBef>
              <a:spcAft>
                <a:spcPts val="1800"/>
              </a:spcAft>
            </a:pPr>
            <a:r>
              <a:rPr lang="en-US" dirty="0">
                <a:effectLst/>
                <a:latin typeface="Arial" panose="020B0604020202020204" pitchFamily="34" charset="0"/>
                <a:ea typeface="Arial" panose="020B0604020202020204" pitchFamily="34" charset="0"/>
                <a:cs typeface="Arial" panose="020B0604020202020204" pitchFamily="34" charset="0"/>
              </a:rPr>
              <a:t>3. What roadblocks might a girl experience when trying to introduce nutrition, exercise, and anti-tobacco changes to her family?</a:t>
            </a:r>
          </a:p>
        </p:txBody>
      </p:sp>
      <p:sp>
        <p:nvSpPr>
          <p:cNvPr id="6" name="Rectangle 5">
            <a:extLst>
              <a:ext uri="{FF2B5EF4-FFF2-40B4-BE49-F238E27FC236}">
                <a16:creationId xmlns:a16="http://schemas.microsoft.com/office/drawing/2014/main" id="{0AD81A9D-2C42-476B-91C6-DC5DB280644C}"/>
              </a:ext>
            </a:extLst>
          </p:cNvPr>
          <p:cNvSpPr>
            <a:spLocks noChangeArrowheads="1"/>
          </p:cNvSpPr>
          <p:nvPr/>
        </p:nvSpPr>
        <p:spPr bwMode="auto">
          <a:xfrm>
            <a:off x="0" y="112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B7479B3F-A5BB-4236-B88A-409E4C31B100}"/>
              </a:ext>
            </a:extLst>
          </p:cNvPr>
          <p:cNvSpPr>
            <a:spLocks noChangeArrowheads="1"/>
          </p:cNvSpPr>
          <p:nvPr/>
        </p:nvSpPr>
        <p:spPr bwMode="auto">
          <a:xfrm>
            <a:off x="0"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CD8817DA-8A1F-4347-983B-056309572064}"/>
              </a:ext>
            </a:extLst>
          </p:cNvPr>
          <p:cNvSpPr>
            <a:spLocks noChangeArrowheads="1"/>
          </p:cNvSpPr>
          <p:nvPr/>
        </p:nvSpPr>
        <p:spPr bwMode="auto">
          <a:xfrm>
            <a:off x="0" y="243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6414DC6E-0426-C7A2-1F68-D5194EBAEF3A}"/>
              </a:ext>
            </a:extLst>
          </p:cNvPr>
          <p:cNvPicPr>
            <a:picLocks noChangeAspect="1"/>
          </p:cNvPicPr>
          <p:nvPr/>
        </p:nvPicPr>
        <p:blipFill rotWithShape="1">
          <a:blip r:embed="rId3">
            <a:extLst>
              <a:ext uri="{28A0092B-C50C-407E-A947-70E740481C1C}">
                <a14:useLocalDpi xmlns:a14="http://schemas.microsoft.com/office/drawing/2010/main" val="0"/>
              </a:ext>
            </a:extLst>
          </a:blip>
          <a:srcRect l="25963" t="12566" r="-9397" b="-12566"/>
          <a:stretch/>
        </p:blipFill>
        <p:spPr>
          <a:xfrm>
            <a:off x="6974938" y="-221531"/>
            <a:ext cx="8322328" cy="8229600"/>
          </a:xfrm>
          <a:prstGeom prst="ellipse">
            <a:avLst/>
          </a:prstGeom>
        </p:spPr>
      </p:pic>
    </p:spTree>
    <p:extLst>
      <p:ext uri="{BB962C8B-B14F-4D97-AF65-F5344CB8AC3E}">
        <p14:creationId xmlns:p14="http://schemas.microsoft.com/office/powerpoint/2010/main" val="2967664281"/>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7" ma:contentTypeDescription="Create a new document." ma:contentTypeScope="" ma:versionID="969606ce5569e200997f7dce44b69c09">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c9d00646f9af3f535176a53a3e6a6ab8"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Props1.xml><?xml version="1.0" encoding="utf-8"?>
<ds:datastoreItem xmlns:ds="http://schemas.openxmlformats.org/officeDocument/2006/customXml" ds:itemID="{E702754E-F96F-4443-92A3-45EBBE77ADDB}"/>
</file>

<file path=customXml/itemProps2.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3.xml><?xml version="1.0" encoding="utf-8"?>
<ds:datastoreItem xmlns:ds="http://schemas.openxmlformats.org/officeDocument/2006/customXml" ds:itemID="{EB1D8556-6F2F-4A4C-97AA-7BBB06884C0A}">
  <ds:schemaRefs>
    <ds:schemaRef ds:uri="http://schemas.microsoft.com/office/infopath/2007/PartnerControls"/>
    <ds:schemaRef ds:uri="http://purl.org/dc/dcmitype/"/>
    <ds:schemaRef ds:uri="http://schemas.microsoft.com/office/2006/metadata/properties"/>
    <ds:schemaRef ds:uri="http://purl.org/dc/elements/1.1/"/>
    <ds:schemaRef ds:uri="accf3510-8f08-46ad-8e81-d1c5d0ba3915"/>
    <ds:schemaRef ds:uri="http://schemas.microsoft.com/office/2006/documentManagement/types"/>
    <ds:schemaRef ds:uri="http://schemas.openxmlformats.org/package/2006/metadata/core-properties"/>
    <ds:schemaRef ds:uri="http://purl.org/dc/terms/"/>
    <ds:schemaRef ds:uri="a5dfa07a-3378-4c71-8781-fe3969aabe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1107</TotalTime>
  <Words>2049</Words>
  <Application>Microsoft Office PowerPoint</Application>
  <PresentationFormat>Widescreen</PresentationFormat>
  <Paragraphs>128</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Acumin Pro Light</vt:lpstr>
      <vt:lpstr>Arial</vt:lpstr>
      <vt:lpstr>Calibri</vt:lpstr>
      <vt:lpstr>Helvetica</vt:lpstr>
      <vt:lpstr>Roboto</vt:lpstr>
      <vt:lpstr>Roboto Slab</vt:lpstr>
      <vt:lpstr>Symbol</vt:lpstr>
      <vt:lpstr>Times New Roman</vt:lpstr>
      <vt:lpstr>1_Office Theme</vt:lpstr>
      <vt:lpstr>August 2023 Featured Project</vt:lpstr>
      <vt:lpstr>Introducing Arogya World</vt:lpstr>
      <vt:lpstr>About India</vt:lpstr>
      <vt:lpstr>Life Challenges for  Women Served</vt:lpstr>
      <vt:lpstr>Rural Adolescent Girls Health  and Nutrition Education</vt:lpstr>
      <vt:lpstr>The Project</vt:lpstr>
      <vt:lpstr>Budget</vt:lpstr>
      <vt:lpstr>About Arogya World</vt:lpstr>
      <vt:lpstr>Discussion: Share Your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Noora Health</dc:title>
  <dc:creator>Chris Worthy</dc:creator>
  <cp:lastModifiedBy>Amy West Moore</cp:lastModifiedBy>
  <cp:revision>17</cp:revision>
  <dcterms:created xsi:type="dcterms:W3CDTF">2021-03-06T21:56:16Z</dcterms:created>
  <dcterms:modified xsi:type="dcterms:W3CDTF">2023-08-21T19:55:11Z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