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89" r:id="rId6"/>
    <p:sldId id="317" r:id="rId7"/>
    <p:sldId id="292" r:id="rId8"/>
    <p:sldId id="291" r:id="rId9"/>
    <p:sldId id="320" r:id="rId10"/>
    <p:sldId id="301" r:id="rId11"/>
    <p:sldId id="319" r:id="rId12"/>
    <p:sldId id="296"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43391-A8BA-4650-977E-53F4E4A02F51}" v="15" dt="2023-07-17T14:17:53.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97" y="778"/>
      </p:cViewPr>
      <p:guideLst/>
    </p:cSldViewPr>
  </p:slideViewPr>
  <p:notesTextViewPr>
    <p:cViewPr>
      <p:scale>
        <a:sx n="3" d="2"/>
        <a:sy n="3" d="2"/>
      </p:scale>
      <p:origin x="0" y="0"/>
    </p:cViewPr>
  </p:notesTextViewPr>
  <p:notesViewPr>
    <p:cSldViewPr snapToGrid="0">
      <p:cViewPr>
        <p:scale>
          <a:sx n="100" d="100"/>
          <a:sy n="100" d="100"/>
        </p:scale>
        <p:origin x="250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48C43391-A8BA-4650-977E-53F4E4A02F51}"/>
    <pc:docChg chg="undo redo custSel modSld">
      <pc:chgData name="Chris Worthy" userId="e6351b03c6324f9c" providerId="LiveId" clId="{48C43391-A8BA-4650-977E-53F4E4A02F51}" dt="2023-07-17T14:17:14.338" v="748" actId="20577"/>
      <pc:docMkLst>
        <pc:docMk/>
      </pc:docMkLst>
      <pc:sldChg chg="modSp mod">
        <pc:chgData name="Chris Worthy" userId="e6351b03c6324f9c" providerId="LiveId" clId="{48C43391-A8BA-4650-977E-53F4E4A02F51}" dt="2023-07-17T14:16:46.286" v="734" actId="20577"/>
        <pc:sldMkLst>
          <pc:docMk/>
          <pc:sldMk cId="1418139970" sldId="269"/>
        </pc:sldMkLst>
        <pc:spChg chg="mod">
          <ac:chgData name="Chris Worthy" userId="e6351b03c6324f9c" providerId="LiveId" clId="{48C43391-A8BA-4650-977E-53F4E4A02F51}" dt="2023-07-17T14:16:46.286" v="734" actId="20577"/>
          <ac:spMkLst>
            <pc:docMk/>
            <pc:sldMk cId="1418139970" sldId="269"/>
            <ac:spMk id="3" creationId="{BBD450AC-481C-BB49-8EFB-D32C040E893D}"/>
          </ac:spMkLst>
        </pc:spChg>
        <pc:spChg chg="mod">
          <ac:chgData name="Chris Worthy" userId="e6351b03c6324f9c" providerId="LiveId" clId="{48C43391-A8BA-4650-977E-53F4E4A02F51}" dt="2023-07-17T13:24:56.782" v="92" actId="26606"/>
          <ac:spMkLst>
            <pc:docMk/>
            <pc:sldMk cId="1418139970" sldId="269"/>
            <ac:spMk id="4" creationId="{23AFE6E0-2BD0-674F-8BB3-28A894D2A2A1}"/>
          </ac:spMkLst>
        </pc:spChg>
        <pc:picChg chg="mod">
          <ac:chgData name="Chris Worthy" userId="e6351b03c6324f9c" providerId="LiveId" clId="{48C43391-A8BA-4650-977E-53F4E4A02F51}" dt="2023-07-17T13:34:33.265" v="96" actId="26606"/>
          <ac:picMkLst>
            <pc:docMk/>
            <pc:sldMk cId="1418139970" sldId="269"/>
            <ac:picMk id="5" creationId="{C1C634F0-3747-4F5B-83A3-28C6C18FBCF4}"/>
          </ac:picMkLst>
        </pc:picChg>
      </pc:sldChg>
      <pc:sldChg chg="modSp mod modNotes">
        <pc:chgData name="Chris Worthy" userId="e6351b03c6324f9c" providerId="LiveId" clId="{48C43391-A8BA-4650-977E-53F4E4A02F51}" dt="2023-07-17T14:08:13.504" v="680"/>
        <pc:sldMkLst>
          <pc:docMk/>
          <pc:sldMk cId="3093843083" sldId="289"/>
        </pc:sldMkLst>
        <pc:spChg chg="mod">
          <ac:chgData name="Chris Worthy" userId="e6351b03c6324f9c" providerId="LiveId" clId="{48C43391-A8BA-4650-977E-53F4E4A02F51}" dt="2023-07-17T13:39:07.477" v="117" actId="14100"/>
          <ac:spMkLst>
            <pc:docMk/>
            <pc:sldMk cId="3093843083" sldId="289"/>
            <ac:spMk id="4" creationId="{B230F534-48C5-0644-8D51-448DD5EBA73C}"/>
          </ac:spMkLst>
        </pc:spChg>
        <pc:spChg chg="mod">
          <ac:chgData name="Chris Worthy" userId="e6351b03c6324f9c" providerId="LiveId" clId="{48C43391-A8BA-4650-977E-53F4E4A02F51}" dt="2023-07-17T13:36:53.368" v="102" actId="113"/>
          <ac:spMkLst>
            <pc:docMk/>
            <pc:sldMk cId="3093843083" sldId="289"/>
            <ac:spMk id="7" creationId="{255247F9-CE35-4DC6-AFAD-35D0C4778F40}"/>
          </ac:spMkLst>
        </pc:spChg>
        <pc:picChg chg="mod">
          <ac:chgData name="Chris Worthy" userId="e6351b03c6324f9c" providerId="LiveId" clId="{48C43391-A8BA-4650-977E-53F4E4A02F51}" dt="2023-07-17T13:39:11.267" v="119" actId="1076"/>
          <ac:picMkLst>
            <pc:docMk/>
            <pc:sldMk cId="3093843083" sldId="289"/>
            <ac:picMk id="11" creationId="{6A46DBD6-3753-4AD6-BCEE-692930DA2DB3}"/>
          </ac:picMkLst>
        </pc:picChg>
      </pc:sldChg>
      <pc:sldChg chg="modSp mod modNotes">
        <pc:chgData name="Chris Worthy" userId="e6351b03c6324f9c" providerId="LiveId" clId="{48C43391-A8BA-4650-977E-53F4E4A02F51}" dt="2023-07-17T14:15:30.060" v="730" actId="20577"/>
        <pc:sldMkLst>
          <pc:docMk/>
          <pc:sldMk cId="2243331252" sldId="291"/>
        </pc:sldMkLst>
        <pc:spChg chg="mod">
          <ac:chgData name="Chris Worthy" userId="e6351b03c6324f9c" providerId="LiveId" clId="{48C43391-A8BA-4650-977E-53F4E4A02F51}" dt="2023-07-17T13:50:25.841" v="369"/>
          <ac:spMkLst>
            <pc:docMk/>
            <pc:sldMk cId="2243331252" sldId="291"/>
            <ac:spMk id="2" creationId="{94A15800-946A-F54F-8334-1F8A5B4FEDA7}"/>
          </ac:spMkLst>
        </pc:spChg>
        <pc:spChg chg="mod">
          <ac:chgData name="Chris Worthy" userId="e6351b03c6324f9c" providerId="LiveId" clId="{48C43391-A8BA-4650-977E-53F4E4A02F51}" dt="2023-07-17T13:57:15.337" v="449" actId="6549"/>
          <ac:spMkLst>
            <pc:docMk/>
            <pc:sldMk cId="2243331252" sldId="291"/>
            <ac:spMk id="4" creationId="{5425BAC1-466C-C645-82B6-A9D3611DCA7F}"/>
          </ac:spMkLst>
        </pc:spChg>
        <pc:picChg chg="mod">
          <ac:chgData name="Chris Worthy" userId="e6351b03c6324f9c" providerId="LiveId" clId="{48C43391-A8BA-4650-977E-53F4E4A02F51}" dt="2023-07-17T13:51:08.371" v="376" actId="14826"/>
          <ac:picMkLst>
            <pc:docMk/>
            <pc:sldMk cId="2243331252" sldId="291"/>
            <ac:picMk id="6" creationId="{CB650F2E-B902-2151-CE02-56E2FED3F037}"/>
          </ac:picMkLst>
        </pc:picChg>
      </pc:sldChg>
      <pc:sldChg chg="modSp mod modNotes">
        <pc:chgData name="Chris Worthy" userId="e6351b03c6324f9c" providerId="LiveId" clId="{48C43391-A8BA-4650-977E-53F4E4A02F51}" dt="2023-07-17T14:09:54.778" v="688" actId="6549"/>
        <pc:sldMkLst>
          <pc:docMk/>
          <pc:sldMk cId="294983121" sldId="292"/>
        </pc:sldMkLst>
        <pc:spChg chg="mod">
          <ac:chgData name="Chris Worthy" userId="e6351b03c6324f9c" providerId="LiveId" clId="{48C43391-A8BA-4650-977E-53F4E4A02F51}" dt="2023-07-17T13:45:58.531" v="316" actId="20577"/>
          <ac:spMkLst>
            <pc:docMk/>
            <pc:sldMk cId="294983121" sldId="292"/>
            <ac:spMk id="2" creationId="{73B770BB-9E74-B947-8542-BDB89DBC8210}"/>
          </ac:spMkLst>
        </pc:spChg>
        <pc:spChg chg="mod">
          <ac:chgData name="Chris Worthy" userId="e6351b03c6324f9c" providerId="LiveId" clId="{48C43391-A8BA-4650-977E-53F4E4A02F51}" dt="2023-07-17T13:49:55.520" v="368" actId="20577"/>
          <ac:spMkLst>
            <pc:docMk/>
            <pc:sldMk cId="294983121" sldId="292"/>
            <ac:spMk id="5" creationId="{9370E7B5-B41F-184D-BE9C-E546BC86F796}"/>
          </ac:spMkLst>
        </pc:spChg>
        <pc:picChg chg="mod">
          <ac:chgData name="Chris Worthy" userId="e6351b03c6324f9c" providerId="LiveId" clId="{48C43391-A8BA-4650-977E-53F4E4A02F51}" dt="2023-07-17T13:46:09.258" v="317" actId="14826"/>
          <ac:picMkLst>
            <pc:docMk/>
            <pc:sldMk cId="294983121" sldId="292"/>
            <ac:picMk id="7" creationId="{9F862373-FCCD-0247-9B3B-AE8455D43CFB}"/>
          </ac:picMkLst>
        </pc:picChg>
      </pc:sldChg>
      <pc:sldChg chg="modSp mod">
        <pc:chgData name="Chris Worthy" userId="e6351b03c6324f9c" providerId="LiveId" clId="{48C43391-A8BA-4650-977E-53F4E4A02F51}" dt="2023-07-17T13:52:54.737" v="385" actId="1076"/>
        <pc:sldMkLst>
          <pc:docMk/>
          <pc:sldMk cId="2967664281" sldId="296"/>
        </pc:sldMkLst>
        <pc:spChg chg="mod">
          <ac:chgData name="Chris Worthy" userId="e6351b03c6324f9c" providerId="LiveId" clId="{48C43391-A8BA-4650-977E-53F4E4A02F51}" dt="2023-07-17T13:52:54.737" v="385" actId="1076"/>
          <ac:spMkLst>
            <pc:docMk/>
            <pc:sldMk cId="2967664281" sldId="296"/>
            <ac:spMk id="7" creationId="{FC7A3FEC-A90C-1543-AB78-311343E7ACB4}"/>
          </ac:spMkLst>
        </pc:spChg>
        <pc:picChg chg="mod">
          <ac:chgData name="Chris Worthy" userId="e6351b03c6324f9c" providerId="LiveId" clId="{48C43391-A8BA-4650-977E-53F4E4A02F51}" dt="2023-07-17T13:52:12.898" v="383" actId="14826"/>
          <ac:picMkLst>
            <pc:docMk/>
            <pc:sldMk cId="2967664281" sldId="296"/>
            <ac:picMk id="5" creationId="{6414DC6E-0426-C7A2-1F68-D5194EBAEF3A}"/>
          </ac:picMkLst>
        </pc:picChg>
      </pc:sldChg>
      <pc:sldChg chg="addSp delSp modSp mod modNotes">
        <pc:chgData name="Chris Worthy" userId="e6351b03c6324f9c" providerId="LiveId" clId="{48C43391-A8BA-4650-977E-53F4E4A02F51}" dt="2023-07-17T14:14:09.973" v="725" actId="20577"/>
        <pc:sldMkLst>
          <pc:docMk/>
          <pc:sldMk cId="1558819310" sldId="301"/>
        </pc:sldMkLst>
        <pc:graphicFrameChg chg="add mod modGraphic">
          <ac:chgData name="Chris Worthy" userId="e6351b03c6324f9c" providerId="LiveId" clId="{48C43391-A8BA-4650-977E-53F4E4A02F51}" dt="2023-07-17T14:01:17.564" v="525" actId="14100"/>
          <ac:graphicFrameMkLst>
            <pc:docMk/>
            <pc:sldMk cId="1558819310" sldId="301"/>
            <ac:graphicFrameMk id="3" creationId="{436EE7AF-2DAD-6E68-FC09-16658EF8D748}"/>
          </ac:graphicFrameMkLst>
        </pc:graphicFrameChg>
        <pc:graphicFrameChg chg="del">
          <ac:chgData name="Chris Worthy" userId="e6351b03c6324f9c" providerId="LiveId" clId="{48C43391-A8BA-4650-977E-53F4E4A02F51}" dt="2023-07-17T13:53:08.656" v="386" actId="21"/>
          <ac:graphicFrameMkLst>
            <pc:docMk/>
            <pc:sldMk cId="1558819310" sldId="301"/>
            <ac:graphicFrameMk id="5" creationId="{98C2BAB4-5AF5-FD0A-401D-3C13BFBD3116}"/>
          </ac:graphicFrameMkLst>
        </pc:graphicFrameChg>
      </pc:sldChg>
      <pc:sldChg chg="addSp delSp modSp mod modClrScheme chgLayout modNotes">
        <pc:chgData name="Chris Worthy" userId="e6351b03c6324f9c" providerId="LiveId" clId="{48C43391-A8BA-4650-977E-53F4E4A02F51}" dt="2023-07-17T14:15:02.004" v="729"/>
        <pc:sldMkLst>
          <pc:docMk/>
          <pc:sldMk cId="3218976585" sldId="314"/>
        </pc:sldMkLst>
        <pc:spChg chg="mod">
          <ac:chgData name="Chris Worthy" userId="e6351b03c6324f9c" providerId="LiveId" clId="{48C43391-A8BA-4650-977E-53F4E4A02F51}" dt="2023-07-17T13:51:30.616" v="378" actId="26606"/>
          <ac:spMkLst>
            <pc:docMk/>
            <pc:sldMk cId="3218976585" sldId="314"/>
            <ac:spMk id="3" creationId="{ED553998-5243-4AED-9C50-426D41D4982B}"/>
          </ac:spMkLst>
        </pc:spChg>
        <pc:spChg chg="add del mod">
          <ac:chgData name="Chris Worthy" userId="e6351b03c6324f9c" providerId="LiveId" clId="{48C43391-A8BA-4650-977E-53F4E4A02F51}" dt="2023-07-17T13:51:43.464" v="380" actId="21"/>
          <ac:spMkLst>
            <pc:docMk/>
            <pc:sldMk cId="3218976585" sldId="314"/>
            <ac:spMk id="4" creationId="{78EA55B7-B124-189B-6D3B-0C3E798CF173}"/>
          </ac:spMkLst>
        </pc:spChg>
        <pc:spChg chg="mod">
          <ac:chgData name="Chris Worthy" userId="e6351b03c6324f9c" providerId="LiveId" clId="{48C43391-A8BA-4650-977E-53F4E4A02F51}" dt="2023-07-17T13:51:30.616" v="378" actId="26606"/>
          <ac:spMkLst>
            <pc:docMk/>
            <pc:sldMk cId="3218976585" sldId="314"/>
            <ac:spMk id="11" creationId="{4015155E-E8B8-F60B-DB0A-A135676527E4}"/>
          </ac:spMkLst>
        </pc:spChg>
        <pc:spChg chg="mod">
          <ac:chgData name="Chris Worthy" userId="e6351b03c6324f9c" providerId="LiveId" clId="{48C43391-A8BA-4650-977E-53F4E4A02F51}" dt="2023-07-17T13:51:30.616" v="378" actId="26606"/>
          <ac:spMkLst>
            <pc:docMk/>
            <pc:sldMk cId="3218976585" sldId="314"/>
            <ac:spMk id="16" creationId="{25D3FC7F-6C22-90A3-D321-B43F76C83D8F}"/>
          </ac:spMkLst>
        </pc:spChg>
        <pc:spChg chg="add del mod">
          <ac:chgData name="Chris Worthy" userId="e6351b03c6324f9c" providerId="LiveId" clId="{48C43391-A8BA-4650-977E-53F4E4A02F51}" dt="2023-07-17T13:51:49.074" v="381" actId="21"/>
          <ac:spMkLst>
            <pc:docMk/>
            <pc:sldMk cId="3218976585" sldId="314"/>
            <ac:spMk id="21" creationId="{CB25B1ED-1E7F-21CD-AD7C-20AB013BAFC8}"/>
          </ac:spMkLst>
        </pc:spChg>
        <pc:spChg chg="add del mod">
          <ac:chgData name="Chris Worthy" userId="e6351b03c6324f9c" providerId="LiveId" clId="{48C43391-A8BA-4650-977E-53F4E4A02F51}" dt="2023-07-17T13:51:53.651" v="382" actId="21"/>
          <ac:spMkLst>
            <pc:docMk/>
            <pc:sldMk cId="3218976585" sldId="314"/>
            <ac:spMk id="23" creationId="{AF353AE4-5991-C7FE-D4A2-D147F57B5B30}"/>
          </ac:spMkLst>
        </pc:spChg>
        <pc:picChg chg="add del mod">
          <ac:chgData name="Chris Worthy" userId="e6351b03c6324f9c" providerId="LiveId" clId="{48C43391-A8BA-4650-977E-53F4E4A02F51}" dt="2023-07-17T13:51:43.464" v="380" actId="21"/>
          <ac:picMkLst>
            <pc:docMk/>
            <pc:sldMk cId="3218976585" sldId="314"/>
            <ac:picMk id="6" creationId="{4312AA6B-E6EE-4ED9-AC6D-C1CDFDD2867D}"/>
          </ac:picMkLst>
        </pc:picChg>
      </pc:sldChg>
      <pc:sldChg chg="modSp mod modNotes">
        <pc:chgData name="Chris Worthy" userId="e6351b03c6324f9c" providerId="LiveId" clId="{48C43391-A8BA-4650-977E-53F4E4A02F51}" dt="2023-07-17T14:17:14.338" v="748" actId="20577"/>
        <pc:sldMkLst>
          <pc:docMk/>
          <pc:sldMk cId="259079045" sldId="317"/>
        </pc:sldMkLst>
        <pc:spChg chg="mod">
          <ac:chgData name="Chris Worthy" userId="e6351b03c6324f9c" providerId="LiveId" clId="{48C43391-A8BA-4650-977E-53F4E4A02F51}" dt="2023-07-17T13:39:27.815" v="124" actId="20577"/>
          <ac:spMkLst>
            <pc:docMk/>
            <pc:sldMk cId="259079045" sldId="317"/>
            <ac:spMk id="6" creationId="{53AA9E19-BFCF-6E4B-9670-79C286BD7A3F}"/>
          </ac:spMkLst>
        </pc:spChg>
        <pc:spChg chg="mod">
          <ac:chgData name="Chris Worthy" userId="e6351b03c6324f9c" providerId="LiveId" clId="{48C43391-A8BA-4650-977E-53F4E4A02F51}" dt="2023-07-17T14:17:14.338" v="748" actId="20577"/>
          <ac:spMkLst>
            <pc:docMk/>
            <pc:sldMk cId="259079045" sldId="317"/>
            <ac:spMk id="7" creationId="{A2205593-1008-E146-9B32-019765398443}"/>
          </ac:spMkLst>
        </pc:spChg>
        <pc:picChg chg="mod">
          <ac:chgData name="Chris Worthy" userId="e6351b03c6324f9c" providerId="LiveId" clId="{48C43391-A8BA-4650-977E-53F4E4A02F51}" dt="2023-07-17T14:07:11.808" v="677" actId="1076"/>
          <ac:picMkLst>
            <pc:docMk/>
            <pc:sldMk cId="259079045" sldId="317"/>
            <ac:picMk id="2" creationId="{0F31D754-5E4B-2353-5E80-600C93AF3BDF}"/>
          </ac:picMkLst>
        </pc:picChg>
        <pc:picChg chg="mod">
          <ac:chgData name="Chris Worthy" userId="e6351b03c6324f9c" providerId="LiveId" clId="{48C43391-A8BA-4650-977E-53F4E4A02F51}" dt="2023-07-17T14:07:08.919" v="676" actId="1076"/>
          <ac:picMkLst>
            <pc:docMk/>
            <pc:sldMk cId="259079045" sldId="317"/>
            <ac:picMk id="5" creationId="{BDF4F066-2BDE-8432-DEC8-37D49FD9CC2C}"/>
          </ac:picMkLst>
        </pc:picChg>
        <pc:picChg chg="mod">
          <ac:chgData name="Chris Worthy" userId="e6351b03c6324f9c" providerId="LiveId" clId="{48C43391-A8BA-4650-977E-53F4E4A02F51}" dt="2023-07-17T14:07:02.880" v="674" actId="1076"/>
          <ac:picMkLst>
            <pc:docMk/>
            <pc:sldMk cId="259079045" sldId="317"/>
            <ac:picMk id="10" creationId="{24C75D43-0B72-7CFE-F0F7-5D6E93F856F1}"/>
          </ac:picMkLst>
        </pc:picChg>
      </pc:sldChg>
      <pc:sldChg chg="modSp mod modNotes">
        <pc:chgData name="Chris Worthy" userId="e6351b03c6324f9c" providerId="LiveId" clId="{48C43391-A8BA-4650-977E-53F4E4A02F51}" dt="2023-07-17T14:14:37.740" v="728" actId="20577"/>
        <pc:sldMkLst>
          <pc:docMk/>
          <pc:sldMk cId="3298885980" sldId="319"/>
        </pc:sldMkLst>
        <pc:spChg chg="mod">
          <ac:chgData name="Chris Worthy" userId="e6351b03c6324f9c" providerId="LiveId" clId="{48C43391-A8BA-4650-977E-53F4E4A02F51}" dt="2023-07-17T14:01:34.952" v="537" actId="20577"/>
          <ac:spMkLst>
            <pc:docMk/>
            <pc:sldMk cId="3298885980" sldId="319"/>
            <ac:spMk id="2" creationId="{1E8AE97C-B900-2B4A-8A4A-7B6A6C4E1BDB}"/>
          </ac:spMkLst>
        </pc:spChg>
        <pc:spChg chg="mod">
          <ac:chgData name="Chris Worthy" userId="e6351b03c6324f9c" providerId="LiveId" clId="{48C43391-A8BA-4650-977E-53F4E4A02F51}" dt="2023-07-17T14:05:26.203" v="657" actId="6549"/>
          <ac:spMkLst>
            <pc:docMk/>
            <pc:sldMk cId="3298885980" sldId="319"/>
            <ac:spMk id="5" creationId="{683C186D-BB03-8140-B825-AD1A011CD5F4}"/>
          </ac:spMkLst>
        </pc:spChg>
      </pc:sldChg>
      <pc:sldChg chg="modSp mod modNotes">
        <pc:chgData name="Chris Worthy" userId="e6351b03c6324f9c" providerId="LiveId" clId="{48C43391-A8BA-4650-977E-53F4E4A02F51}" dt="2023-07-17T14:12:53.506" v="718" actId="20577"/>
        <pc:sldMkLst>
          <pc:docMk/>
          <pc:sldMk cId="3736086088" sldId="320"/>
        </pc:sldMkLst>
        <pc:spChg chg="mod">
          <ac:chgData name="Chris Worthy" userId="e6351b03c6324f9c" providerId="LiveId" clId="{48C43391-A8BA-4650-977E-53F4E4A02F51}" dt="2023-07-17T13:59:47.807" v="516" actId="20577"/>
          <ac:spMkLst>
            <pc:docMk/>
            <pc:sldMk cId="3736086088" sldId="320"/>
            <ac:spMk id="4" creationId="{5425BAC1-466C-C645-82B6-A9D3611DCA7F}"/>
          </ac:spMkLst>
        </pc:spChg>
        <pc:picChg chg="mod">
          <ac:chgData name="Chris Worthy" userId="e6351b03c6324f9c" providerId="LiveId" clId="{48C43391-A8BA-4650-977E-53F4E4A02F51}" dt="2023-07-17T13:53:18.283" v="387" actId="14826"/>
          <ac:picMkLst>
            <pc:docMk/>
            <pc:sldMk cId="3736086088" sldId="320"/>
            <ac:picMk id="5" creationId="{76D43E90-652E-5C1A-ECC0-BDF541FA97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8/10/2023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0999" y="4400550"/>
            <a:ext cx="6086475" cy="3600450"/>
          </a:xfrm>
        </p:spPr>
        <p:txBody>
          <a:bodyPr/>
          <a:lstStyle/>
          <a:p>
            <a:pPr marL="0" marR="0">
              <a:lnSpc>
                <a:spcPct val="107000"/>
              </a:lnSpc>
              <a:spcBef>
                <a:spcPts val="0"/>
              </a:spcBef>
              <a:spcAft>
                <a:spcPts val="800"/>
              </a:spcAft>
            </a:pPr>
            <a:r>
              <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Voices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“The program has helped me to escape the harmful practice and effects of FGM…such as early pregnancy, early marriage, school dropout and psychological effects such, bleeding and death and diseases such as fistula. I have told my parents and siblings about the harmful effects of FGM. Now my parents have rejected FGM and will not take me or my siblings for FGM.”</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	Student at Kubweye Primary School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“The program has made my parents not to spend money on the FGM ceremony. The funds which would have been used to conduct the FGM ceremony was used towards paying my school fees.”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	Student at Kubweye Primary School </a:t>
            </a:r>
          </a:p>
          <a:p>
            <a:pPr marL="0" marR="0">
              <a:lnSpc>
                <a:spcPct val="107000"/>
              </a:lnSpc>
              <a:spcBef>
                <a:spcPts val="0"/>
              </a:spcBef>
              <a:spcAft>
                <a:spcPts val="800"/>
              </a:spcAft>
            </a:pPr>
            <a:endParaRPr lang="en-US" sz="160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11869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effectLst/>
                <a:latin typeface="Arial" panose="020B0604020202020204" pitchFamily="34" charset="0"/>
                <a:ea typeface="Arial" panose="020B0604020202020204" pitchFamily="34" charset="0"/>
                <a:cs typeface="Times New Roman" panose="02020603050405020304" pitchFamily="18" charset="0"/>
              </a:rPr>
              <a:t>The mission of Last Mile 4D (LM4D) is to mobilize resources to ensure that girls and women everywhere, particularly in remote communities, can access information about their rights to health, safety, and freedom from gender-based violence. </a:t>
            </a:r>
            <a:endParaRPr lang="en-US"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165225"/>
            <a:ext cx="5486400" cy="3086100"/>
          </a:xfrm>
        </p:spPr>
      </p:sp>
      <p:sp>
        <p:nvSpPr>
          <p:cNvPr id="3" name="Notes Placeholder 2"/>
          <p:cNvSpPr>
            <a:spLocks noGrp="1"/>
          </p:cNvSpPr>
          <p:nvPr>
            <p:ph type="body" idx="1"/>
          </p:nvPr>
        </p:nvSpPr>
        <p:spPr>
          <a:xfrm>
            <a:off x="506775" y="4400550"/>
            <a:ext cx="5960699" cy="3783330"/>
          </a:xfrm>
        </p:spPr>
        <p:txBody>
          <a:bodyPr/>
          <a:lstStyle/>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Kenya is in Eastern Africa, bordering the Indian Ocean, between Somalia and Tanzania. With a population of over 57 million, Kenya has experienced dramatic population growth since the mid-20th century as a result of its high birth rate and its declining mortality rate. Almost 40 percent of Kenyans are under the age of 15 (as of 2020) because of sustained high fertility, early marriage and childbearing, and an unmet need for family planning. Kenya’s persistent rapid population growth strains the labor market, social services, arable land, and natural resources. </a:t>
            </a:r>
          </a:p>
          <a:p>
            <a:pPr>
              <a:lnSpc>
                <a:spcPct val="107000"/>
              </a:lnSpc>
              <a:spcAft>
                <a:spcPts val="800"/>
              </a:spcAft>
            </a:pPr>
            <a:r>
              <a:rPr lang="en-US" dirty="0">
                <a:latin typeface="Arial" panose="020B0604020202020204" pitchFamily="34" charset="0"/>
                <a:ea typeface="Times New Roman" panose="02020603050405020304" pitchFamily="18" charset="0"/>
                <a:cs typeface="Times New Roman" panose="02020603050405020304" pitchFamily="18" charset="0"/>
              </a:rPr>
              <a:t>Migori and West Pokot are two of Kenya’s 47 counties located in the western part of the country. Migori has an area of 2,586 square kilometers and a population of more than 1.1 million. West Pokot has an area of 8,418 square kilometers and a population of more than 620,000.</a:t>
            </a:r>
          </a:p>
          <a:p>
            <a:pPr>
              <a:lnSpc>
                <a:spcPct val="107000"/>
              </a:lnSpc>
              <a:spcAft>
                <a:spcPts val="8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Female Genital Mutilation/Cutting (FGM/C/C) has a national prevalence in Kenya of 21 percent among women and girls ages 15 – 49 years. This is an estimated 4 million women and girls. LM4D aims to prevent and eradicate FGM/C. </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FGM/C is the intentional altering or injuring of the female genitals for non-medical reasons. Under international laws and treaties, FGM/C is illegal and is a violation of girls’ and women’s human rights. The World Health Organization (WHO) estimates that 200 million women have undergone FGM/C globally – one female every 10 seconds, or 3 million girls a year, from diverse religious backgrounds. FGM/C results in significant physical and psychological harm including infections, hemorrhage, fistula, birth complications, sterility, and death. FGM/C is more prevalent in rural areas with low socioeconomic opportunities and high rates of illiteracy. In many African communities, FGM/C is often a prerequisite to childhood marriage and is the leading cause of school dropout, reducing chances for socioeconomic improvement. </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Despite FGM/C being illegal, families and relatives persevere “cutting” girls in secret and isolation. FGM/C is a silent crime, and no one speaks about it in practicing communities. The girls are shunned if they refuse FGM/C or speak out against it.</a:t>
            </a:r>
          </a:p>
          <a:p>
            <a:pPr marL="0" marR="0">
              <a:lnSpc>
                <a:spcPct val="107000"/>
              </a:lnSpc>
              <a:spcBef>
                <a:spcPts val="0"/>
              </a:spcBef>
              <a:spcAft>
                <a:spcPts val="0"/>
              </a:spcAft>
            </a:pPr>
            <a:endParaRPr lang="en-US" sz="11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1100" dirty="0">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00075" y="4386910"/>
            <a:ext cx="5657850" cy="3936142"/>
          </a:xfrm>
          <a:prstGeom prst="rect">
            <a:avLst/>
          </a:prstGeom>
          <a:noFill/>
        </p:spPr>
        <p:txBody>
          <a:bodyPr wrap="square">
            <a:spAutoFit/>
          </a:bodyPr>
          <a:lstStyle/>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V4D units offer a "high tech/high touch" solution that includes mobile technology (solar cells) and wireless laptops with online, real-time tech platform access with secure information. Girls at risk of FGM/C are recorded and an intervention identified in real time. The organization’s impressive pilot had no FGM/C identified during that time. The project also shelters girls during peak “cutting season” (December holidays) to help protect them. Men and boys are encouraged to become involved, and the organization partners with law enforcement – using multiple approaches to tackle the issue in an effort to effect long-term change.</a:t>
            </a:r>
          </a:p>
          <a:p>
            <a:pPr lvl="0">
              <a:lnSpc>
                <a:spcPct val="110000"/>
              </a:lnSpc>
            </a:pPr>
            <a:endParaRPr lang="en-US" sz="1200" dirty="0">
              <a:latin typeface="Arial" panose="020B0604020202020204" pitchFamily="34" charset="0"/>
              <a:ea typeface="Arial" panose="020B0604020202020204" pitchFamily="34" charset="0"/>
              <a:cs typeface="Times New Roman" panose="02020603050405020304" pitchFamily="18" charset="0"/>
            </a:endParaRP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LastMile4D (LM4D) is concerned about FGM/C and its effect on the lives of girls in remote areas of Kenya. It has invented an innovative early warning system that provides real-time data on the girls and therefore can intervene almost immediately to prevent FGM/C. </a:t>
            </a:r>
          </a:p>
          <a:p>
            <a:pPr lvl="0">
              <a:lnSpc>
                <a:spcPct val="110000"/>
              </a:lnSpc>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lvl="0">
              <a:lnSpc>
                <a:spcPct val="110000"/>
              </a:lnSpc>
            </a:pPr>
            <a:r>
              <a:rPr lang="en-US" sz="1200" dirty="0">
                <a:effectLst/>
                <a:latin typeface="Arial" panose="020B0604020202020204" pitchFamily="34" charset="0"/>
                <a:ea typeface="Arial" panose="020B0604020202020204" pitchFamily="34" charset="0"/>
                <a:cs typeface="Times New Roman" panose="02020603050405020304" pitchFamily="18" charset="0"/>
              </a:rPr>
              <a:t>LM4D targets the most marginalized girls, ages 9 – 14 in remote hotbeds of FGM/C in Kenya. The primary goal of this project is to stop FGM/C for 1,600 girls ages 9 – 14 in the regions of Migori and West Pokot.</a:t>
            </a:r>
          </a:p>
          <a:p>
            <a:pPr lvl="0">
              <a:lnSpc>
                <a:spcPct val="110000"/>
              </a:lnSpc>
            </a:pP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LM4D uses a “three pillar approach” to achieve these goals:</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1. Leverage technology to assess girls at risk of FGM/C</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2. Deploy educational modules to sensitize girls, boys, and families against FGM/C</a:t>
            </a: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3. Engage authorities to enforce the laws and protect the girl child by preventing FGM/C.   </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LM4D intersects with target audiences to provide comprehensive strategies to prevent and eradicate FGM/C. The program activities outlined below are collaborations with different stakeholders to conduct activities and services designed to prevent and eradicate this practice.</a:t>
            </a:r>
          </a:p>
          <a:p>
            <a:pPr marL="0" marR="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292444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53100" cy="3600450"/>
          </a:xfrm>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64F8F54-3512-E88C-8729-534E27B7CF41}"/>
              </a:ext>
            </a:extLst>
          </p:cNvPr>
          <p:cNvSpPr txBox="1"/>
          <p:nvPr/>
        </p:nvSpPr>
        <p:spPr>
          <a:xfrm>
            <a:off x="752475" y="4572000"/>
            <a:ext cx="5686425" cy="360098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LM4D promotes women and girls’ self-sufficiency by designing, advocating, and implementing evidence-based strategies that reduce the systemic gender and economic inequalities perpetuated by FGM/C.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Stopping FGM/C for 1,600 girls will lead to higher graduation rates and more post-secondary opportunities, such as non-farm jobs that will benefit both the girls and their communities.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key component to reach self-sufficiency is keeping the girls in school so they can reach their maximum economic capacity. Some girls choose to attend vocational programs and others opt to attend junior secondary education institutions and beyond. Both of these options foster economic and social empowerment. Through the process, the girls and community acquire skills that empower them to speak out against FGM/C, and join and lead the conversation about eliminating it. They become advocates and champions of eradicating FGM/C, attending county and national government anti-FGM/C activities and promoting decisions that support girls’ rights to health and safety.</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10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825" y="4400550"/>
            <a:ext cx="5886450" cy="4034790"/>
          </a:xfrm>
        </p:spPr>
        <p:txBody>
          <a:bodyPr/>
          <a:lstStyle/>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LM4D was founded in 2014 by Mahnaz M. Harrison. The organization achieves its milestones through an iterative process that focuses on women’s and girls’ rights to health and safety in rural or isolated communities. </a:t>
            </a:r>
          </a:p>
          <a:p>
            <a:pPr marL="0" marR="0">
              <a:spcBef>
                <a:spcPts val="0"/>
              </a:spcBef>
              <a:spcAft>
                <a:spcPts val="0"/>
              </a:spcAft>
            </a:pPr>
            <a:endParaRPr lang="en-US" dirty="0">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LM4D bundles innovative technology that includes an online platform and a tablet in a solar powered backpack – Vpack4Development (V4D). The goal of V4D is to eradicate FGM/C using innovative educational modules for field workers to create awareness about the dire consequences of the practice; conducting periodic, real-time monitoring by trained field workers, to assess FGM/C risk and need for immediate interventions; and create crisis intervention hotlines to rescue and shelter girls at risk of FGM/C in a safe environment.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7700"/>
            <a:ext cx="5177790" cy="2823210"/>
          </a:xfrm>
        </p:spPr>
        <p:txBody>
          <a:bodyPr/>
          <a:lstStyle/>
          <a:p>
            <a:pPr marL="0" marR="0">
              <a:lnSpc>
                <a:spcPct val="11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34716455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3722904"/>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September 2023 Featured Project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lIns="91440" tIns="45720" rIns="91440" bIns="45720">
            <a:normAutofit/>
          </a:bodyPr>
          <a:lstStyle/>
          <a:p>
            <a:pPr>
              <a:spcBef>
                <a:spcPts val="0"/>
              </a:spcBef>
              <a:spcAft>
                <a:spcPts val="600"/>
              </a:spcAft>
            </a:pPr>
            <a:r>
              <a:rPr lang="en-US" sz="2000" dirty="0"/>
              <a:t>Leveraging technology to reach girls in remote locations and end FGM/C</a:t>
            </a:r>
            <a:endParaRPr lang="en-US" sz="2000"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12AA6B-E6EE-4ED9-AC6D-C1CDFDD2867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16" name="Slide Number Placeholder 2">
            <a:extLst>
              <a:ext uri="{FF2B5EF4-FFF2-40B4-BE49-F238E27FC236}">
                <a16:creationId xmlns:a16="http://schemas.microsoft.com/office/drawing/2014/main" id="{25D3FC7F-6C22-90A3-D321-B43F76C83D8F}"/>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
        <p:nvSpPr>
          <p:cNvPr id="11" name="Slide Number Placeholder 2" hidden="1">
            <a:extLst>
              <a:ext uri="{FF2B5EF4-FFF2-40B4-BE49-F238E27FC236}">
                <a16:creationId xmlns:a16="http://schemas.microsoft.com/office/drawing/2014/main" id="{4015155E-E8B8-F60B-DB0A-A135676527E4}"/>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Tree>
    <p:extLst>
      <p:ext uri="{BB962C8B-B14F-4D97-AF65-F5344CB8AC3E}">
        <p14:creationId xmlns:p14="http://schemas.microsoft.com/office/powerpoint/2010/main" val="32189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83285" y="1511877"/>
            <a:ext cx="4801364" cy="4831940"/>
          </a:xfrm>
        </p:spPr>
        <p:txBody>
          <a:bodyPr lIns="91440" tIns="45720" rIns="91440" bIns="45720" anchor="t"/>
          <a:lstStyle/>
          <a:p>
            <a:pPr>
              <a:lnSpc>
                <a:spcPct val="110000"/>
              </a:lnSpc>
              <a:spcBef>
                <a:spcPts val="0"/>
              </a:spcBef>
            </a:pPr>
            <a:r>
              <a:rPr lang="en-US" sz="2800" dirty="0">
                <a:ea typeface="Arial" panose="020B0604020202020204" pitchFamily="34" charset="0"/>
                <a:cs typeface="Times New Roman" panose="02020603050405020304" pitchFamily="18" charset="0"/>
              </a:rPr>
              <a:t>Mission: </a:t>
            </a:r>
            <a:r>
              <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rPr>
              <a:t>mobilizes resources to ensure that girls and women everywhere, particularly in remote communities, can access information about their rights to health, safety, and freedom from gender-based violence</a:t>
            </a: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182880" y="514183"/>
            <a:ext cx="6894576" cy="738546"/>
          </a:xfrm>
        </p:spPr>
        <p:txBody>
          <a:bodyPr/>
          <a:lstStyle/>
          <a:p>
            <a:r>
              <a:rPr lang="en-US" sz="4000" b="1" dirty="0"/>
              <a:t>Introducing </a:t>
            </a:r>
            <a:r>
              <a:rPr lang="en-US" sz="4000" b="1" dirty="0">
                <a:effectLst/>
                <a:latin typeface="Arial" panose="020B0604020202020204" pitchFamily="34" charset="0"/>
                <a:ea typeface="Arial" panose="020B0604020202020204" pitchFamily="34" charset="0"/>
                <a:cs typeface="Times New Roman" panose="02020603050405020304" pitchFamily="18" charset="0"/>
              </a:rPr>
              <a:t>Last Mile 4D </a:t>
            </a:r>
            <a:endParaRPr lang="en-US" sz="4000" b="1" dirty="0"/>
          </a:p>
        </p:txBody>
      </p:sp>
      <p:pic>
        <p:nvPicPr>
          <p:cNvPr id="11" name="Picture 10">
            <a:extLst>
              <a:ext uri="{FF2B5EF4-FFF2-40B4-BE49-F238E27FC236}">
                <a16:creationId xmlns:a16="http://schemas.microsoft.com/office/drawing/2014/main" id="{6A46DBD6-3753-4AD6-BCEE-692930DA2D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74506" y="-603695"/>
            <a:ext cx="8502865" cy="8229600"/>
          </a:xfrm>
          <a:prstGeom prst="ellipse">
            <a:avLst/>
          </a:prstGeom>
          <a:scene3d>
            <a:camera prst="orthographicFront">
              <a:rot lat="0" lon="0" rev="0"/>
            </a:camera>
            <a:lightRig rig="threePt" dir="t"/>
          </a:scene3d>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000" b="1" dirty="0"/>
              <a:t>About Kenya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179528" y="1090488"/>
            <a:ext cx="5380933" cy="4736135"/>
          </a:xfrm>
        </p:spPr>
        <p:txBody>
          <a:bodyPr lIns="91440" tIns="45720" rIns="91440" bIns="45720" anchor="t"/>
          <a:lstStyle/>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rPr>
              <a:t>P</a:t>
            </a:r>
            <a:r>
              <a:rPr lang="en-US" dirty="0">
                <a:effectLst/>
                <a:latin typeface="Arial" panose="020B0604020202020204" pitchFamily="34" charset="0"/>
                <a:ea typeface="Arial" panose="020B0604020202020204" pitchFamily="34" charset="0"/>
              </a:rPr>
              <a:t>opulation </a:t>
            </a:r>
            <a:r>
              <a:rPr lang="en-US" dirty="0">
                <a:ea typeface="Arial" panose="020B0604020202020204" pitchFamily="34" charset="0"/>
              </a:rPr>
              <a:t>over 57 m</a:t>
            </a:r>
            <a:r>
              <a:rPr lang="en-US" dirty="0">
                <a:effectLst/>
                <a:latin typeface="Arial" panose="020B0604020202020204" pitchFamily="34" charset="0"/>
                <a:ea typeface="Arial" panose="020B0604020202020204" pitchFamily="34" charset="0"/>
              </a:rPr>
              <a:t>illion</a:t>
            </a:r>
          </a:p>
          <a:p>
            <a:pPr marL="342900" marR="0" lvl="0" indent="-342900">
              <a:lnSpc>
                <a:spcPct val="110000"/>
              </a:lnSpc>
              <a:spcBef>
                <a:spcPts val="0"/>
              </a:spcBef>
              <a:spcAft>
                <a:spcPts val="1200"/>
              </a:spcAft>
              <a:buFont typeface="Symbol" panose="05050102010706020507" pitchFamily="18" charset="2"/>
              <a:buChar char=""/>
            </a:pPr>
            <a:r>
              <a:rPr lang="en-US" dirty="0">
                <a:effectLst/>
                <a:latin typeface="Arial" panose="020B0604020202020204" pitchFamily="34" charset="0"/>
                <a:ea typeface="Arial" panose="020B0604020202020204" pitchFamily="34" charset="0"/>
              </a:rPr>
              <a:t>High fertility, early marriage - almost 40% of Kenyans are under age 15 </a:t>
            </a:r>
          </a:p>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rPr>
              <a:t>Rapid population growth - </a:t>
            </a:r>
            <a:r>
              <a:rPr lang="en-US" dirty="0">
                <a:effectLst/>
                <a:latin typeface="Arial" panose="020B0604020202020204" pitchFamily="34" charset="0"/>
                <a:ea typeface="Arial" panose="020B0604020202020204" pitchFamily="34" charset="0"/>
              </a:rPr>
              <a:t>high birth rate and declining mortality rate</a:t>
            </a:r>
          </a:p>
          <a:p>
            <a:pPr marL="342900" marR="0" lvl="0" indent="-342900">
              <a:lnSpc>
                <a:spcPct val="110000"/>
              </a:lnSpc>
              <a:spcBef>
                <a:spcPts val="0"/>
              </a:spcBef>
              <a:spcAft>
                <a:spcPts val="1200"/>
              </a:spcAft>
              <a:buFont typeface="Symbol" panose="05050102010706020507" pitchFamily="18" charset="2"/>
              <a:buChar char=""/>
            </a:pPr>
            <a:r>
              <a:rPr lang="en-US" dirty="0">
                <a:ea typeface="Arial" panose="020B0604020202020204" pitchFamily="34" charset="0"/>
              </a:rPr>
              <a:t>Project is in Migori and West Pokot counties – hotbeds of FGM/C, characterized by diverse ethnic groups, norms, class structures, and educational outcomes among girls</a:t>
            </a:r>
            <a:endParaRPr lang="en-US" dirty="0">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24C75D43-0B72-7CFE-F0F7-5D6E93F856F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45664" y="236466"/>
            <a:ext cx="2345004" cy="2280757"/>
          </a:xfrm>
          <a:prstGeom prst="rect">
            <a:avLst/>
          </a:prstGeom>
          <a:ln w="38100">
            <a:solidFill>
              <a:schemeClr val="accent4"/>
            </a:solidFill>
          </a:ln>
        </p:spPr>
      </p:pic>
      <p:pic>
        <p:nvPicPr>
          <p:cNvPr id="5" name="Picture 4">
            <a:extLst>
              <a:ext uri="{FF2B5EF4-FFF2-40B4-BE49-F238E27FC236}">
                <a16:creationId xmlns:a16="http://schemas.microsoft.com/office/drawing/2014/main" id="{BDF4F066-2BDE-8432-DEC8-37D49FD9CC2C}"/>
              </a:ext>
            </a:extLst>
          </p:cNvPr>
          <p:cNvPicPr>
            <a:picLocks noChangeAspect="1"/>
          </p:cNvPicPr>
          <p:nvPr/>
        </p:nvPicPr>
        <p:blipFill rotWithShape="1">
          <a:blip r:embed="rId4">
            <a:extLst>
              <a:ext uri="{28A0092B-C50C-407E-A947-70E740481C1C}">
                <a14:useLocalDpi xmlns:a14="http://schemas.microsoft.com/office/drawing/2010/main"/>
              </a:ext>
            </a:extLst>
          </a:blip>
          <a:srcRect l="1578" t="1470" r="1262" b="1066"/>
          <a:stretch/>
        </p:blipFill>
        <p:spPr>
          <a:xfrm>
            <a:off x="6344240" y="1984455"/>
            <a:ext cx="4336330" cy="4666268"/>
          </a:xfrm>
          <a:prstGeom prst="rect">
            <a:avLst/>
          </a:prstGeom>
          <a:ln w="38100">
            <a:solidFill>
              <a:schemeClr val="accent4"/>
            </a:solidFill>
          </a:ln>
        </p:spPr>
      </p:pic>
      <p:pic>
        <p:nvPicPr>
          <p:cNvPr id="2" name="Graphic 7" descr="Marker with solid fill">
            <a:extLst>
              <a:ext uri="{FF2B5EF4-FFF2-40B4-BE49-F238E27FC236}">
                <a16:creationId xmlns:a16="http://schemas.microsoft.com/office/drawing/2014/main" id="{0F31D754-5E4B-2353-5E80-600C93AF3BD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90994" y="2946295"/>
            <a:ext cx="782425" cy="782425"/>
          </a:xfrm>
          <a:prstGeom prst="rect">
            <a:avLst/>
          </a:prstGeom>
        </p:spPr>
      </p:pic>
    </p:spTree>
    <p:extLst>
      <p:ext uri="{BB962C8B-B14F-4D97-AF65-F5344CB8AC3E}">
        <p14:creationId xmlns:p14="http://schemas.microsoft.com/office/powerpoint/2010/main" val="2590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10396149" cy="762310"/>
          </a:xfrm>
        </p:spPr>
        <p:txBody>
          <a:bodyPr/>
          <a:lstStyle/>
          <a:p>
            <a:r>
              <a:rPr lang="en-US" sz="4000" b="1" dirty="0"/>
              <a:t>Life Challenges for Women </a:t>
            </a:r>
            <a:r>
              <a:rPr lang="en-US" sz="4000" b="1" dirty="0" smtClean="0"/>
              <a:t/>
            </a:r>
            <a:br>
              <a:rPr lang="en-US" sz="4000" b="1" dirty="0" smtClean="0"/>
            </a:br>
            <a:r>
              <a:rPr lang="en-US" sz="4000" b="1" dirty="0" smtClean="0"/>
              <a:t>Served</a:t>
            </a:r>
            <a:endParaRPr lang="en-US" sz="4000" b="1" dirty="0"/>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191261" y="1545771"/>
            <a:ext cx="5904739" cy="4483156"/>
          </a:xfrm>
        </p:spPr>
        <p:txBody>
          <a:bodyPr lIns="91440" tIns="45720" rIns="91440" bIns="45720" anchor="t"/>
          <a:lstStyle/>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Female Genital Mutilation/Cutting (FGM/C/C) - national prevalence in Kenya of 21% among women and girls ages 15 – 49</a:t>
            </a:r>
          </a:p>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FGM/C is illegal, done in secret and isolation</a:t>
            </a:r>
          </a:p>
          <a:p>
            <a:pPr marL="457200" marR="0" indent="-457200">
              <a:lnSpc>
                <a:spcPct val="107000"/>
              </a:lnSpc>
              <a:spcBef>
                <a:spcPts val="0"/>
              </a:spcBef>
              <a:spcAft>
                <a:spcPts val="1200"/>
              </a:spcAft>
              <a:buFont typeface="Arial" panose="020B0604020202020204" pitchFamily="34" charset="0"/>
              <a:buChar char="•"/>
            </a:pPr>
            <a:r>
              <a:rPr lang="en-US" dirty="0">
                <a:effectLst/>
                <a:latin typeface="Arial" panose="020B0604020202020204" pitchFamily="34" charset="0"/>
                <a:ea typeface="Arial" panose="020B0604020202020204" pitchFamily="34" charset="0"/>
                <a:cs typeface="Arial" panose="020B0604020202020204" pitchFamily="34" charset="0"/>
              </a:rPr>
              <a:t>Can mean infections, hemorrhage, fistula, birth complications, sterility, and death</a:t>
            </a:r>
          </a:p>
          <a:p>
            <a:pPr marL="457200" marR="0" indent="-457200">
              <a:lnSpc>
                <a:spcPct val="107000"/>
              </a:lnSpc>
              <a:spcBef>
                <a:spcPts val="0"/>
              </a:spcBef>
              <a:spcAft>
                <a:spcPts val="1200"/>
              </a:spcAft>
              <a:buFont typeface="Arial" panose="020B0604020202020204" pitchFamily="34" charset="0"/>
              <a:buChar char="•"/>
            </a:pPr>
            <a:r>
              <a:rPr lang="en-US" dirty="0">
                <a:ea typeface="Arial" panose="020B0604020202020204" pitchFamily="34" charset="0"/>
              </a:rPr>
              <a:t>G</a:t>
            </a:r>
            <a:r>
              <a:rPr lang="en-US" dirty="0">
                <a:effectLst/>
                <a:latin typeface="Arial" panose="020B0604020202020204" pitchFamily="34" charset="0"/>
                <a:ea typeface="Arial" panose="020B0604020202020204" pitchFamily="34" charset="0"/>
                <a:cs typeface="Arial" panose="020B0604020202020204" pitchFamily="34" charset="0"/>
              </a:rPr>
              <a:t>irls are shunned if they refuse FGM/C or speak out against it</a:t>
            </a:r>
          </a:p>
        </p:txBody>
      </p:sp>
      <p:pic>
        <p:nvPicPr>
          <p:cNvPr id="7" name="Picture 6">
            <a:extLst>
              <a:ext uri="{FF2B5EF4-FFF2-40B4-BE49-F238E27FC236}">
                <a16:creationId xmlns:a16="http://schemas.microsoft.com/office/drawing/2014/main" id="{9F862373-FCCD-0247-9B3B-AE8455D43C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223" r="-18125" b="-7903"/>
          <a:stretch/>
        </p:blipFill>
        <p:spPr>
          <a:xfrm>
            <a:off x="6248972" y="-723077"/>
            <a:ext cx="8322328" cy="822960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76201" y="339958"/>
            <a:ext cx="11237776" cy="1180931"/>
          </a:xfrm>
        </p:spPr>
        <p:txBody>
          <a:bodyPr/>
          <a:lstStyle/>
          <a:p>
            <a:r>
              <a:rPr lang="en-US" sz="4000" b="1" dirty="0">
                <a:effectLst/>
                <a:latin typeface="Arial" panose="020B0604020202020204" pitchFamily="34" charset="0"/>
                <a:ea typeface="Arial" panose="020B0604020202020204" pitchFamily="34" charset="0"/>
                <a:cs typeface="Times New Roman" panose="02020603050405020304" pitchFamily="18" charset="0"/>
              </a:rPr>
              <a:t>Ending Female Genital </a:t>
            </a:r>
            <a:r>
              <a:rPr lang="en-US" sz="4000" b="1" dirty="0" smtClean="0">
                <a:effectLst/>
                <a:latin typeface="Arial" panose="020B0604020202020204" pitchFamily="34" charset="0"/>
                <a:ea typeface="Arial" panose="020B0604020202020204" pitchFamily="34" charset="0"/>
                <a:cs typeface="Times New Roman" panose="02020603050405020304" pitchFamily="18" charset="0"/>
              </a:rPr>
              <a:t>Mutilation</a:t>
            </a:r>
            <a:br>
              <a:rPr lang="en-US" sz="4000" b="1" dirty="0" smtClean="0">
                <a:effectLst/>
                <a:latin typeface="Arial" panose="020B0604020202020204" pitchFamily="34" charset="0"/>
                <a:ea typeface="Arial" panose="020B0604020202020204" pitchFamily="34" charset="0"/>
                <a:cs typeface="Times New Roman" panose="02020603050405020304" pitchFamily="18" charset="0"/>
              </a:rPr>
            </a:br>
            <a:r>
              <a:rPr lang="en-US" sz="4000" b="1" dirty="0" smtClean="0">
                <a:effectLst/>
                <a:latin typeface="Arial" panose="020B0604020202020204" pitchFamily="34" charset="0"/>
                <a:ea typeface="Arial" panose="020B0604020202020204" pitchFamily="34" charset="0"/>
                <a:cs typeface="Times New Roman" panose="02020603050405020304" pitchFamily="18" charset="0"/>
              </a:rPr>
              <a:t>- </a:t>
            </a:r>
            <a:r>
              <a:rPr lang="en-US" sz="4000" b="1" dirty="0">
                <a:effectLst/>
                <a:latin typeface="Arial" panose="020B0604020202020204" pitchFamily="34" charset="0"/>
                <a:ea typeface="Arial" panose="020B0604020202020204" pitchFamily="34" charset="0"/>
                <a:cs typeface="Times New Roman" panose="02020603050405020304" pitchFamily="18" charset="0"/>
              </a:rPr>
              <a:t>A Three Pillar Approach </a:t>
            </a:r>
            <a:endParaRPr lang="en-US" sz="4000" b="1" dirty="0"/>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616241" y="1695450"/>
            <a:ext cx="6403683" cy="4547599"/>
          </a:xfrm>
        </p:spPr>
        <p:txBody>
          <a:bodyPr/>
          <a:lstStyle/>
          <a:p>
            <a:pPr marL="34290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cs typeface="Times New Roman" panose="02020603050405020304" pitchFamily="18" charset="0"/>
              </a:rPr>
              <a:t>Innovative early warning system provides real-time data via mobile, solar-powered technology – Vpack4Development (V4D)</a:t>
            </a:r>
          </a:p>
          <a:p>
            <a:pPr marL="342900" marR="0" lvl="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cs typeface="Times New Roman" panose="02020603050405020304" pitchFamily="18" charset="0"/>
              </a:rPr>
              <a:t>Can intervene almost immediately to prevent FGM/C</a:t>
            </a:r>
          </a:p>
          <a:p>
            <a:pPr marL="342900" marR="0" lvl="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cs typeface="Times New Roman" panose="02020603050405020304" pitchFamily="18" charset="0"/>
              </a:rPr>
              <a:t>Targets the most marginalized girls, ages 9 – 14 in remote hotbeds of FGM/C </a:t>
            </a:r>
          </a:p>
          <a:p>
            <a:pPr marL="342900" marR="0" lvl="0" indent="-342900">
              <a:lnSpc>
                <a:spcPct val="110000"/>
              </a:lnSpc>
              <a:spcBef>
                <a:spcPts val="0"/>
              </a:spcBef>
              <a:spcAft>
                <a:spcPts val="1200"/>
              </a:spcAft>
              <a:buFont typeface="Arial" panose="020B0604020202020204" pitchFamily="34" charset="0"/>
              <a:buChar char="•"/>
            </a:pPr>
            <a:r>
              <a:rPr lang="en-US" dirty="0">
                <a:ea typeface="Arial" panose="020B0604020202020204" pitchFamily="34" charset="0"/>
                <a:cs typeface="Times New Roman" panose="02020603050405020304" pitchFamily="18" charset="0"/>
              </a:rPr>
              <a:t>Primary goal: stop FGM/C for 1,600 girls ages 9 – 14 in Migori and West Pokot</a:t>
            </a:r>
          </a:p>
        </p:txBody>
      </p:sp>
      <p:pic>
        <p:nvPicPr>
          <p:cNvPr id="6" name="Picture 5">
            <a:extLst>
              <a:ext uri="{FF2B5EF4-FFF2-40B4-BE49-F238E27FC236}">
                <a16:creationId xmlns:a16="http://schemas.microsoft.com/office/drawing/2014/main" id="{CB650F2E-B902-2151-CE02-56E2FED3F0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t="-3143" r="-18310" b="-15168"/>
          <a:stretch/>
        </p:blipFill>
        <p:spPr>
          <a:xfrm>
            <a:off x="6868150" y="-283936"/>
            <a:ext cx="8322329" cy="8229600"/>
          </a:xfrm>
          <a:prstGeom prst="ellipse">
            <a:avLst/>
          </a:prstGeom>
        </p:spPr>
      </p:pic>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430046" y="1175421"/>
            <a:ext cx="6247140" cy="4936177"/>
          </a:xfrm>
        </p:spPr>
        <p:txBody>
          <a:bodyPr/>
          <a:lstStyle/>
          <a:p>
            <a:pPr marL="0" marR="0">
              <a:lnSpc>
                <a:spcPct val="107000"/>
              </a:lnSpc>
              <a:spcBef>
                <a:spcPts val="0"/>
              </a:spcBef>
              <a:spcAft>
                <a:spcPts val="800"/>
              </a:spcAft>
            </a:pPr>
            <a:r>
              <a:rPr lang="en-US" sz="2200" dirty="0">
                <a:ea typeface="Arial" panose="020B0604020202020204" pitchFamily="34" charset="0"/>
                <a:cs typeface="Times New Roman" panose="02020603050405020304" pitchFamily="18" charset="0"/>
              </a:rPr>
              <a:t>LM4D uses a “three pillar approach” to achieve goals:</a:t>
            </a:r>
          </a:p>
          <a:p>
            <a:pPr marL="0" marR="0">
              <a:lnSpc>
                <a:spcPct val="107000"/>
              </a:lnSpc>
              <a:spcBef>
                <a:spcPts val="0"/>
              </a:spcBef>
              <a:spcAft>
                <a:spcPts val="800"/>
              </a:spcAft>
            </a:pPr>
            <a:r>
              <a:rPr lang="en-US" sz="2200" dirty="0">
                <a:ea typeface="Arial" panose="020B0604020202020204" pitchFamily="34" charset="0"/>
                <a:cs typeface="Times New Roman" panose="02020603050405020304" pitchFamily="18" charset="0"/>
              </a:rPr>
              <a:t>1. Leverage technology to assess girls at risk of FGM/C</a:t>
            </a:r>
          </a:p>
          <a:p>
            <a:pPr marL="0" marR="0">
              <a:lnSpc>
                <a:spcPct val="107000"/>
              </a:lnSpc>
              <a:spcBef>
                <a:spcPts val="0"/>
              </a:spcBef>
              <a:spcAft>
                <a:spcPts val="800"/>
              </a:spcAft>
            </a:pPr>
            <a:r>
              <a:rPr lang="en-US" sz="2200" dirty="0">
                <a:ea typeface="Arial" panose="020B0604020202020204" pitchFamily="34" charset="0"/>
                <a:cs typeface="Times New Roman" panose="02020603050405020304" pitchFamily="18" charset="0"/>
              </a:rPr>
              <a:t>2. Deploy educational modules to sensitize girls, boys, and families against FGM/C</a:t>
            </a:r>
          </a:p>
          <a:p>
            <a:pPr marL="0" marR="0">
              <a:lnSpc>
                <a:spcPct val="107000"/>
              </a:lnSpc>
              <a:spcBef>
                <a:spcPts val="0"/>
              </a:spcBef>
              <a:spcAft>
                <a:spcPts val="800"/>
              </a:spcAft>
            </a:pPr>
            <a:r>
              <a:rPr lang="en-US" sz="2200" dirty="0">
                <a:ea typeface="Arial" panose="020B0604020202020204" pitchFamily="34" charset="0"/>
                <a:cs typeface="Times New Roman" panose="02020603050405020304" pitchFamily="18" charset="0"/>
              </a:rPr>
              <a:t>3. Engage authorities to enforce laws and protect girls by preventing FGM/C</a:t>
            </a:r>
          </a:p>
          <a:p>
            <a:pPr marL="0" marR="0">
              <a:lnSpc>
                <a:spcPct val="107000"/>
              </a:lnSpc>
              <a:spcBef>
                <a:spcPts val="1200"/>
              </a:spcBef>
              <a:spcAft>
                <a:spcPts val="800"/>
              </a:spcAft>
            </a:pPr>
            <a:r>
              <a:rPr lang="en-US" sz="2200" dirty="0" smtClean="0">
                <a:ea typeface="Arial" panose="020B0604020202020204" pitchFamily="34" charset="0"/>
                <a:cs typeface="Times New Roman" panose="02020603050405020304" pitchFamily="18" charset="0"/>
              </a:rPr>
              <a:t>Includes </a:t>
            </a:r>
            <a:r>
              <a:rPr lang="en-US" sz="2200" dirty="0">
                <a:ea typeface="Arial" panose="020B0604020202020204" pitchFamily="34" charset="0"/>
                <a:cs typeface="Times New Roman" panose="02020603050405020304" pitchFamily="18" charset="0"/>
              </a:rPr>
              <a:t>shelter for girls during cutting season (December holidays) when FGM/C risk is </a:t>
            </a:r>
            <a:r>
              <a:rPr lang="en-US" sz="2200" dirty="0" smtClean="0">
                <a:ea typeface="Arial" panose="020B0604020202020204" pitchFamily="34" charset="0"/>
                <a:cs typeface="Times New Roman" panose="02020603050405020304" pitchFamily="18" charset="0"/>
              </a:rPr>
              <a:t>highest</a:t>
            </a:r>
            <a:endParaRPr lang="en-US" sz="2200" b="1" dirty="0">
              <a:ea typeface="Arial" panose="020B0604020202020204" pitchFamily="34" charset="0"/>
              <a:cs typeface="Times New Roman" panose="02020603050405020304" pitchFamily="18" charset="0"/>
            </a:endParaRPr>
          </a:p>
          <a:p>
            <a:pPr marL="0" marR="0">
              <a:lnSpc>
                <a:spcPct val="107000"/>
              </a:lnSpc>
              <a:spcBef>
                <a:spcPts val="1200"/>
              </a:spcBef>
              <a:spcAft>
                <a:spcPts val="800"/>
              </a:spcAft>
            </a:pPr>
            <a:r>
              <a:rPr lang="en-US" sz="1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Direct Impact: 1,600 girls, 400 boys; Indirect Impact: 3,000 family members</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6D43E90-652E-5C1A-ECC0-BDF541FA97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t="-1" r="-14013" b="-14013"/>
          <a:stretch/>
        </p:blipFill>
        <p:spPr>
          <a:xfrm>
            <a:off x="6677185" y="-360136"/>
            <a:ext cx="8322329" cy="8229600"/>
          </a:xfrm>
          <a:prstGeom prst="ellipse">
            <a:avLst/>
          </a:prstGeom>
        </p:spPr>
      </p:pic>
    </p:spTree>
    <p:extLst>
      <p:ext uri="{BB962C8B-B14F-4D97-AF65-F5344CB8AC3E}">
        <p14:creationId xmlns:p14="http://schemas.microsoft.com/office/powerpoint/2010/main" val="373608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a:xfrm>
            <a:off x="765544" y="38555"/>
            <a:ext cx="10679062" cy="762310"/>
          </a:xfrm>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91643736"/>
              </p:ext>
            </p:extLst>
          </p:nvPr>
        </p:nvGraphicFramePr>
        <p:xfrm>
          <a:off x="283030" y="800865"/>
          <a:ext cx="11161576" cy="5964625"/>
        </p:xfrm>
        <a:graphic>
          <a:graphicData uri="http://schemas.openxmlformats.org/drawingml/2006/table">
            <a:tbl>
              <a:tblPr firstRow="1" lastRow="1" bandRow="1">
                <a:tableStyleId>{5C22544A-7EE6-4342-B048-85BDC9FD1C3A}</a:tableStyleId>
              </a:tblPr>
              <a:tblGrid>
                <a:gridCol w="2038737">
                  <a:extLst>
                    <a:ext uri="{9D8B030D-6E8A-4147-A177-3AD203B41FA5}">
                      <a16:colId xmlns:a16="http://schemas.microsoft.com/office/drawing/2014/main" val="1341782046"/>
                    </a:ext>
                  </a:extLst>
                </a:gridCol>
                <a:gridCol w="8009770">
                  <a:extLst>
                    <a:ext uri="{9D8B030D-6E8A-4147-A177-3AD203B41FA5}">
                      <a16:colId xmlns:a16="http://schemas.microsoft.com/office/drawing/2014/main" val="1122423825"/>
                    </a:ext>
                  </a:extLst>
                </a:gridCol>
                <a:gridCol w="1113069">
                  <a:extLst>
                    <a:ext uri="{9D8B030D-6E8A-4147-A177-3AD203B41FA5}">
                      <a16:colId xmlns:a16="http://schemas.microsoft.com/office/drawing/2014/main" val="1098999082"/>
                    </a:ext>
                  </a:extLst>
                </a:gridCol>
              </a:tblGrid>
              <a:tr h="357337">
                <a:tc>
                  <a:txBody>
                    <a:bodyPr/>
                    <a:lstStyle/>
                    <a:p>
                      <a:pPr marL="0" marR="0" algn="ctr">
                        <a:lnSpc>
                          <a:spcPct val="110000"/>
                        </a:lnSpc>
                        <a:spcBef>
                          <a:spcPts val="240"/>
                        </a:spcBef>
                        <a:spcAft>
                          <a:spcPts val="0"/>
                        </a:spcAft>
                      </a:pPr>
                      <a:r>
                        <a:rPr lang="en-US" sz="2800" dirty="0">
                          <a:effectLst/>
                        </a:rPr>
                        <a:t>Item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0" algn="ctr">
                        <a:lnSpc>
                          <a:spcPct val="110000"/>
                        </a:lnSpc>
                        <a:spcBef>
                          <a:spcPts val="0"/>
                        </a:spcBef>
                        <a:spcAft>
                          <a:spcPts val="0"/>
                        </a:spcAft>
                      </a:pPr>
                      <a:r>
                        <a:rPr lang="en-US" sz="2800" dirty="0">
                          <a:effectLst/>
                        </a:rPr>
                        <a:t>Description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45720" marR="105410" algn="ctr">
                        <a:lnSpc>
                          <a:spcPct val="110000"/>
                        </a:lnSpc>
                        <a:spcBef>
                          <a:spcPts val="240"/>
                        </a:spcBef>
                        <a:spcAft>
                          <a:spcPts val="0"/>
                        </a:spcAft>
                      </a:pPr>
                      <a:r>
                        <a:rPr lang="en-US" sz="2800" dirty="0">
                          <a:effectLst/>
                        </a:rPr>
                        <a:t>Cost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0657796"/>
                  </a:ext>
                </a:extLst>
              </a:tr>
              <a:tr h="953692">
                <a:tc>
                  <a:txBody>
                    <a:bodyPr/>
                    <a:lstStyle/>
                    <a:p>
                      <a:pPr marL="0" marR="0" algn="ctr">
                        <a:lnSpc>
                          <a:spcPct val="110000"/>
                        </a:lnSpc>
                        <a:spcBef>
                          <a:spcPts val="0"/>
                        </a:spcBef>
                        <a:spcAft>
                          <a:spcPts val="0"/>
                        </a:spcAft>
                      </a:pPr>
                      <a:r>
                        <a:rPr lang="en-US" sz="2000" dirty="0">
                          <a:effectLst/>
                        </a:rPr>
                        <a:t>Personnel</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42900" marR="0" lvl="0" indent="-342900" algn="ctr">
                        <a:lnSpc>
                          <a:spcPct val="107000"/>
                        </a:lnSpc>
                        <a:spcBef>
                          <a:spcPts val="0"/>
                        </a:spcBef>
                        <a:spcAft>
                          <a:spcPts val="0"/>
                        </a:spcAft>
                        <a:buFont typeface="Symbol" panose="05050102010706020507" pitchFamily="18" charset="2"/>
                        <a:buChar char=""/>
                      </a:pPr>
                      <a:r>
                        <a:rPr lang="en-US" sz="2000" dirty="0">
                          <a:effectLst/>
                        </a:rPr>
                        <a:t>Field officer, supervisor, manager and monitor</a:t>
                      </a:r>
                    </a:p>
                    <a:p>
                      <a:pPr marL="342900" marR="0" lvl="0" indent="-342900" algn="ctr">
                        <a:lnSpc>
                          <a:spcPct val="107000"/>
                        </a:lnSpc>
                        <a:spcBef>
                          <a:spcPts val="0"/>
                        </a:spcBef>
                        <a:spcAft>
                          <a:spcPts val="0"/>
                        </a:spcAft>
                        <a:buFont typeface="Symbol" panose="05050102010706020507" pitchFamily="18" charset="2"/>
                        <a:buChar char=""/>
                      </a:pPr>
                      <a:r>
                        <a:rPr lang="en-US" sz="2000" dirty="0">
                          <a:effectLst/>
                        </a:rPr>
                        <a:t>Evaluation consultant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105410" algn="r">
                        <a:lnSpc>
                          <a:spcPct val="110000"/>
                        </a:lnSpc>
                        <a:spcBef>
                          <a:spcPts val="5"/>
                        </a:spcBef>
                        <a:spcAft>
                          <a:spcPts val="0"/>
                        </a:spcAft>
                      </a:pPr>
                      <a:r>
                        <a:rPr lang="en-US" sz="2000" spc="-10">
                          <a:effectLst/>
                        </a:rPr>
                        <a:t>$20,820</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19899328"/>
                  </a:ext>
                </a:extLst>
              </a:tr>
              <a:tr h="817905">
                <a:tc>
                  <a:txBody>
                    <a:bodyPr/>
                    <a:lstStyle/>
                    <a:p>
                      <a:pPr marL="0" marR="0" algn="ctr">
                        <a:lnSpc>
                          <a:spcPct val="110000"/>
                        </a:lnSpc>
                        <a:spcBef>
                          <a:spcPts val="35"/>
                        </a:spcBef>
                        <a:spcAft>
                          <a:spcPts val="0"/>
                        </a:spcAft>
                      </a:pPr>
                      <a:r>
                        <a:rPr lang="en-US" sz="2000">
                          <a:effectLst/>
                        </a:rPr>
                        <a:t>Safe Houses</a:t>
                      </a:r>
                    </a:p>
                    <a:p>
                      <a:pPr marL="0" marR="0" algn="ctr">
                        <a:lnSpc>
                          <a:spcPct val="110000"/>
                        </a:lnSpc>
                        <a:spcBef>
                          <a:spcPts val="35"/>
                        </a:spcBef>
                        <a:spcAft>
                          <a:spcPts val="0"/>
                        </a:spcAft>
                      </a:pPr>
                      <a:r>
                        <a:rPr lang="en-US" sz="2000">
                          <a:effectLst/>
                        </a:rPr>
                        <a:t>for Girls</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0" algn="ctr">
                        <a:lnSpc>
                          <a:spcPct val="110000"/>
                        </a:lnSpc>
                        <a:spcBef>
                          <a:spcPts val="35"/>
                        </a:spcBef>
                        <a:spcAft>
                          <a:spcPts val="0"/>
                        </a:spcAft>
                      </a:pPr>
                      <a:r>
                        <a:rPr lang="en-US" sz="2000" dirty="0">
                          <a:effectLst/>
                        </a:rPr>
                        <a:t>Shelter, food, personal needs, and security for enrolled girls at-risk of FGM/C</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105410" algn="r">
                        <a:lnSpc>
                          <a:spcPct val="110000"/>
                        </a:lnSpc>
                        <a:spcBef>
                          <a:spcPts val="5"/>
                        </a:spcBef>
                        <a:spcAft>
                          <a:spcPts val="0"/>
                        </a:spcAft>
                      </a:pPr>
                      <a:r>
                        <a:rPr lang="en-US" sz="2000">
                          <a:effectLst/>
                        </a:rPr>
                        <a:t>$13,700</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5902639"/>
                  </a:ext>
                </a:extLst>
              </a:tr>
              <a:tr h="1253856">
                <a:tc>
                  <a:txBody>
                    <a:bodyPr/>
                    <a:lstStyle/>
                    <a:p>
                      <a:pPr marL="0" marR="0" algn="ctr">
                        <a:lnSpc>
                          <a:spcPct val="110000"/>
                        </a:lnSpc>
                        <a:spcBef>
                          <a:spcPts val="35"/>
                        </a:spcBef>
                        <a:spcAft>
                          <a:spcPts val="0"/>
                        </a:spcAft>
                      </a:pPr>
                      <a:r>
                        <a:rPr lang="en-US" sz="2000" dirty="0">
                          <a:effectLst/>
                        </a:rPr>
                        <a:t>Community</a:t>
                      </a:r>
                    </a:p>
                    <a:p>
                      <a:pPr marL="0" marR="0" algn="ctr">
                        <a:lnSpc>
                          <a:spcPct val="110000"/>
                        </a:lnSpc>
                        <a:spcBef>
                          <a:spcPts val="35"/>
                        </a:spcBef>
                        <a:spcAft>
                          <a:spcPts val="0"/>
                        </a:spcAft>
                      </a:pPr>
                      <a:r>
                        <a:rPr lang="en-US" sz="2000" dirty="0">
                          <a:effectLst/>
                        </a:rPr>
                        <a:t>Meetings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42900" marR="0" lvl="0" indent="-342900" algn="ctr">
                        <a:lnSpc>
                          <a:spcPct val="110000"/>
                        </a:lnSpc>
                        <a:spcBef>
                          <a:spcPts val="35"/>
                        </a:spcBef>
                        <a:spcAft>
                          <a:spcPts val="0"/>
                        </a:spcAft>
                        <a:buFont typeface="Symbol" panose="05050102010706020507" pitchFamily="18" charset="2"/>
                        <a:buChar char=""/>
                      </a:pPr>
                      <a:r>
                        <a:rPr lang="en-US" sz="2000" dirty="0">
                          <a:effectLst/>
                        </a:rPr>
                        <a:t>40 bi-monthly community meetings (20 meeting per county for one year) to raise awareness about the harms of FGM/C and engage community influencers, tribal chiefs, religious leaders, local government, and all other stakeholders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105410" algn="r">
                        <a:lnSpc>
                          <a:spcPct val="110000"/>
                        </a:lnSpc>
                        <a:spcBef>
                          <a:spcPts val="5"/>
                        </a:spcBef>
                        <a:spcAft>
                          <a:spcPts val="0"/>
                        </a:spcAft>
                      </a:pPr>
                      <a:r>
                        <a:rPr lang="en-US" sz="2000" dirty="0">
                          <a:effectLst/>
                        </a:rPr>
                        <a:t>$6,400</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96445396"/>
                  </a:ext>
                </a:extLst>
              </a:tr>
              <a:tr h="1495337">
                <a:tc>
                  <a:txBody>
                    <a:bodyPr/>
                    <a:lstStyle/>
                    <a:p>
                      <a:pPr marL="0" marR="0" algn="ctr">
                        <a:lnSpc>
                          <a:spcPct val="110000"/>
                        </a:lnSpc>
                        <a:spcBef>
                          <a:spcPts val="35"/>
                        </a:spcBef>
                        <a:spcAft>
                          <a:spcPts val="0"/>
                        </a:spcAft>
                      </a:pPr>
                      <a:r>
                        <a:rPr lang="en-US" sz="2000">
                          <a:effectLst/>
                        </a:rPr>
                        <a:t>Equipment and Communication</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42900" marR="0" lvl="0" indent="-342900" algn="ctr">
                        <a:lnSpc>
                          <a:spcPct val="110000"/>
                        </a:lnSpc>
                        <a:spcBef>
                          <a:spcPts val="35"/>
                        </a:spcBef>
                        <a:spcAft>
                          <a:spcPts val="0"/>
                        </a:spcAft>
                        <a:buFont typeface="Symbol" panose="05050102010706020507" pitchFamily="18" charset="2"/>
                        <a:buChar char=""/>
                      </a:pPr>
                      <a:r>
                        <a:rPr lang="en-US" sz="2000">
                          <a:effectLst/>
                        </a:rPr>
                        <a:t>V4D units including solar backpacks and tablets loaded with platform, internet access</a:t>
                      </a:r>
                    </a:p>
                    <a:p>
                      <a:pPr marL="342900" marR="0" lvl="0" indent="-342900" algn="ctr">
                        <a:lnSpc>
                          <a:spcPct val="110000"/>
                        </a:lnSpc>
                        <a:spcBef>
                          <a:spcPts val="35"/>
                        </a:spcBef>
                        <a:spcAft>
                          <a:spcPts val="0"/>
                        </a:spcAft>
                        <a:buFont typeface="Symbol" panose="05050102010706020507" pitchFamily="18" charset="2"/>
                        <a:buChar char=""/>
                      </a:pPr>
                      <a:r>
                        <a:rPr lang="en-US" sz="2000">
                          <a:effectLst/>
                        </a:rPr>
                        <a:t>Printing and copying (flyers, posters, and T-shirts for community meetings)</a:t>
                      </a:r>
                    </a:p>
                    <a:p>
                      <a:pPr marL="342900" marR="0" lvl="0" indent="-342900" algn="ctr">
                        <a:lnSpc>
                          <a:spcPct val="110000"/>
                        </a:lnSpc>
                        <a:spcBef>
                          <a:spcPts val="35"/>
                        </a:spcBef>
                        <a:spcAft>
                          <a:spcPts val="0"/>
                        </a:spcAft>
                        <a:buFont typeface="Symbol" panose="05050102010706020507" pitchFamily="18" charset="2"/>
                        <a:buChar char=""/>
                      </a:pPr>
                      <a:r>
                        <a:rPr lang="en-US" sz="2000">
                          <a:effectLst/>
                        </a:rPr>
                        <a:t>Local teams’ communication needs</a:t>
                      </a:r>
                    </a:p>
                    <a:p>
                      <a:pPr marL="342900" marR="0" lvl="0" indent="-342900" algn="ctr">
                        <a:lnSpc>
                          <a:spcPct val="110000"/>
                        </a:lnSpc>
                        <a:spcBef>
                          <a:spcPts val="35"/>
                        </a:spcBef>
                        <a:spcAft>
                          <a:spcPts val="0"/>
                        </a:spcAft>
                        <a:buFont typeface="Symbol" panose="05050102010706020507" pitchFamily="18" charset="2"/>
                        <a:buChar char=""/>
                      </a:pPr>
                      <a:r>
                        <a:rPr lang="en-US" sz="2000">
                          <a:effectLst/>
                        </a:rPr>
                        <a:t>Local transportation for field workers to meeting points</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0" marR="105410" algn="r">
                        <a:lnSpc>
                          <a:spcPct val="110000"/>
                        </a:lnSpc>
                        <a:spcBef>
                          <a:spcPts val="5"/>
                        </a:spcBef>
                        <a:spcAft>
                          <a:spcPts val="0"/>
                        </a:spcAft>
                      </a:pPr>
                      <a:r>
                        <a:rPr lang="en-US" sz="2000">
                          <a:effectLst/>
                        </a:rPr>
                        <a:t>$7,080</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9000090"/>
                  </a:ext>
                </a:extLst>
              </a:tr>
              <a:tr h="370836">
                <a:tc>
                  <a:txBody>
                    <a:bodyPr/>
                    <a:lstStyle/>
                    <a:p>
                      <a:pPr marL="0" marR="0" algn="ctr">
                        <a:lnSpc>
                          <a:spcPct val="110000"/>
                        </a:lnSpc>
                        <a:spcBef>
                          <a:spcPts val="65"/>
                        </a:spcBef>
                        <a:spcAft>
                          <a:spcPts val="0"/>
                        </a:spcAft>
                      </a:pPr>
                      <a:r>
                        <a:rPr lang="en-US" sz="2000" dirty="0">
                          <a:solidFill>
                            <a:schemeClr val="tx1"/>
                          </a:solidFill>
                          <a:effectLst/>
                        </a:rPr>
                        <a:t>Total</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0" marR="105410" algn="ctr">
                        <a:lnSpc>
                          <a:spcPct val="110000"/>
                        </a:lnSpc>
                        <a:spcBef>
                          <a:spcPts val="0"/>
                        </a:spcBef>
                        <a:spcAft>
                          <a:spcPts val="0"/>
                        </a:spcAft>
                      </a:pPr>
                      <a:r>
                        <a:rPr lang="en-US" sz="2000" dirty="0">
                          <a:solidFill>
                            <a:schemeClr val="tx1"/>
                          </a:solidFill>
                          <a:effectLst/>
                        </a:rPr>
                        <a:t> </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lumMod val="75000"/>
                      </a:schemeClr>
                    </a:solidFill>
                  </a:tcPr>
                </a:tc>
                <a:tc>
                  <a:txBody>
                    <a:bodyPr/>
                    <a:lstStyle/>
                    <a:p>
                      <a:pPr marL="0" marR="105410" algn="r">
                        <a:lnSpc>
                          <a:spcPct val="110000"/>
                        </a:lnSpc>
                        <a:spcBef>
                          <a:spcPts val="65"/>
                        </a:spcBef>
                        <a:spcAft>
                          <a:spcPts val="0"/>
                        </a:spcAft>
                      </a:pPr>
                      <a:r>
                        <a:rPr lang="en-US" sz="2000" dirty="0">
                          <a:solidFill>
                            <a:schemeClr val="tx1"/>
                          </a:solidFill>
                          <a:effectLst/>
                        </a:rPr>
                        <a:t>$48,000</a:t>
                      </a:r>
                      <a:endParaRPr lang="en-US" sz="2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lumMod val="75000"/>
                      </a:schemeClr>
                    </a:solidFill>
                  </a:tcPr>
                </a:tc>
                <a:extLst>
                  <a:ext uri="{0D108BD9-81ED-4DB2-BD59-A6C34878D82A}">
                    <a16:rowId xmlns:a16="http://schemas.microsoft.com/office/drawing/2014/main" val="2156378563"/>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196200" y="204129"/>
            <a:ext cx="10679062" cy="762310"/>
          </a:xfrm>
        </p:spPr>
        <p:txBody>
          <a:bodyPr/>
          <a:lstStyle/>
          <a:p>
            <a:r>
              <a:rPr lang="en-US" sz="4400" b="1" dirty="0"/>
              <a:t>About Last Mile 4D</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370236" y="1187851"/>
            <a:ext cx="10867739" cy="5087966"/>
          </a:xfrm>
        </p:spPr>
        <p:txBody>
          <a:bodyPr/>
          <a:lstStyle/>
          <a:p>
            <a:pPr marL="342900" marR="0" indent="-347472">
              <a:lnSpc>
                <a:spcPct val="107000"/>
              </a:lnSpc>
              <a:spcBef>
                <a:spcPts val="0"/>
              </a:spcBef>
              <a:spcAft>
                <a:spcPts val="1200"/>
              </a:spcAft>
              <a:buFont typeface="Arial" panose="020B0604020202020204" pitchFamily="34" charset="0"/>
              <a:buChar char="•"/>
            </a:pPr>
            <a:r>
              <a:rPr lang="en-US" dirty="0">
                <a:ea typeface="Arial" panose="020B0604020202020204" pitchFamily="34" charset="0"/>
              </a:rPr>
              <a:t>Founded in 2014 by Mahnaz M. Harrison; focuses on women’s and girls’ rights to health and safety in rural or isolated communities</a:t>
            </a:r>
          </a:p>
          <a:p>
            <a:pPr marL="342900" marR="0" indent="-347472">
              <a:lnSpc>
                <a:spcPct val="107000"/>
              </a:lnSpc>
              <a:spcBef>
                <a:spcPts val="0"/>
              </a:spcBef>
              <a:spcAft>
                <a:spcPts val="1200"/>
              </a:spcAft>
              <a:buFont typeface="Arial" panose="020B0604020202020204" pitchFamily="34" charset="0"/>
              <a:buChar char="•"/>
            </a:pPr>
            <a:r>
              <a:rPr lang="en-US" dirty="0">
                <a:ea typeface="Arial" panose="020B0604020202020204" pitchFamily="34" charset="0"/>
              </a:rPr>
              <a:t>Bundles innovative technology – online platform and tablet in a solar powered backpack – Vpack4Development (V4D)</a:t>
            </a:r>
          </a:p>
          <a:p>
            <a:pPr marL="342900" marR="0" indent="-347472">
              <a:lnSpc>
                <a:spcPct val="107000"/>
              </a:lnSpc>
              <a:spcBef>
                <a:spcPts val="0"/>
              </a:spcBef>
              <a:spcAft>
                <a:spcPts val="1200"/>
              </a:spcAft>
              <a:buFont typeface="Arial" panose="020B0604020202020204" pitchFamily="34" charset="0"/>
              <a:buChar char="•"/>
            </a:pPr>
            <a:r>
              <a:rPr lang="en-US" dirty="0">
                <a:ea typeface="Arial" panose="020B0604020202020204" pitchFamily="34" charset="0"/>
              </a:rPr>
              <a:t>Goals of V4D: </a:t>
            </a:r>
          </a:p>
          <a:p>
            <a:pPr marL="800100" lvl="1" indent="-347472">
              <a:lnSpc>
                <a:spcPct val="107000"/>
              </a:lnSpc>
              <a:spcBef>
                <a:spcPts val="0"/>
              </a:spcBef>
              <a:spcAft>
                <a:spcPts val="1200"/>
              </a:spcAft>
              <a:buFont typeface="Arial" panose="020B0604020202020204" pitchFamily="34" charset="0"/>
              <a:buChar char="•"/>
            </a:pPr>
            <a:r>
              <a:rPr lang="en-US" sz="2400" dirty="0">
                <a:ea typeface="Arial" panose="020B0604020202020204" pitchFamily="34" charset="0"/>
              </a:rPr>
              <a:t>eradicate FGM/C using innovative educational modules for field workers to create awareness about dire consequences of the practice</a:t>
            </a:r>
          </a:p>
          <a:p>
            <a:pPr marL="800100" lvl="1" indent="-347472">
              <a:lnSpc>
                <a:spcPct val="107000"/>
              </a:lnSpc>
              <a:spcBef>
                <a:spcPts val="0"/>
              </a:spcBef>
              <a:spcAft>
                <a:spcPts val="1200"/>
              </a:spcAft>
              <a:buFont typeface="Arial" panose="020B0604020202020204" pitchFamily="34" charset="0"/>
              <a:buChar char="•"/>
            </a:pPr>
            <a:r>
              <a:rPr lang="en-US" sz="2400" dirty="0">
                <a:ea typeface="Arial" panose="020B0604020202020204" pitchFamily="34" charset="0"/>
              </a:rPr>
              <a:t>real-time monitoring by trained field workers to assess FGM/C risk and need for immediate interventions</a:t>
            </a:r>
          </a:p>
          <a:p>
            <a:pPr marL="800100" lvl="1" indent="-347472">
              <a:lnSpc>
                <a:spcPct val="107000"/>
              </a:lnSpc>
              <a:spcBef>
                <a:spcPts val="0"/>
              </a:spcBef>
              <a:spcAft>
                <a:spcPts val="1200"/>
              </a:spcAft>
              <a:buFont typeface="Arial" panose="020B0604020202020204" pitchFamily="34" charset="0"/>
              <a:buChar char="•"/>
            </a:pPr>
            <a:r>
              <a:rPr lang="en-US" sz="2400" dirty="0">
                <a:ea typeface="Arial" panose="020B0604020202020204" pitchFamily="34" charset="0"/>
              </a:rPr>
              <a:t>crisis intervention hotlines to rescue and shelter girls at risk of FGM/C </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marR="0">
              <a:lnSpc>
                <a:spcPct val="107000"/>
              </a:lnSpc>
              <a:spcBef>
                <a:spcPts val="0"/>
              </a:spcBef>
              <a:spcAft>
                <a:spcPts val="1200"/>
              </a:spcAft>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342900" marR="0" indent="-347472">
              <a:lnSpc>
                <a:spcPct val="107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9888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a:xfrm>
            <a:off x="446762" y="206013"/>
            <a:ext cx="9717146" cy="762310"/>
          </a:xfrm>
        </p:spPr>
        <p:txBody>
          <a:bodyPr/>
          <a:lstStyle/>
          <a:p>
            <a:r>
              <a:rPr lang="en-US" sz="4400" b="1" dirty="0"/>
              <a:t>Discussion: Share </a:t>
            </a:r>
            <a:r>
              <a:rPr lang="en-US" sz="4400" b="1" dirty="0" smtClean="0"/>
              <a:t/>
            </a:r>
            <a:br>
              <a:rPr lang="en-US" sz="4400" b="1" dirty="0" smtClean="0"/>
            </a:br>
            <a:r>
              <a:rPr lang="en-US" sz="4400" b="1" dirty="0" smtClean="0"/>
              <a:t>Your </a:t>
            </a:r>
            <a:r>
              <a:rPr lang="en-US" sz="4400" b="1" dirty="0"/>
              <a:t>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666220" y="1781175"/>
            <a:ext cx="5333536" cy="4447184"/>
          </a:xfrm>
        </p:spPr>
        <p:txBody>
          <a:bodyPr lIns="91440" tIns="45720" rIns="91440" bIns="45720" anchor="t"/>
          <a:lstStyle/>
          <a:p>
            <a:pPr marR="0" lvl="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Arial" panose="020B0604020202020204" pitchFamily="34" charset="0"/>
              </a:rPr>
              <a:t>1. How do you think the use of technology by LM4D can change the fight against FGM/C?</a:t>
            </a:r>
          </a:p>
          <a:p>
            <a:pPr marR="0" lvl="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Arial" panose="020B0604020202020204" pitchFamily="34" charset="0"/>
              </a:rPr>
              <a:t>2. Discuss how silence within the community unwittingly condones FGM/C.</a:t>
            </a:r>
          </a:p>
          <a:p>
            <a:pPr marR="0" lvl="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Arial" panose="020B0604020202020204" pitchFamily="34" charset="0"/>
              </a:rPr>
              <a:t>3. How do you think the elevation of girls’ voices influences the prevention of FGM/C?</a:t>
            </a:r>
          </a:p>
        </p:txBody>
      </p:sp>
      <p:sp>
        <p:nvSpPr>
          <p:cNvPr id="6" name="Rectangle 5">
            <a:extLst>
              <a:ext uri="{FF2B5EF4-FFF2-40B4-BE49-F238E27FC236}">
                <a16:creationId xmlns:a16="http://schemas.microsoft.com/office/drawing/2014/main" id="{0AD81A9D-2C42-476B-91C6-DC5DB280644C}"/>
              </a:ext>
            </a:extLst>
          </p:cNvPr>
          <p:cNvSpPr>
            <a:spLocks noChangeArrowheads="1"/>
          </p:cNvSpPr>
          <p:nvPr/>
        </p:nvSpPr>
        <p:spPr bwMode="auto">
          <a:xfrm>
            <a:off x="0"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B7479B3F-A5BB-4236-B88A-409E4C31B100}"/>
              </a:ext>
            </a:extLst>
          </p:cNvPr>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CD8817DA-8A1F-4347-983B-056309572064}"/>
              </a:ext>
            </a:extLst>
          </p:cNvPr>
          <p:cNvSpPr>
            <a:spLocks noChangeArrowheads="1"/>
          </p:cNvSpPr>
          <p:nvPr/>
        </p:nvSpPr>
        <p:spPr bwMode="auto">
          <a:xfrm>
            <a:off x="0"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555" t="24270" r="26118" b="-8705"/>
          <a:stretch/>
        </p:blipFill>
        <p:spPr>
          <a:xfrm>
            <a:off x="6389915" y="-501403"/>
            <a:ext cx="8229600" cy="8229600"/>
          </a:xfrm>
          <a:prstGeom prst="ellipse">
            <a:avLst/>
          </a:prstGeom>
        </p:spPr>
      </p:pic>
    </p:spTree>
    <p:extLst>
      <p:ext uri="{BB962C8B-B14F-4D97-AF65-F5344CB8AC3E}">
        <p14:creationId xmlns:p14="http://schemas.microsoft.com/office/powerpoint/2010/main" val="2967664281"/>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6" ma:contentTypeDescription="Create a new document." ma:contentTypeScope="" ma:versionID="674ec8468c94c5e67ae1ef3ee22ba064">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ea8c2cfcddf16a4c929e605eceb43a64"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1D8556-6F2F-4A4C-97AA-7BBB06884C0A}">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a5dfa07a-3378-4c71-8781-fe3969aabe83"/>
    <ds:schemaRef ds:uri="accf3510-8f08-46ad-8e81-d1c5d0ba3915"/>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3.xml><?xml version="1.0" encoding="utf-8"?>
<ds:datastoreItem xmlns:ds="http://schemas.openxmlformats.org/officeDocument/2006/customXml" ds:itemID="{73726133-1B50-448D-A1B7-F45EDC37A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1179</TotalTime>
  <Words>1771</Words>
  <Application>Microsoft Office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Acumin Pro Light</vt:lpstr>
      <vt:lpstr>Arial</vt:lpstr>
      <vt:lpstr>Calibri</vt:lpstr>
      <vt:lpstr>Helvetica</vt:lpstr>
      <vt:lpstr>Roboto</vt:lpstr>
      <vt:lpstr>Roboto Slab</vt:lpstr>
      <vt:lpstr>Symbol</vt:lpstr>
      <vt:lpstr>Times New Roman</vt:lpstr>
      <vt:lpstr>1_Office Theme</vt:lpstr>
      <vt:lpstr>September 2023 Featured Project</vt:lpstr>
      <vt:lpstr>Introducing Last Mile 4D </vt:lpstr>
      <vt:lpstr>About Kenya</vt:lpstr>
      <vt:lpstr>Life Challenges for Women  Served</vt:lpstr>
      <vt:lpstr>Ending Female Genital Mutilation - A Three Pillar Approach </vt:lpstr>
      <vt:lpstr>The Project</vt:lpstr>
      <vt:lpstr>Budget</vt:lpstr>
      <vt:lpstr>About Last Mile 4D</vt:lpstr>
      <vt:lpstr>Discussion: Share  Your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15</cp:revision>
  <dcterms:created xsi:type="dcterms:W3CDTF">2021-03-06T21:56:16Z</dcterms:created>
  <dcterms:modified xsi:type="dcterms:W3CDTF">2023-08-10T14:11:51Z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