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69" r:id="rId5"/>
    <p:sldId id="289" r:id="rId6"/>
    <p:sldId id="292" r:id="rId7"/>
    <p:sldId id="317" r:id="rId8"/>
    <p:sldId id="291" r:id="rId9"/>
    <p:sldId id="323" r:id="rId10"/>
    <p:sldId id="321" r:id="rId11"/>
    <p:sldId id="322" r:id="rId12"/>
    <p:sldId id="301" r:id="rId13"/>
    <p:sldId id="319" r:id="rId14"/>
    <p:sldId id="32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077"/>
    <a:srgbClr val="009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5B4260-FB26-1D68-65DB-A0944E4F0F21}" v="36" dt="2024-03-06T17:39:00.413"/>
    <p1510:client id="{7478FE3F-957B-C8D0-D162-8196F776121C}" v="2" dt="2024-03-04T22:42:14.903"/>
    <p1510:client id="{D29FB8C9-5AE0-42EE-B35C-EFC8DF271938}" v="6" dt="2024-03-04T18:39:50.848"/>
    <p1510:client id="{EE437FEC-2584-42C4-6571-5564A59BD176}" v="10" dt="2024-03-06T17:44:09.3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04" autoAdjust="0"/>
  </p:normalViewPr>
  <p:slideViewPr>
    <p:cSldViewPr snapToGrid="0">
      <p:cViewPr>
        <p:scale>
          <a:sx n="60" d="100"/>
          <a:sy n="60" d="100"/>
        </p:scale>
        <p:origin x="1613" y="480"/>
      </p:cViewPr>
      <p:guideLst/>
    </p:cSldViewPr>
  </p:slideViewPr>
  <p:notesTextViewPr>
    <p:cViewPr>
      <p:scale>
        <a:sx n="3" d="2"/>
        <a:sy n="3" d="2"/>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Worthy" userId="S::education@togetherwomenrise.org::d9a4d00c-b359-4807-b111-a2d1d37d421f" providerId="AD" clId="Web-{6A5B4260-FB26-1D68-65DB-A0944E4F0F21}"/>
    <pc:docChg chg="modSld">
      <pc:chgData name="Chris Worthy" userId="S::education@togetherwomenrise.org::d9a4d00c-b359-4807-b111-a2d1d37d421f" providerId="AD" clId="Web-{6A5B4260-FB26-1D68-65DB-A0944E4F0F21}" dt="2024-03-06T17:39:00.413" v="42" actId="20577"/>
      <pc:docMkLst>
        <pc:docMk/>
      </pc:docMkLst>
      <pc:sldChg chg="modNotes">
        <pc:chgData name="Chris Worthy" userId="S::education@togetherwomenrise.org::d9a4d00c-b359-4807-b111-a2d1d37d421f" providerId="AD" clId="Web-{6A5B4260-FB26-1D68-65DB-A0944E4F0F21}" dt="2024-03-06T17:32:59.608" v="4"/>
        <pc:sldMkLst>
          <pc:docMk/>
          <pc:sldMk cId="2243331252" sldId="291"/>
        </pc:sldMkLst>
      </pc:sldChg>
      <pc:sldChg chg="modNotes">
        <pc:chgData name="Chris Worthy" userId="S::education@togetherwomenrise.org::d9a4d00c-b359-4807-b111-a2d1d37d421f" providerId="AD" clId="Web-{6A5B4260-FB26-1D68-65DB-A0944E4F0F21}" dt="2024-03-06T17:31:33.649" v="2"/>
        <pc:sldMkLst>
          <pc:docMk/>
          <pc:sldMk cId="294983121" sldId="292"/>
        </pc:sldMkLst>
      </pc:sldChg>
      <pc:sldChg chg="modSp modNotes">
        <pc:chgData name="Chris Worthy" userId="S::education@togetherwomenrise.org::d9a4d00c-b359-4807-b111-a2d1d37d421f" providerId="AD" clId="Web-{6A5B4260-FB26-1D68-65DB-A0944E4F0F21}" dt="2024-03-06T17:39:00.413" v="42" actId="20577"/>
        <pc:sldMkLst>
          <pc:docMk/>
          <pc:sldMk cId="3298885980" sldId="319"/>
        </pc:sldMkLst>
        <pc:spChg chg="mod">
          <ac:chgData name="Chris Worthy" userId="S::education@togetherwomenrise.org::d9a4d00c-b359-4807-b111-a2d1d37d421f" providerId="AD" clId="Web-{6A5B4260-FB26-1D68-65DB-A0944E4F0F21}" dt="2024-03-06T17:39:00.413" v="42" actId="20577"/>
          <ac:spMkLst>
            <pc:docMk/>
            <pc:sldMk cId="3298885980" sldId="319"/>
            <ac:spMk id="5" creationId="{683C186D-BB03-8140-B825-AD1A011CD5F4}"/>
          </ac:spMkLst>
        </pc:spChg>
      </pc:sldChg>
      <pc:sldChg chg="modNotes">
        <pc:chgData name="Chris Worthy" userId="S::education@togetherwomenrise.org::d9a4d00c-b359-4807-b111-a2d1d37d421f" providerId="AD" clId="Web-{6A5B4260-FB26-1D68-65DB-A0944E4F0F21}" dt="2024-03-06T17:36:32.309" v="20"/>
        <pc:sldMkLst>
          <pc:docMk/>
          <pc:sldMk cId="3669475064" sldId="321"/>
        </pc:sldMkLst>
      </pc:sldChg>
    </pc:docChg>
  </pc:docChgLst>
  <pc:docChgLst>
    <pc:chgData name="Chris Worthy" userId="S::education@togetherwomenrise.org::d9a4d00c-b359-4807-b111-a2d1d37d421f" providerId="AD" clId="Web-{EE437FEC-2584-42C4-6571-5564A59BD176}"/>
    <pc:docChg chg="modSld">
      <pc:chgData name="Chris Worthy" userId="S::education@togetherwomenrise.org::d9a4d00c-b359-4807-b111-a2d1d37d421f" providerId="AD" clId="Web-{EE437FEC-2584-42C4-6571-5564A59BD176}" dt="2024-03-06T17:46:05.515" v="26"/>
      <pc:docMkLst>
        <pc:docMk/>
      </pc:docMkLst>
      <pc:sldChg chg="modSp">
        <pc:chgData name="Chris Worthy" userId="S::education@togetherwomenrise.org::d9a4d00c-b359-4807-b111-a2d1d37d421f" providerId="AD" clId="Web-{EE437FEC-2584-42C4-6571-5564A59BD176}" dt="2024-03-06T17:44:09.371" v="9" actId="14100"/>
        <pc:sldMkLst>
          <pc:docMk/>
          <pc:sldMk cId="3298885980" sldId="319"/>
        </pc:sldMkLst>
        <pc:spChg chg="mod">
          <ac:chgData name="Chris Worthy" userId="S::education@togetherwomenrise.org::d9a4d00c-b359-4807-b111-a2d1d37d421f" providerId="AD" clId="Web-{EE437FEC-2584-42C4-6571-5564A59BD176}" dt="2024-03-06T17:44:09.371" v="9" actId="14100"/>
          <ac:spMkLst>
            <pc:docMk/>
            <pc:sldMk cId="3298885980" sldId="319"/>
            <ac:spMk id="5" creationId="{683C186D-BB03-8140-B825-AD1A011CD5F4}"/>
          </ac:spMkLst>
        </pc:spChg>
      </pc:sldChg>
      <pc:sldChg chg="modNotes">
        <pc:chgData name="Chris Worthy" userId="S::education@togetherwomenrise.org::d9a4d00c-b359-4807-b111-a2d1d37d421f" providerId="AD" clId="Web-{EE437FEC-2584-42C4-6571-5564A59BD176}" dt="2024-03-06T17:46:05.515" v="26"/>
        <pc:sldMkLst>
          <pc:docMk/>
          <pc:sldMk cId="3669475064" sldId="321"/>
        </pc:sldMkLst>
      </pc:sldChg>
    </pc:docChg>
  </pc:docChgLst>
  <pc:docChgLst>
    <pc:chgData name="Chris Worthy" userId="e6351b03c6324f9c" providerId="LiveId" clId="{D29FB8C9-5AE0-42EE-B35C-EFC8DF271938}"/>
    <pc:docChg chg="custSel addSld modSld sldOrd">
      <pc:chgData name="Chris Worthy" userId="e6351b03c6324f9c" providerId="LiveId" clId="{D29FB8C9-5AE0-42EE-B35C-EFC8DF271938}" dt="2024-03-04T18:39:00.439" v="349" actId="20577"/>
      <pc:docMkLst>
        <pc:docMk/>
      </pc:docMkLst>
      <pc:sldChg chg="modSp">
        <pc:chgData name="Chris Worthy" userId="e6351b03c6324f9c" providerId="LiveId" clId="{D29FB8C9-5AE0-42EE-B35C-EFC8DF271938}" dt="2024-03-04T18:25:40.055" v="1" actId="14826"/>
        <pc:sldMkLst>
          <pc:docMk/>
          <pc:sldMk cId="1418139970" sldId="269"/>
        </pc:sldMkLst>
        <pc:picChg chg="mod">
          <ac:chgData name="Chris Worthy" userId="e6351b03c6324f9c" providerId="LiveId" clId="{D29FB8C9-5AE0-42EE-B35C-EFC8DF271938}" dt="2024-03-04T18:25:40.055" v="1" actId="14826"/>
          <ac:picMkLst>
            <pc:docMk/>
            <pc:sldMk cId="1418139970" sldId="269"/>
            <ac:picMk id="5" creationId="{C1C634F0-3747-4F5B-83A3-28C6C18FBCF4}"/>
          </ac:picMkLst>
        </pc:picChg>
      </pc:sldChg>
      <pc:sldChg chg="modSp mod">
        <pc:chgData name="Chris Worthy" userId="e6351b03c6324f9c" providerId="LiveId" clId="{D29FB8C9-5AE0-42EE-B35C-EFC8DF271938}" dt="2024-03-04T18:26:11.343" v="5" actId="1076"/>
        <pc:sldMkLst>
          <pc:docMk/>
          <pc:sldMk cId="3093843083" sldId="289"/>
        </pc:sldMkLst>
        <pc:picChg chg="mod">
          <ac:chgData name="Chris Worthy" userId="e6351b03c6324f9c" providerId="LiveId" clId="{D29FB8C9-5AE0-42EE-B35C-EFC8DF271938}" dt="2024-03-04T18:26:11.343" v="5" actId="1076"/>
          <ac:picMkLst>
            <pc:docMk/>
            <pc:sldMk cId="3093843083" sldId="289"/>
            <ac:picMk id="2" creationId="{00000000-0000-0000-0000-000000000000}"/>
          </ac:picMkLst>
        </pc:picChg>
      </pc:sldChg>
      <pc:sldChg chg="modNotes">
        <pc:chgData name="Chris Worthy" userId="e6351b03c6324f9c" providerId="LiveId" clId="{D29FB8C9-5AE0-42EE-B35C-EFC8DF271938}" dt="2024-03-04T18:33:23.797" v="78" actId="20577"/>
        <pc:sldMkLst>
          <pc:docMk/>
          <pc:sldMk cId="2243331252" sldId="291"/>
        </pc:sldMkLst>
      </pc:sldChg>
      <pc:sldChg chg="modNotes">
        <pc:chgData name="Chris Worthy" userId="e6351b03c6324f9c" providerId="LiveId" clId="{D29FB8C9-5AE0-42EE-B35C-EFC8DF271938}" dt="2024-03-04T18:30:53.473" v="58"/>
        <pc:sldMkLst>
          <pc:docMk/>
          <pc:sldMk cId="294983121" sldId="292"/>
        </pc:sldMkLst>
      </pc:sldChg>
      <pc:sldChg chg="modNotes">
        <pc:chgData name="Chris Worthy" userId="e6351b03c6324f9c" providerId="LiveId" clId="{D29FB8C9-5AE0-42EE-B35C-EFC8DF271938}" dt="2024-03-04T18:38:15.451" v="288" actId="255"/>
        <pc:sldMkLst>
          <pc:docMk/>
          <pc:sldMk cId="1558819310" sldId="301"/>
        </pc:sldMkLst>
      </pc:sldChg>
      <pc:sldChg chg="modNotes">
        <pc:chgData name="Chris Worthy" userId="e6351b03c6324f9c" providerId="LiveId" clId="{D29FB8C9-5AE0-42EE-B35C-EFC8DF271938}" dt="2024-03-04T18:31:43.487" v="62" actId="20577"/>
        <pc:sldMkLst>
          <pc:docMk/>
          <pc:sldMk cId="259079045" sldId="317"/>
        </pc:sldMkLst>
      </pc:sldChg>
      <pc:sldChg chg="modNotes">
        <pc:chgData name="Chris Worthy" userId="e6351b03c6324f9c" providerId="LiveId" clId="{D29FB8C9-5AE0-42EE-B35C-EFC8DF271938}" dt="2024-03-04T18:37:38.987" v="283" actId="20577"/>
        <pc:sldMkLst>
          <pc:docMk/>
          <pc:sldMk cId="3669475064" sldId="321"/>
        </pc:sldMkLst>
      </pc:sldChg>
      <pc:sldChg chg="modSp ord modNotesTx">
        <pc:chgData name="Chris Worthy" userId="e6351b03c6324f9c" providerId="LiveId" clId="{D29FB8C9-5AE0-42EE-B35C-EFC8DF271938}" dt="2024-03-04T18:28:24.137" v="49" actId="114"/>
        <pc:sldMkLst>
          <pc:docMk/>
          <pc:sldMk cId="3697549725" sldId="322"/>
        </pc:sldMkLst>
        <pc:picChg chg="mod">
          <ac:chgData name="Chris Worthy" userId="e6351b03c6324f9c" providerId="LiveId" clId="{D29FB8C9-5AE0-42EE-B35C-EFC8DF271938}" dt="2024-03-04T18:26:32.757" v="6" actId="14826"/>
          <ac:picMkLst>
            <pc:docMk/>
            <pc:sldMk cId="3697549725" sldId="322"/>
            <ac:picMk id="10" creationId="{CA6CF9B8-E9A8-6AB9-A468-92C2AB723130}"/>
          </ac:picMkLst>
        </pc:picChg>
      </pc:sldChg>
      <pc:sldChg chg="modNotes">
        <pc:chgData name="Chris Worthy" userId="e6351b03c6324f9c" providerId="LiveId" clId="{D29FB8C9-5AE0-42EE-B35C-EFC8DF271938}" dt="2024-03-04T18:34:00.769" v="80" actId="2711"/>
        <pc:sldMkLst>
          <pc:docMk/>
          <pc:sldMk cId="2979273083" sldId="323"/>
        </pc:sldMkLst>
      </pc:sldChg>
      <pc:sldChg chg="modSp add ord modNotes">
        <pc:chgData name="Chris Worthy" userId="e6351b03c6324f9c" providerId="LiveId" clId="{D29FB8C9-5AE0-42EE-B35C-EFC8DF271938}" dt="2024-03-04T18:39:00.439" v="349" actId="20577"/>
        <pc:sldMkLst>
          <pc:docMk/>
          <pc:sldMk cId="1099695874" sldId="324"/>
        </pc:sldMkLst>
        <pc:picChg chg="mod">
          <ac:chgData name="Chris Worthy" userId="e6351b03c6324f9c" providerId="LiveId" clId="{D29FB8C9-5AE0-42EE-B35C-EFC8DF271938}" dt="2024-03-04T18:27:36.423" v="12" actId="14826"/>
          <ac:picMkLst>
            <pc:docMk/>
            <pc:sldMk cId="1099695874" sldId="324"/>
            <ac:picMk id="10" creationId="{7BDF414F-F0FF-D99D-A97C-159D2A8E70DF}"/>
          </ac:picMkLst>
        </pc:picChg>
      </pc:sldChg>
    </pc:docChg>
  </pc:docChgLst>
  <pc:docChgLst>
    <pc:chgData name="Quinn Hayes" userId="S::quinn@togetherwomenrise.org::7142747c-df3d-4c91-92bb-122ce31d3f47" providerId="AD" clId="Web-{7478FE3F-957B-C8D0-D162-8196F776121C}"/>
    <pc:docChg chg="modSld">
      <pc:chgData name="Quinn Hayes" userId="S::quinn@togetherwomenrise.org::7142747c-df3d-4c91-92bb-122ce31d3f47" providerId="AD" clId="Web-{7478FE3F-957B-C8D0-D162-8196F776121C}" dt="2024-03-04T22:42:11.684" v="0" actId="20577"/>
      <pc:docMkLst>
        <pc:docMk/>
      </pc:docMkLst>
      <pc:sldChg chg="modSp">
        <pc:chgData name="Quinn Hayes" userId="S::quinn@togetherwomenrise.org::7142747c-df3d-4c91-92bb-122ce31d3f47" providerId="AD" clId="Web-{7478FE3F-957B-C8D0-D162-8196F776121C}" dt="2024-03-04T22:42:11.684" v="0" actId="20577"/>
        <pc:sldMkLst>
          <pc:docMk/>
          <pc:sldMk cId="2979273083" sldId="323"/>
        </pc:sldMkLst>
        <pc:spChg chg="mod">
          <ac:chgData name="Quinn Hayes" userId="S::quinn@togetherwomenrise.org::7142747c-df3d-4c91-92bb-122ce31d3f47" providerId="AD" clId="Web-{7478FE3F-957B-C8D0-D162-8196F776121C}" dt="2024-03-04T22:42:11.684" v="0" actId="20577"/>
          <ac:spMkLst>
            <pc:docMk/>
            <pc:sldMk cId="2979273083" sldId="323"/>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5DA05-797D-4181-80BB-FE6AA646CAB1}" type="datetimeFigureOut">
              <a:rPr lang="en-US" smtClean="0"/>
              <a:t>3/14/2024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64A7D-4F89-4359-B4A7-FEF9AC2B62D6}" type="slidenum">
              <a:rPr lang="en-US" smtClean="0"/>
              <a:t>‹#›</a:t>
            </a:fld>
            <a:endParaRPr lang="en-US" dirty="0"/>
          </a:p>
        </p:txBody>
      </p:sp>
    </p:spTree>
    <p:extLst>
      <p:ext uri="{BB962C8B-B14F-4D97-AF65-F5344CB8AC3E}">
        <p14:creationId xmlns:p14="http://schemas.microsoft.com/office/powerpoint/2010/main" val="2079155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gorillafund.org/uncategorized/why-gorillas-matter-save-gorillas-save-the-plane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64A7D-4F89-4359-B4A7-FEF9AC2B62D6}" type="slidenum">
              <a:rPr lang="en-US" smtClean="0"/>
              <a:t>1</a:t>
            </a:fld>
            <a:endParaRPr lang="en-US" dirty="0"/>
          </a:p>
        </p:txBody>
      </p:sp>
    </p:spTree>
    <p:extLst>
      <p:ext uri="{BB962C8B-B14F-4D97-AF65-F5344CB8AC3E}">
        <p14:creationId xmlns:p14="http://schemas.microsoft.com/office/powerpoint/2010/main" val="2758170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4825" y="4400550"/>
            <a:ext cx="5886450" cy="403479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ea typeface="Calibri"/>
                <a:cs typeface="Times New Roman" panose="02020603050405020304" pitchFamily="18" charset="0"/>
              </a:rPr>
              <a:t>Together Women Rise’s grant will directly </a:t>
            </a:r>
            <a:r>
              <a:rPr lang="en-US" dirty="0">
                <a:effectLst/>
                <a:latin typeface="Arial" panose="020B0604020202020204" pitchFamily="34" charset="0"/>
                <a:ea typeface="Arial" panose="020B0604020202020204" pitchFamily="34" charset="0"/>
                <a:cs typeface="Times New Roman" panose="02020603050405020304" pitchFamily="18" charset="0"/>
              </a:rPr>
              <a:t>impact teachers and students in five schools per cohort (10 teachers, five principals, five professional educators), 250 students, more than 20 female mentors, 50 girls in the mentorship program, and 15 – 25 scholarship recipients. The resulting conservation and economic impact aims to reverberate for generations. </a:t>
            </a:r>
          </a:p>
          <a:p>
            <a:pPr marL="0" marR="0">
              <a:spcBef>
                <a:spcPts val="0"/>
              </a:spcBef>
              <a:spcAft>
                <a:spcPts val="0"/>
              </a:spcAft>
            </a:pP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 </a:t>
            </a:r>
          </a:p>
          <a:p>
            <a:pPr marL="0" marR="0">
              <a:spcBef>
                <a:spcPts val="0"/>
              </a:spcBef>
              <a:spcAft>
                <a:spcPts val="0"/>
              </a:spcAft>
            </a:pP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860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FE258-59C2-BE46-B8F6-263C565986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69972D-B557-EBF1-61A7-D413AABFB6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C6B847-EC12-0CD2-B20D-B86D9CABD769}"/>
              </a:ext>
            </a:extLst>
          </p:cNvPr>
          <p:cNvSpPr>
            <a:spLocks noGrp="1"/>
          </p:cNvSpPr>
          <p:nvPr>
            <p:ph type="body" idx="1"/>
          </p:nvPr>
        </p:nvSpPr>
        <p:spPr/>
        <p:txBody>
          <a:bodyPr/>
          <a:lstStyle/>
          <a:p>
            <a:pPr>
              <a:lnSpc>
                <a:spcPct val="110000"/>
              </a:lnSpc>
              <a:defRPr/>
            </a:pPr>
            <a:r>
              <a:rPr lang="en-US" i="1" dirty="0">
                <a:effectLst/>
                <a:latin typeface="Arial" panose="020B0604020202020204" pitchFamily="34" charset="0"/>
                <a:ea typeface="Arial" panose="020B0604020202020204" pitchFamily="34" charset="0"/>
                <a:cs typeface="Times New Roman" panose="02020603050405020304" pitchFamily="18" charset="0"/>
              </a:rPr>
              <a:t>Girls in Conservation – first workshop, Aug. 2023</a:t>
            </a:r>
          </a:p>
        </p:txBody>
      </p:sp>
      <p:sp>
        <p:nvSpPr>
          <p:cNvPr id="4" name="Slide Number Placeholder 3">
            <a:extLst>
              <a:ext uri="{FF2B5EF4-FFF2-40B4-BE49-F238E27FC236}">
                <a16:creationId xmlns:a16="http://schemas.microsoft.com/office/drawing/2014/main" id="{D57B105F-8AC1-F8A5-DF85-76988174FDEF}"/>
              </a:ext>
            </a:extLst>
          </p:cNvPr>
          <p:cNvSpPr>
            <a:spLocks noGrp="1"/>
          </p:cNvSpPr>
          <p:nvPr>
            <p:ph type="sldNum" sz="quarter" idx="5"/>
          </p:nvPr>
        </p:nvSpPr>
        <p:spPr/>
        <p:txBody>
          <a:bodyPr/>
          <a:lstStyle/>
          <a:p>
            <a:fld id="{DE864A7D-4F89-4359-B4A7-FEF9AC2B62D6}" type="slidenum">
              <a:rPr lang="en-US" smtClean="0"/>
              <a:t>11</a:t>
            </a:fld>
            <a:endParaRPr lang="en-US" dirty="0"/>
          </a:p>
        </p:txBody>
      </p:sp>
    </p:spTree>
    <p:extLst>
      <p:ext uri="{BB962C8B-B14F-4D97-AF65-F5344CB8AC3E}">
        <p14:creationId xmlns:p14="http://schemas.microsoft.com/office/powerpoint/2010/main" val="788982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Bef>
                <a:spcPts val="0"/>
              </a:spcBef>
              <a:spcAft>
                <a:spcPts val="1200"/>
              </a:spcAft>
            </a:pPr>
            <a:r>
              <a:rPr lang="en-US" dirty="0">
                <a:effectLst/>
                <a:latin typeface="Arial" panose="020B0604020202020204" pitchFamily="34" charset="0"/>
                <a:ea typeface="Arial" panose="020B0604020202020204" pitchFamily="34" charset="0"/>
                <a:cs typeface="Times New Roman" panose="02020603050405020304" pitchFamily="18" charset="0"/>
              </a:rPr>
              <a:t>Together Women Rise funds Featured Grants and Transformation Partnerships. Featured Grants fund projects, general operations, or capacity building. Project grants are awarded to fund a new or existing project. This month, our Featured Grant funds a project: the Dian Fossey Gorilla Fund’s Girls in Conservation project.</a:t>
            </a:r>
          </a:p>
        </p:txBody>
      </p:sp>
      <p:sp>
        <p:nvSpPr>
          <p:cNvPr id="4" name="Slide Number Placeholder 3"/>
          <p:cNvSpPr>
            <a:spLocks noGrp="1"/>
          </p:cNvSpPr>
          <p:nvPr>
            <p:ph type="sldNum" sz="quarter" idx="5"/>
          </p:nvPr>
        </p:nvSpPr>
        <p:spPr/>
        <p:txBody>
          <a:bodyPr/>
          <a:lstStyle/>
          <a:p>
            <a:fld id="{DE864A7D-4F89-4359-B4A7-FEF9AC2B62D6}" type="slidenum">
              <a:rPr lang="en-US" smtClean="0"/>
              <a:t>2</a:t>
            </a:fld>
            <a:endParaRPr lang="en-US" dirty="0"/>
          </a:p>
        </p:txBody>
      </p:sp>
    </p:spTree>
    <p:extLst>
      <p:ext uri="{BB962C8B-B14F-4D97-AF65-F5344CB8AC3E}">
        <p14:creationId xmlns:p14="http://schemas.microsoft.com/office/powerpoint/2010/main" val="345009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Women are disproportionately affected by environmental degradation and climate change in the Global South because they are often dependent on natural resources. They are the primary caretakers of water, land, and forests, engaging in activities like farming, collecting water and firewood, and managing household energy needs. They play essential roles in agricultural production, particularly in smallholder farming systems. Yet, women face barriers to accessing resources, land rights, and decision-making processes that limit their ability to be effective stewards of their environment. </a:t>
            </a:r>
          </a:p>
          <a:p>
            <a:r>
              <a:rPr lang="en-US"/>
              <a:t>Educating girls can have positive conservation outcomes by reducing greenhouse gas emissions and enhancing climate resilience. According to UNESCO data, educating girls could result in a massive reduction in emissions of 51.48 gigatons by 2050. This is because educating girls has an impact beyond the individual, cascading into her family and her community. </a:t>
            </a:r>
          </a:p>
          <a:p>
            <a:pPr marL="0" marR="0">
              <a:lnSpc>
                <a:spcPct val="107000"/>
              </a:lnSpc>
              <a:spcBef>
                <a:spcPts val="0"/>
              </a:spcBef>
              <a:spcAft>
                <a:spcPts val="0"/>
              </a:spcAft>
            </a:pPr>
            <a:endParaRPr lang="en-US" sz="1100" dirty="0">
              <a:latin typeface="Arial" panose="020B0604020202020204" pitchFamily="34" charset="0"/>
              <a:ea typeface="Arial" panose="020B0604020202020204" pitchFamily="34" charset="0"/>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C3DD2AD-B033-CB82-18CC-F48ED32EC2FE}"/>
              </a:ext>
            </a:extLst>
          </p:cNvPr>
          <p:cNvSpPr txBox="1"/>
          <p:nvPr/>
        </p:nvSpPr>
        <p:spPr>
          <a:xfrm>
            <a:off x="685800" y="4572000"/>
            <a:ext cx="5486400" cy="2677656"/>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Women are disproportionately affected by environmental degradation and climate change in the Global South because they are often dependent on natural resources. They are the primary caretakers of water, land, and forests, engaging in activities like farming, collecting water and firewood, and managing household energy needs. They play essential roles in agricultural production, particularly in smallholder farming systems. Yet, women face barriers to accessing resources, land rights, and decision-making processes that limit their ability to be effective stewards of their environment.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Educating girls can have positive conservation outcomes by reducing greenhouse gas emissions and enhancing climate resilience. According to UNESCO data, educating girls could result in a massive reduction in emissions of 51.48 gigatons by 2050. This is because educating girls has an impact beyond the individual, cascading into her family and her community. </a:t>
            </a:r>
          </a:p>
        </p:txBody>
      </p:sp>
    </p:spTree>
    <p:extLst>
      <p:ext uri="{BB962C8B-B14F-4D97-AF65-F5344CB8AC3E}">
        <p14:creationId xmlns:p14="http://schemas.microsoft.com/office/powerpoint/2010/main" val="1750978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5638" y="1165225"/>
            <a:ext cx="5486400" cy="3086100"/>
          </a:xfrm>
        </p:spPr>
      </p:sp>
      <p:sp>
        <p:nvSpPr>
          <p:cNvPr id="3" name="Notes Placeholder 2"/>
          <p:cNvSpPr>
            <a:spLocks noGrp="1"/>
          </p:cNvSpPr>
          <p:nvPr>
            <p:ph type="body" idx="1"/>
          </p:nvPr>
        </p:nvSpPr>
        <p:spPr>
          <a:xfrm>
            <a:off x="506775" y="4400550"/>
            <a:ext cx="5960699" cy="3783330"/>
          </a:xfrm>
        </p:spPr>
        <p:txBody>
          <a:bodyPr/>
          <a:lstStyle/>
          <a:p>
            <a:pPr>
              <a:lnSpc>
                <a:spcPct val="107000"/>
              </a:lnSpc>
              <a:spcAft>
                <a:spcPts val="800"/>
              </a:spcAft>
            </a:pPr>
            <a:r>
              <a:rPr lang="en-US" dirty="0">
                <a:latin typeface="Arial" panose="020B0604020202020204" pitchFamily="34" charset="0"/>
                <a:ea typeface="Times New Roman" panose="02020603050405020304" pitchFamily="18" charset="0"/>
                <a:cs typeface="Times New Roman" panose="02020603050405020304" pitchFamily="18" charset="0"/>
              </a:rPr>
              <a:t>Rwandan society has traditionally been patriarchal, with deep-seated cultural norms and stereotypes that shape gender roles and expectations. As a result, women face systemic discrimination and marginalization in nearly all spheres of life, including education, gender-based violence, economic empowerment, politics, and health. Around Volcanoes National Park (VNP) where the Dian </a:t>
            </a:r>
            <a:r>
              <a:rPr lang="en-US" dirty="0" err="1">
                <a:latin typeface="Arial" panose="020B0604020202020204" pitchFamily="34" charset="0"/>
                <a:ea typeface="Times New Roman" panose="02020603050405020304" pitchFamily="18" charset="0"/>
                <a:cs typeface="Times New Roman" panose="02020603050405020304" pitchFamily="18" charset="0"/>
              </a:rPr>
              <a:t>Fossey</a:t>
            </a:r>
            <a:r>
              <a:rPr lang="en-US" dirty="0">
                <a:latin typeface="Arial" panose="020B0604020202020204" pitchFamily="34" charset="0"/>
                <a:ea typeface="Times New Roman" panose="02020603050405020304" pitchFamily="18" charset="0"/>
                <a:cs typeface="Times New Roman" panose="02020603050405020304" pitchFamily="18" charset="0"/>
              </a:rPr>
              <a:t> Gorilla Fund works, communities are extremely poor and vulnerable to economic, social, and environmental shocks. Most are subsistence farmers growing Irish potatoes. Many have little or no formal education. The communities also include historically marginalized people who used to live in and rely on the forest and its products. The most vulnerable members of these households are women and girls.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373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E864A7D-4F89-4359-B4A7-FEF9AC2B62D6}" type="slidenum">
              <a:rPr lang="en-US" smtClean="0"/>
              <a:t>5</a:t>
            </a:fld>
            <a:endParaRPr lang="en-US" dirty="0"/>
          </a:p>
        </p:txBody>
      </p:sp>
      <p:sp>
        <p:nvSpPr>
          <p:cNvPr id="5" name="TextBox 4">
            <a:extLst>
              <a:ext uri="{FF2B5EF4-FFF2-40B4-BE49-F238E27FC236}">
                <a16:creationId xmlns:a16="http://schemas.microsoft.com/office/drawing/2014/main" id="{F66337E0-8C12-517B-81E0-E7C1AF5B85E5}"/>
              </a:ext>
            </a:extLst>
          </p:cNvPr>
          <p:cNvSpPr txBox="1"/>
          <p:nvPr/>
        </p:nvSpPr>
        <p:spPr>
          <a:xfrm>
            <a:off x="685800" y="4572000"/>
            <a:ext cx="5657850" cy="387798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The Dian </a:t>
            </a:r>
            <a:r>
              <a:rPr lang="en-US" sz="1200" dirty="0" err="1">
                <a:latin typeface="Arial" panose="020B0604020202020204" pitchFamily="34" charset="0"/>
                <a:cs typeface="Arial" panose="020B0604020202020204" pitchFamily="34" charset="0"/>
              </a:rPr>
              <a:t>Fossey</a:t>
            </a:r>
            <a:r>
              <a:rPr lang="en-US" sz="1200" dirty="0">
                <a:latin typeface="Arial" panose="020B0604020202020204" pitchFamily="34" charset="0"/>
                <a:cs typeface="Arial" panose="020B0604020202020204" pitchFamily="34" charset="0"/>
              </a:rPr>
              <a:t> Gorilla Fund is dedicated to the conservation, protection, and study of endangered mountain gorillas and critically endangered </a:t>
            </a:r>
            <a:r>
              <a:rPr lang="en-US" sz="1200" dirty="0" err="1">
                <a:latin typeface="Arial" panose="020B0604020202020204" pitchFamily="34" charset="0"/>
                <a:cs typeface="Arial" panose="020B0604020202020204" pitchFamily="34" charset="0"/>
              </a:rPr>
              <a:t>Grauer’s</a:t>
            </a:r>
            <a:r>
              <a:rPr lang="en-US" sz="1200" dirty="0">
                <a:latin typeface="Arial" panose="020B0604020202020204" pitchFamily="34" charset="0"/>
                <a:cs typeface="Arial" panose="020B0604020202020204" pitchFamily="34" charset="0"/>
              </a:rPr>
              <a:t> gorillas and their habitats in Africa. Founded by legendary conservation scientist Dian </a:t>
            </a:r>
            <a:r>
              <a:rPr lang="en-US" sz="1200" dirty="0" err="1">
                <a:latin typeface="Arial" panose="020B0604020202020204" pitchFamily="34" charset="0"/>
                <a:cs typeface="Arial" panose="020B0604020202020204" pitchFamily="34" charset="0"/>
              </a:rPr>
              <a:t>Fossey</a:t>
            </a:r>
            <a:r>
              <a:rPr lang="en-US" sz="1200" dirty="0">
                <a:latin typeface="Arial" panose="020B0604020202020204" pitchFamily="34" charset="0"/>
                <a:cs typeface="Arial" panose="020B0604020202020204" pitchFamily="34" charset="0"/>
              </a:rPr>
              <a:t>, it is the longest-running and largest organization dedicated to safeguarding the region’s biodiversity, with gorillas serving as an iconic flagship species because of where and how they live.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Gorillas live in the second largest tropical rainforest left on earth, an area that serves as he “lungs of the planet,” cleaning the air of the carbon dioxide that leads to climate change In addition, gorillas act as an “umbrella species” for their habitat. When they are protected, other species – many of which are endangered – are protected as well.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More than 55 years of successful conservation work in saving gorillas is based on a holistic model with four key pillars:</a:t>
            </a:r>
          </a:p>
          <a:p>
            <a:r>
              <a:rPr lang="en-US" sz="1200" dirty="0">
                <a:latin typeface="Arial" panose="020B0604020202020204" pitchFamily="34" charset="0"/>
                <a:cs typeface="Arial" panose="020B0604020202020204" pitchFamily="34" charset="0"/>
              </a:rPr>
              <a:t>• Gorilla Protection</a:t>
            </a:r>
          </a:p>
          <a:p>
            <a:r>
              <a:rPr lang="en-US" sz="1200" dirty="0">
                <a:latin typeface="Arial" panose="020B0604020202020204" pitchFamily="34" charset="0"/>
                <a:cs typeface="Arial" panose="020B0604020202020204" pitchFamily="34" charset="0"/>
              </a:rPr>
              <a:t>• Scientific Research</a:t>
            </a:r>
          </a:p>
          <a:p>
            <a:r>
              <a:rPr lang="en-US" sz="1200" dirty="0">
                <a:latin typeface="Arial" panose="020B0604020202020204" pitchFamily="34" charset="0"/>
                <a:cs typeface="Arial" panose="020B0604020202020204" pitchFamily="34" charset="0"/>
              </a:rPr>
              <a:t>• Training Conservationists</a:t>
            </a:r>
          </a:p>
          <a:p>
            <a:r>
              <a:rPr lang="en-US" sz="1200" dirty="0">
                <a:latin typeface="Arial" panose="020B0604020202020204" pitchFamily="34" charset="0"/>
                <a:cs typeface="Arial" panose="020B0604020202020204" pitchFamily="34" charset="0"/>
              </a:rPr>
              <a:t>• Helping Communities</a:t>
            </a:r>
          </a:p>
          <a:p>
            <a:endParaRPr lang="en-US" dirty="0"/>
          </a:p>
        </p:txBody>
      </p:sp>
      <p:sp>
        <p:nvSpPr>
          <p:cNvPr id="3" name="Notes Placeholder 2">
            <a:extLst>
              <a:ext uri="{FF2B5EF4-FFF2-40B4-BE49-F238E27FC236}">
                <a16:creationId xmlns:a16="http://schemas.microsoft.com/office/drawing/2014/main" id="{D715452E-DFAD-E0BF-E8FC-5802297AF18E}"/>
              </a:ext>
            </a:extLst>
          </p:cNvPr>
          <p:cNvSpPr>
            <a:spLocks noGrp="1"/>
          </p:cNvSpPr>
          <p:nvPr>
            <p:ph type="body" idx="1"/>
          </p:nvPr>
        </p:nvSpPr>
        <p:spPr/>
        <p:txBody>
          <a:bodyPr/>
          <a:lstStyle/>
          <a:p>
            <a:r>
              <a:rPr lang="en-US" dirty="0"/>
              <a:t>The </a:t>
            </a:r>
            <a:r>
              <a:rPr lang="en-US" b="1" dirty="0"/>
              <a:t>Dian Fossey Gorilla Fund </a:t>
            </a:r>
            <a:r>
              <a:rPr lang="en-US" dirty="0"/>
              <a:t>is dedicated to the conservation, protection, and study of endangered mountain gorillas and critically endangered Grauer’s gorillas and their habitats in Africa. Founded by legendary conservation scientist Dian Fossey, it is the longest-running and largest organization dedicated to safeguarding the region’s biodiversity, with gorillas serving </a:t>
            </a:r>
            <a:r>
              <a:rPr lang="en-US" u="sng" dirty="0">
                <a:hlinkClick r:id="rId3"/>
              </a:rPr>
              <a:t>as an iconic flagship species</a:t>
            </a:r>
            <a:r>
              <a:rPr lang="en-US" dirty="0"/>
              <a:t> because of where and how they live. Gorillas live in the second largest tropical rainforest left on earth, an area that serves as </a:t>
            </a:r>
            <a:r>
              <a:rPr lang="en-US" strike="sngStrike" dirty="0"/>
              <a:t>t</a:t>
            </a:r>
            <a:r>
              <a:rPr lang="en-US" dirty="0"/>
              <a:t>he “lungs of the planet,” cleaning the air of the carbon dioxide that leads to climate change In addition, gorillas act as an “umbrella species” for their habitat. When they are protected, other species – many of which are endangered – are protected as well.</a:t>
            </a:r>
          </a:p>
          <a:p>
            <a:r>
              <a:rPr lang="en-US" dirty="0"/>
              <a:t>More than 55 years of successful conservation work in saving gorillas is based on a holistic model with four key pillars:</a:t>
            </a:r>
            <a:endParaRPr lang="en-US" dirty="0">
              <a:ea typeface="Calibri"/>
              <a:cs typeface="Calibri"/>
            </a:endParaRPr>
          </a:p>
          <a:p>
            <a:r>
              <a:rPr lang="en-US" dirty="0"/>
              <a:t>• Gorilla Protection</a:t>
            </a:r>
            <a:endParaRPr lang="en-US" dirty="0">
              <a:ea typeface="Calibri"/>
              <a:cs typeface="Calibri"/>
            </a:endParaRPr>
          </a:p>
          <a:p>
            <a:r>
              <a:rPr lang="en-US" dirty="0"/>
              <a:t>• Scientific Research</a:t>
            </a:r>
            <a:endParaRPr lang="en-US" dirty="0">
              <a:ea typeface="Calibri"/>
              <a:cs typeface="Calibri"/>
            </a:endParaRPr>
          </a:p>
          <a:p>
            <a:r>
              <a:rPr lang="en-US" dirty="0"/>
              <a:t>• Training Conservationists</a:t>
            </a:r>
            <a:endParaRPr lang="en-US" dirty="0">
              <a:ea typeface="Calibri"/>
              <a:cs typeface="Calibri"/>
            </a:endParaRPr>
          </a:p>
          <a:p>
            <a:r>
              <a:rPr lang="en-US" dirty="0"/>
              <a:t>• Helping Communities</a:t>
            </a:r>
            <a:endParaRPr lang="en-US"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3309998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love this direct approach to combating girls’ lack of access to education with a sustainable approach that creates a perpetual group of women who, after attaining their educational goals, can then mentor others.</a:t>
            </a:r>
          </a:p>
        </p:txBody>
      </p:sp>
      <p:sp>
        <p:nvSpPr>
          <p:cNvPr id="4" name="Slide Number Placeholder 3"/>
          <p:cNvSpPr>
            <a:spLocks noGrp="1"/>
          </p:cNvSpPr>
          <p:nvPr>
            <p:ph type="sldNum" sz="quarter" idx="5"/>
          </p:nvPr>
        </p:nvSpPr>
        <p:spPr/>
        <p:txBody>
          <a:bodyPr/>
          <a:lstStyle/>
          <a:p>
            <a:fld id="{DE864A7D-4F89-4359-B4A7-FEF9AC2B62D6}" type="slidenum">
              <a:rPr lang="en-US" smtClean="0"/>
              <a:t>6</a:t>
            </a:fld>
            <a:endParaRPr lang="en-US" dirty="0"/>
          </a:p>
        </p:txBody>
      </p:sp>
    </p:spTree>
    <p:extLst>
      <p:ext uri="{BB962C8B-B14F-4D97-AF65-F5344CB8AC3E}">
        <p14:creationId xmlns:p14="http://schemas.microsoft.com/office/powerpoint/2010/main" val="1588486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E864A7D-4F89-4359-B4A7-FEF9AC2B62D6}" type="slidenum">
              <a:rPr lang="en-US" smtClean="0"/>
              <a:t>7</a:t>
            </a:fld>
            <a:endParaRPr lang="en-US" dirty="0"/>
          </a:p>
        </p:txBody>
      </p:sp>
      <p:sp>
        <p:nvSpPr>
          <p:cNvPr id="8" name="TextBox 7">
            <a:extLst>
              <a:ext uri="{FF2B5EF4-FFF2-40B4-BE49-F238E27FC236}">
                <a16:creationId xmlns:a16="http://schemas.microsoft.com/office/drawing/2014/main" id="{7077B69E-2334-9180-37DD-597AF439AA0F}"/>
              </a:ext>
            </a:extLst>
          </p:cNvPr>
          <p:cNvSpPr txBox="1"/>
          <p:nvPr/>
        </p:nvSpPr>
        <p:spPr>
          <a:xfrm>
            <a:off x="571500" y="4415723"/>
            <a:ext cx="5657850" cy="3480633"/>
          </a:xfrm>
          <a:prstGeom prst="rect">
            <a:avLst/>
          </a:prstGeom>
          <a:noFill/>
        </p:spPr>
        <p:txBody>
          <a:bodyPr wrap="square">
            <a:spAutoFit/>
          </a:bodyPr>
          <a:lstStyle/>
          <a:p>
            <a:pPr marL="0" marR="0">
              <a:lnSpc>
                <a:spcPct val="110000"/>
              </a:lnSpc>
              <a:spcBef>
                <a:spcPts val="0"/>
              </a:spcBef>
              <a:spcAft>
                <a:spcPts val="120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Together Women Rise is providing a $50,000 Featured Grant to the Dian </a:t>
            </a:r>
            <a:r>
              <a:rPr lang="en-US" sz="1200" dirty="0" err="1">
                <a:effectLst/>
                <a:latin typeface="Arial" panose="020B0604020202020204" pitchFamily="34" charset="0"/>
                <a:ea typeface="Arial" panose="020B0604020202020204" pitchFamily="34" charset="0"/>
                <a:cs typeface="Times New Roman" panose="02020603050405020304" pitchFamily="18" charset="0"/>
              </a:rPr>
              <a:t>Fossey</a:t>
            </a:r>
            <a:r>
              <a:rPr lang="en-US" sz="1200" dirty="0">
                <a:effectLst/>
                <a:latin typeface="Arial" panose="020B0604020202020204" pitchFamily="34" charset="0"/>
                <a:ea typeface="Arial" panose="020B0604020202020204" pitchFamily="34" charset="0"/>
                <a:cs typeface="Times New Roman" panose="02020603050405020304" pitchFamily="18" charset="0"/>
              </a:rPr>
              <a:t> Gorilla Fund. With this grant, we will fund a new Girls in Conservation project that tackles education inequalities in Rwanda, gives girls opportunities outside the classroom, and promotes careers in conservation.</a:t>
            </a:r>
          </a:p>
          <a:p>
            <a:pPr marL="0" marR="0">
              <a:lnSpc>
                <a:spcPct val="110000"/>
              </a:lnSpc>
              <a:spcBef>
                <a:spcPts val="0"/>
              </a:spcBef>
            </a:pPr>
            <a:r>
              <a:rPr lang="en-US" sz="1200" dirty="0">
                <a:latin typeface="Arial" panose="020B0604020202020204" pitchFamily="34" charset="0"/>
                <a:ea typeface="Arial" panose="020B0604020202020204" pitchFamily="34" charset="0"/>
                <a:cs typeface="Times New Roman" panose="02020603050405020304" pitchFamily="18" charset="0"/>
              </a:rPr>
              <a:t>As part of the new Girls in Conservation project, the </a:t>
            </a:r>
            <a:r>
              <a:rPr lang="en-US" sz="1200" dirty="0" err="1">
                <a:latin typeface="Arial" panose="020B0604020202020204" pitchFamily="34" charset="0"/>
                <a:ea typeface="Arial" panose="020B0604020202020204" pitchFamily="34" charset="0"/>
                <a:cs typeface="Times New Roman" panose="02020603050405020304" pitchFamily="18" charset="0"/>
              </a:rPr>
              <a:t>Fossey</a:t>
            </a:r>
            <a:r>
              <a:rPr lang="en-US" sz="1200" dirty="0">
                <a:latin typeface="Arial" panose="020B0604020202020204" pitchFamily="34" charset="0"/>
                <a:ea typeface="Arial" panose="020B0604020202020204" pitchFamily="34" charset="0"/>
                <a:cs typeface="Times New Roman" panose="02020603050405020304" pitchFamily="18" charset="0"/>
              </a:rPr>
              <a:t> Fund partners with local secondary schools to provide female students with life skills and practical conservation lessons, a female mentor, and a scholarship to continue their advanced level education in government funded boarding schools. The goal of this program is to increase school attendance, education attainment, and paid opportunities after secondary school. </a:t>
            </a:r>
          </a:p>
          <a:p>
            <a:pPr marL="0" marR="0">
              <a:lnSpc>
                <a:spcPct val="110000"/>
              </a:lnSpc>
              <a:spcBef>
                <a:spcPts val="0"/>
              </a:spcBef>
            </a:pPr>
            <a:r>
              <a:rPr lang="en-US" sz="1200" dirty="0">
                <a:effectLst/>
                <a:latin typeface="Arial" panose="020B0604020202020204" pitchFamily="34" charset="0"/>
                <a:ea typeface="Arial" panose="020B0604020202020204" pitchFamily="34" charset="0"/>
                <a:cs typeface="Times New Roman" panose="02020603050405020304" pitchFamily="18" charset="0"/>
              </a:rPr>
              <a:t>The program has five phases: </a:t>
            </a:r>
          </a:p>
          <a:p>
            <a:pPr marL="228600" marR="0" indent="-228600">
              <a:lnSpc>
                <a:spcPct val="110000"/>
              </a:lnSpc>
              <a:spcBef>
                <a:spcPts val="0"/>
              </a:spcBef>
              <a:buAutoNum type="arabicPeriod"/>
            </a:pPr>
            <a:r>
              <a:rPr lang="en-US" sz="1200" dirty="0">
                <a:latin typeface="Arial" panose="020B0604020202020204" pitchFamily="34" charset="0"/>
                <a:ea typeface="Arial" panose="020B0604020202020204" pitchFamily="34" charset="0"/>
                <a:cs typeface="Times New Roman" panose="02020603050405020304" pitchFamily="18" charset="0"/>
              </a:rPr>
              <a:t>T</a:t>
            </a:r>
            <a:r>
              <a:rPr lang="en-US" sz="1200" dirty="0">
                <a:effectLst/>
                <a:latin typeface="Arial" panose="020B0604020202020204" pitchFamily="34" charset="0"/>
                <a:ea typeface="Arial" panose="020B0604020202020204" pitchFamily="34" charset="0"/>
                <a:cs typeface="Times New Roman" panose="02020603050405020304" pitchFamily="18" charset="0"/>
              </a:rPr>
              <a:t>raining of Trainers</a:t>
            </a:r>
          </a:p>
          <a:p>
            <a:pPr marL="228600" marR="0" indent="-228600">
              <a:lnSpc>
                <a:spcPct val="110000"/>
              </a:lnSpc>
              <a:spcBef>
                <a:spcPts val="0"/>
              </a:spcBef>
              <a:buAutoNum type="arabicPeriod"/>
            </a:pPr>
            <a:r>
              <a:rPr lang="en-US" sz="1200" dirty="0">
                <a:effectLst/>
                <a:latin typeface="Arial" panose="020B0604020202020204" pitchFamily="34" charset="0"/>
                <a:ea typeface="Arial" panose="020B0604020202020204" pitchFamily="34" charset="0"/>
                <a:cs typeface="Times New Roman" panose="02020603050405020304" pitchFamily="18" charset="0"/>
              </a:rPr>
              <a:t>Lesson Delivery to students</a:t>
            </a:r>
          </a:p>
          <a:p>
            <a:pPr marL="228600" marR="0" indent="-228600">
              <a:lnSpc>
                <a:spcPct val="110000"/>
              </a:lnSpc>
              <a:spcBef>
                <a:spcPts val="0"/>
              </a:spcBef>
              <a:buAutoNum type="arabicPeriod"/>
            </a:pPr>
            <a:r>
              <a:rPr lang="en-US" sz="1200" dirty="0">
                <a:effectLst/>
                <a:latin typeface="Arial" panose="020B0604020202020204" pitchFamily="34" charset="0"/>
                <a:ea typeface="Arial" panose="020B0604020202020204" pitchFamily="34" charset="0"/>
                <a:cs typeface="Times New Roman" panose="02020603050405020304" pitchFamily="18" charset="0"/>
              </a:rPr>
              <a:t>Mentorship Training and Shadow Day </a:t>
            </a:r>
          </a:p>
          <a:p>
            <a:pPr marL="228600" marR="0" indent="-228600">
              <a:lnSpc>
                <a:spcPct val="110000"/>
              </a:lnSpc>
              <a:spcBef>
                <a:spcPts val="0"/>
              </a:spcBef>
              <a:buAutoNum type="arabicPeriod"/>
            </a:pPr>
            <a:r>
              <a:rPr lang="en-US" sz="1200" dirty="0">
                <a:effectLst/>
                <a:latin typeface="Arial" panose="020B0604020202020204" pitchFamily="34" charset="0"/>
                <a:ea typeface="Arial" panose="020B0604020202020204" pitchFamily="34" charset="0"/>
                <a:cs typeface="Times New Roman" panose="02020603050405020304" pitchFamily="18" charset="0"/>
              </a:rPr>
              <a:t>Poster Presentation Workshop </a:t>
            </a:r>
          </a:p>
          <a:p>
            <a:pPr marL="228600" marR="0" indent="-228600">
              <a:lnSpc>
                <a:spcPct val="110000"/>
              </a:lnSpc>
              <a:spcBef>
                <a:spcPts val="0"/>
              </a:spcBef>
              <a:buAutoNum type="arabicPeriod"/>
            </a:pPr>
            <a:r>
              <a:rPr lang="en-US" sz="1200" dirty="0">
                <a:effectLst/>
                <a:latin typeface="Arial" panose="020B0604020202020204" pitchFamily="34" charset="0"/>
                <a:ea typeface="Arial" panose="020B0604020202020204" pitchFamily="34" charset="0"/>
                <a:cs typeface="Times New Roman" panose="02020603050405020304" pitchFamily="18" charset="0"/>
              </a:rPr>
              <a:t>Scholarship Awards</a:t>
            </a:r>
          </a:p>
        </p:txBody>
      </p:sp>
      <p:sp>
        <p:nvSpPr>
          <p:cNvPr id="3" name="Notes Placeholder 2">
            <a:extLst>
              <a:ext uri="{FF2B5EF4-FFF2-40B4-BE49-F238E27FC236}">
                <a16:creationId xmlns:a16="http://schemas.microsoft.com/office/drawing/2014/main" id="{8AFA5BE6-6557-B755-94DD-0340091D40D8}"/>
              </a:ext>
            </a:extLst>
          </p:cNvPr>
          <p:cNvSpPr>
            <a:spLocks noGrp="1"/>
          </p:cNvSpPr>
          <p:nvPr>
            <p:ph type="body" idx="1"/>
          </p:nvPr>
        </p:nvSpPr>
        <p:spPr/>
        <p:txBody>
          <a:bodyPr/>
          <a:lstStyle/>
          <a:p>
            <a:r>
              <a:rPr lang="en-US" dirty="0"/>
              <a:t>As part of the new Girls in Conservation project, the Fossey Fund partners with local secondary schools to provide female students with life skills and practical conservation lessons, a female mentor, and a scholarship to continue their advanced level education in government funded boarding schools. The goal of this program is to increase school attendance, education attainment, and paid opportunities after secondary school. </a:t>
            </a:r>
          </a:p>
          <a:p>
            <a:r>
              <a:rPr lang="en-US" dirty="0"/>
              <a:t>The program also benefits the female mentors by providing them with leadership and improved communications skills and helping to build their confidence and stature in the community. It will also build capacity of local teachers and invest in their passion to build gender equity in their classrooms. The project has five phases:</a:t>
            </a:r>
            <a:endParaRPr lang="en-US" dirty="0">
              <a:ea typeface="Calibri"/>
              <a:cs typeface="Calibri"/>
            </a:endParaRPr>
          </a:p>
          <a:p>
            <a:pPr marL="514350" indent="-228600">
              <a:lnSpc>
                <a:spcPct val="90000"/>
              </a:lnSpc>
              <a:spcAft>
                <a:spcPts val="1200"/>
              </a:spcAft>
              <a:buFont typeface="Arial,Sans-Serif"/>
              <a:buChar char="•"/>
            </a:pPr>
            <a:r>
              <a:rPr lang="en-US"/>
              <a:t>Training teachers in Girls in Conservation curriculum</a:t>
            </a:r>
          </a:p>
          <a:p>
            <a:pPr marL="514350" indent="-228600">
              <a:lnSpc>
                <a:spcPct val="90000"/>
              </a:lnSpc>
              <a:spcAft>
                <a:spcPts val="1200"/>
              </a:spcAft>
              <a:buFont typeface="Arial,Sans-Serif"/>
              <a:buChar char="•"/>
            </a:pPr>
            <a:r>
              <a:rPr lang="en-US"/>
              <a:t>Lesson delivery</a:t>
            </a:r>
          </a:p>
          <a:p>
            <a:pPr marL="514350" indent="-228600">
              <a:lnSpc>
                <a:spcPct val="90000"/>
              </a:lnSpc>
              <a:spcAft>
                <a:spcPts val="1200"/>
              </a:spcAft>
              <a:buFont typeface="Arial,Sans-Serif"/>
              <a:buChar char="•"/>
            </a:pPr>
            <a:r>
              <a:rPr lang="en-US"/>
              <a:t>Mentorship training &amp; Shadow Day</a:t>
            </a:r>
          </a:p>
          <a:p>
            <a:pPr marL="514350" indent="-228600">
              <a:lnSpc>
                <a:spcPct val="90000"/>
              </a:lnSpc>
              <a:spcAft>
                <a:spcPts val="1200"/>
              </a:spcAft>
              <a:buFont typeface="Arial,Sans-Serif"/>
              <a:buChar char="•"/>
            </a:pPr>
            <a:r>
              <a:rPr lang="en-US"/>
              <a:t>Poster presentation workshop</a:t>
            </a:r>
          </a:p>
          <a:p>
            <a:pPr marL="514350" indent="-228600">
              <a:lnSpc>
                <a:spcPct val="90000"/>
              </a:lnSpc>
              <a:spcAft>
                <a:spcPts val="1200"/>
              </a:spcAft>
              <a:buFont typeface="Arial,Sans-Serif"/>
              <a:buChar char="•"/>
            </a:pPr>
            <a:r>
              <a:rPr lang="en-US"/>
              <a:t>Scholarships</a:t>
            </a:r>
          </a:p>
          <a:p>
            <a:endParaRPr lang="en-US"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2896178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defRPr/>
            </a:pPr>
            <a:r>
              <a:rPr lang="en-US" i="1" dirty="0">
                <a:effectLst/>
                <a:latin typeface="Arial" panose="020B0604020202020204" pitchFamily="34" charset="0"/>
                <a:ea typeface="Arial" panose="020B0604020202020204" pitchFamily="34" charset="0"/>
                <a:cs typeface="Times New Roman" panose="02020603050405020304" pitchFamily="18" charset="0"/>
              </a:rPr>
              <a:t>Mentorship training </a:t>
            </a:r>
          </a:p>
        </p:txBody>
      </p:sp>
      <p:sp>
        <p:nvSpPr>
          <p:cNvPr id="4" name="Slide Number Placeholder 3"/>
          <p:cNvSpPr>
            <a:spLocks noGrp="1"/>
          </p:cNvSpPr>
          <p:nvPr>
            <p:ph type="sldNum" sz="quarter" idx="5"/>
          </p:nvPr>
        </p:nvSpPr>
        <p:spPr/>
        <p:txBody>
          <a:bodyPr/>
          <a:lstStyle/>
          <a:p>
            <a:fld id="{DE864A7D-4F89-4359-B4A7-FEF9AC2B62D6}" type="slidenum">
              <a:rPr lang="en-US" smtClean="0"/>
              <a:t>8</a:t>
            </a:fld>
            <a:endParaRPr lang="en-US" dirty="0"/>
          </a:p>
        </p:txBody>
      </p:sp>
    </p:spTree>
    <p:extLst>
      <p:ext uri="{BB962C8B-B14F-4D97-AF65-F5344CB8AC3E}">
        <p14:creationId xmlns:p14="http://schemas.microsoft.com/office/powerpoint/2010/main" val="4213708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753100" cy="3600450"/>
          </a:xfrm>
        </p:spPr>
        <p:txBody>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23C79EE-99EF-7CE2-23F6-A9787D7D9CEC}"/>
              </a:ext>
            </a:extLst>
          </p:cNvPr>
          <p:cNvSpPr txBox="1"/>
          <p:nvPr/>
        </p:nvSpPr>
        <p:spPr>
          <a:xfrm>
            <a:off x="685800" y="4446449"/>
            <a:ext cx="5486400" cy="646331"/>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Together Women Rise is funding $50,000 of the $154,937 total cost of this two-year project, with the remaining $104,937 funded through donations and additional grants secured by the </a:t>
            </a:r>
            <a:r>
              <a:rPr lang="en-US" sz="1200" dirty="0" err="1">
                <a:latin typeface="Arial" panose="020B0604020202020204" pitchFamily="34" charset="0"/>
                <a:cs typeface="Arial" panose="020B0604020202020204" pitchFamily="34" charset="0"/>
              </a:rPr>
              <a:t>Fossey</a:t>
            </a:r>
            <a:r>
              <a:rPr lang="en-US" sz="1200" dirty="0">
                <a:latin typeface="Arial" panose="020B0604020202020204" pitchFamily="34" charset="0"/>
                <a:cs typeface="Arial" panose="020B0604020202020204" pitchFamily="34" charset="0"/>
              </a:rPr>
              <a:t> Fund.</a:t>
            </a:r>
          </a:p>
        </p:txBody>
      </p:sp>
    </p:spTree>
    <p:extLst>
      <p:ext uri="{BB962C8B-B14F-4D97-AF65-F5344CB8AC3E}">
        <p14:creationId xmlns:p14="http://schemas.microsoft.com/office/powerpoint/2010/main" val="120210284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1">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0B6D1C3-F725-6948-9BDF-50E66B069391}"/>
              </a:ext>
            </a:extLst>
          </p:cNvPr>
          <p:cNvSpPr/>
          <p:nvPr userDrawn="1"/>
        </p:nvSpPr>
        <p:spPr>
          <a:xfrm>
            <a:off x="-3429000" y="0"/>
            <a:ext cx="6858000" cy="685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hape&#10;&#10;Description automatically generated with medium confidence">
            <a:extLst>
              <a:ext uri="{FF2B5EF4-FFF2-40B4-BE49-F238E27FC236}">
                <a16:creationId xmlns:a16="http://schemas.microsoft.com/office/drawing/2014/main" id="{767861D9-66D6-FB4A-B622-7918DB032014}"/>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r="-1260" b="-842"/>
          <a:stretch/>
        </p:blipFill>
        <p:spPr>
          <a:xfrm>
            <a:off x="0" y="219202"/>
            <a:ext cx="3345160" cy="6570921"/>
          </a:xfrm>
          <a:prstGeom prst="rect">
            <a:avLst/>
          </a:prstGeom>
          <a:noFill/>
        </p:spPr>
      </p:pic>
      <p:sp>
        <p:nvSpPr>
          <p:cNvPr id="14" name="Title 1">
            <a:extLst>
              <a:ext uri="{FF2B5EF4-FFF2-40B4-BE49-F238E27FC236}">
                <a16:creationId xmlns:a16="http://schemas.microsoft.com/office/drawing/2014/main" id="{14FFD73A-A22C-B849-92F1-CE00477A70F9}"/>
              </a:ext>
            </a:extLst>
          </p:cNvPr>
          <p:cNvSpPr>
            <a:spLocks noGrp="1"/>
          </p:cNvSpPr>
          <p:nvPr>
            <p:ph type="ctrTitle"/>
          </p:nvPr>
        </p:nvSpPr>
        <p:spPr>
          <a:xfrm>
            <a:off x="3949256" y="3908695"/>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5" name="Subtitle 2">
            <a:extLst>
              <a:ext uri="{FF2B5EF4-FFF2-40B4-BE49-F238E27FC236}">
                <a16:creationId xmlns:a16="http://schemas.microsoft.com/office/drawing/2014/main" id="{35FD3991-DF44-1445-A473-9CBF805A6B99}"/>
              </a:ext>
            </a:extLst>
          </p:cNvPr>
          <p:cNvSpPr>
            <a:spLocks noGrp="1"/>
          </p:cNvSpPr>
          <p:nvPr>
            <p:ph type="subTitle" idx="1"/>
          </p:nvPr>
        </p:nvSpPr>
        <p:spPr>
          <a:xfrm>
            <a:off x="3949256" y="4745169"/>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6" name="Picture 15" descr="Logo&#10;&#10;Description automatically generated">
            <a:extLst>
              <a:ext uri="{FF2B5EF4-FFF2-40B4-BE49-F238E27FC236}">
                <a16:creationId xmlns:a16="http://schemas.microsoft.com/office/drawing/2014/main" id="{92B96C5A-3317-704D-B85A-DFDD17F59B0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48733" y="1665466"/>
            <a:ext cx="6571955" cy="1914439"/>
          </a:xfrm>
          <a:prstGeom prst="rect">
            <a:avLst/>
          </a:prstGeom>
        </p:spPr>
      </p:pic>
    </p:spTree>
    <p:extLst>
      <p:ext uri="{BB962C8B-B14F-4D97-AF65-F5344CB8AC3E}">
        <p14:creationId xmlns:p14="http://schemas.microsoft.com/office/powerpoint/2010/main" val="3294642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Orange + Ima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3">
                <a:shade val="45000"/>
                <a:satMod val="135000"/>
              </a:schemeClr>
              <a:prstClr val="white"/>
            </a:duotone>
            <a:alphaModFix amt="6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8E547958-6AF6-5841-9423-874E22BFD0E3}"/>
              </a:ext>
            </a:extLst>
          </p:cNvPr>
          <p:cNvSpPr>
            <a:spLocks noGrp="1"/>
          </p:cNvSpPr>
          <p:nvPr>
            <p:ph type="title"/>
          </p:nvPr>
        </p:nvSpPr>
        <p:spPr>
          <a:xfrm>
            <a:off x="765543" y="365126"/>
            <a:ext cx="6709145" cy="762310"/>
          </a:xfrm>
          <a:prstGeom prst="rect">
            <a:avLst/>
          </a:prstGeom>
        </p:spPr>
        <p:txBody>
          <a:bodyPr/>
          <a:lstStyle>
            <a:lvl1pPr>
              <a:defRPr sz="3800" b="0" i="0">
                <a:solidFill>
                  <a:srgbClr val="FF4A00"/>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AC75D794-A8F5-9B41-B297-17CD839DC81A}"/>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F8A160E0-302D-6142-866B-EFF101F36A16}"/>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0" name="Content Placeholder 2">
            <a:extLst>
              <a:ext uri="{FF2B5EF4-FFF2-40B4-BE49-F238E27FC236}">
                <a16:creationId xmlns:a16="http://schemas.microsoft.com/office/drawing/2014/main" id="{1D578A12-FC74-B449-9D42-F78D270D4363}"/>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7651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Green">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4">
                <a:shade val="45000"/>
                <a:satMod val="135000"/>
              </a:schemeClr>
              <a:prstClr val="white"/>
            </a:duotone>
            <a:alphaModFix amt="8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8" name="Title 1">
            <a:extLst>
              <a:ext uri="{FF2B5EF4-FFF2-40B4-BE49-F238E27FC236}">
                <a16:creationId xmlns:a16="http://schemas.microsoft.com/office/drawing/2014/main" id="{2D398C7F-646F-F642-ADDC-9CF94395EBEC}"/>
              </a:ext>
            </a:extLst>
          </p:cNvPr>
          <p:cNvSpPr>
            <a:spLocks noGrp="1"/>
          </p:cNvSpPr>
          <p:nvPr>
            <p:ph type="title"/>
          </p:nvPr>
        </p:nvSpPr>
        <p:spPr>
          <a:xfrm>
            <a:off x="765544" y="365126"/>
            <a:ext cx="10679062" cy="762310"/>
          </a:xfrm>
          <a:prstGeom prst="rect">
            <a:avLst/>
          </a:prstGeom>
        </p:spPr>
        <p:txBody>
          <a:bodyPr/>
          <a:lstStyle>
            <a:lvl1pPr>
              <a:defRPr sz="3800" b="0" i="0">
                <a:solidFill>
                  <a:schemeClr val="accent4">
                    <a:lumMod val="75000"/>
                  </a:schemeClr>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A21B7830-6EF9-6142-B8A0-2C632D9C69FC}"/>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851EE712-E9EA-6140-BA9F-0B210C67D125}"/>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2" name="Content Placeholder 2">
            <a:extLst>
              <a:ext uri="{FF2B5EF4-FFF2-40B4-BE49-F238E27FC236}">
                <a16:creationId xmlns:a16="http://schemas.microsoft.com/office/drawing/2014/main" id="{82A1EC73-6B4D-2949-A7DB-FB18B1346E0E}"/>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6999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Green + Ima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4">
                <a:shade val="45000"/>
                <a:satMod val="135000"/>
              </a:schemeClr>
              <a:prstClr val="white"/>
            </a:duotone>
            <a:alphaModFix amt="8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8" name="Title 1">
            <a:extLst>
              <a:ext uri="{FF2B5EF4-FFF2-40B4-BE49-F238E27FC236}">
                <a16:creationId xmlns:a16="http://schemas.microsoft.com/office/drawing/2014/main" id="{2D398C7F-646F-F642-ADDC-9CF94395EBEC}"/>
              </a:ext>
            </a:extLst>
          </p:cNvPr>
          <p:cNvSpPr>
            <a:spLocks noGrp="1"/>
          </p:cNvSpPr>
          <p:nvPr>
            <p:ph type="title"/>
          </p:nvPr>
        </p:nvSpPr>
        <p:spPr>
          <a:xfrm>
            <a:off x="765544" y="365126"/>
            <a:ext cx="6964326" cy="762310"/>
          </a:xfrm>
          <a:prstGeom prst="rect">
            <a:avLst/>
          </a:prstGeom>
        </p:spPr>
        <p:txBody>
          <a:bodyPr/>
          <a:lstStyle>
            <a:lvl1pPr>
              <a:defRPr sz="3800" b="0" i="0">
                <a:solidFill>
                  <a:schemeClr val="accent4">
                    <a:lumMod val="75000"/>
                  </a:schemeClr>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D0F16D5E-1958-3D43-9A94-0961BBA8B880}"/>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F1F74D71-55C1-A74A-901B-0E87B51C4891}"/>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2" name="Content Placeholder 2">
            <a:extLst>
              <a:ext uri="{FF2B5EF4-FFF2-40B4-BE49-F238E27FC236}">
                <a16:creationId xmlns:a16="http://schemas.microsoft.com/office/drawing/2014/main" id="{26C0026A-0A87-3346-9159-E79FAABB93A3}"/>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6723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Dark">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765545" y="365126"/>
            <a:ext cx="10679062"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3" name="Oval 12">
            <a:extLst>
              <a:ext uri="{FF2B5EF4-FFF2-40B4-BE49-F238E27FC236}">
                <a16:creationId xmlns:a16="http://schemas.microsoft.com/office/drawing/2014/main" id="{1094124E-041B-484D-839A-5EE93347F6B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a:extLst>
              <a:ext uri="{FF2B5EF4-FFF2-40B4-BE49-F238E27FC236}">
                <a16:creationId xmlns:a16="http://schemas.microsoft.com/office/drawing/2014/main" id="{58A274B5-3EF2-5F47-A5C2-8A4F31EB5443}"/>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5" name="Content Placeholder 2">
            <a:extLst>
              <a:ext uri="{FF2B5EF4-FFF2-40B4-BE49-F238E27FC236}">
                <a16:creationId xmlns:a16="http://schemas.microsoft.com/office/drawing/2014/main" id="{3C1096C4-4437-0640-83EE-F06910424361}"/>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1192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Dark + Image">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765543" y="365126"/>
            <a:ext cx="6687879"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4" name="Oval 13">
            <a:extLst>
              <a:ext uri="{FF2B5EF4-FFF2-40B4-BE49-F238E27FC236}">
                <a16:creationId xmlns:a16="http://schemas.microsoft.com/office/drawing/2014/main" id="{A1C87B22-4130-EC46-926B-A150664A2C1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3158CD07-EEA8-E640-B1E1-32A84703917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6" name="Content Placeholder 2">
            <a:extLst>
              <a:ext uri="{FF2B5EF4-FFF2-40B4-BE49-F238E27FC236}">
                <a16:creationId xmlns:a16="http://schemas.microsoft.com/office/drawing/2014/main" id="{35AB2612-CE67-884D-94AD-9B5D905A7F69}"/>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5636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Dark + Background">
    <p:bg>
      <p:bgPr>
        <a:solidFill>
          <a:srgbClr val="020F39"/>
        </a:solidFill>
        <a:effectLst/>
      </p:bgPr>
    </p:bg>
    <p:spTree>
      <p:nvGrpSpPr>
        <p:cNvPr id="1" name=""/>
        <p:cNvGrpSpPr/>
        <p:nvPr/>
      </p:nvGrpSpPr>
      <p:grpSpPr>
        <a:xfrm>
          <a:off x="0" y="0"/>
          <a:ext cx="0" cy="0"/>
          <a:chOff x="0" y="0"/>
          <a:chExt cx="0" cy="0"/>
        </a:xfrm>
      </p:grpSpPr>
      <p:pic>
        <p:nvPicPr>
          <p:cNvPr id="16" name="Picture 15" descr="Shape&#10;&#10;Description automatically generated with medium confidence">
            <a:extLst>
              <a:ext uri="{FF2B5EF4-FFF2-40B4-BE49-F238E27FC236}">
                <a16:creationId xmlns:a16="http://schemas.microsoft.com/office/drawing/2014/main" id="{BEBC3B94-EA80-AB47-A2CD-3AABE62F183C}"/>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12" name="Title 1">
            <a:extLst>
              <a:ext uri="{FF2B5EF4-FFF2-40B4-BE49-F238E27FC236}">
                <a16:creationId xmlns:a16="http://schemas.microsoft.com/office/drawing/2014/main" id="{2183E695-72EC-2C4B-A951-6A10894158C6}"/>
              </a:ext>
            </a:extLst>
          </p:cNvPr>
          <p:cNvSpPr>
            <a:spLocks noGrp="1"/>
          </p:cNvSpPr>
          <p:nvPr>
            <p:ph type="title"/>
          </p:nvPr>
        </p:nvSpPr>
        <p:spPr>
          <a:xfrm>
            <a:off x="765543" y="365126"/>
            <a:ext cx="6645349"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pic>
        <p:nvPicPr>
          <p:cNvPr id="15" name="Picture 14">
            <a:extLst>
              <a:ext uri="{FF2B5EF4-FFF2-40B4-BE49-F238E27FC236}">
                <a16:creationId xmlns:a16="http://schemas.microsoft.com/office/drawing/2014/main" id="{37DF2BD0-20FD-6342-96EC-BBABE9322E5F}"/>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7" name="Oval 16">
            <a:extLst>
              <a:ext uri="{FF2B5EF4-FFF2-40B4-BE49-F238E27FC236}">
                <a16:creationId xmlns:a16="http://schemas.microsoft.com/office/drawing/2014/main" id="{4B979B37-6C74-914B-8B8E-D8241FB8DC9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06B26A89-1385-6946-A398-E62459056390}"/>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
        <p:nvSpPr>
          <p:cNvPr id="21" name="Oval 20">
            <a:extLst>
              <a:ext uri="{FF2B5EF4-FFF2-40B4-BE49-F238E27FC236}">
                <a16:creationId xmlns:a16="http://schemas.microsoft.com/office/drawing/2014/main" id="{E108B4A9-09EF-8945-A6AA-7F0450EF816F}"/>
              </a:ext>
            </a:extLst>
          </p:cNvPr>
          <p:cNvSpPr/>
          <p:nvPr userDrawn="1"/>
        </p:nvSpPr>
        <p:spPr>
          <a:xfrm>
            <a:off x="6687879" y="-722477"/>
            <a:ext cx="8803758" cy="8803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2">
            <a:extLst>
              <a:ext uri="{FF2B5EF4-FFF2-40B4-BE49-F238E27FC236}">
                <a16:creationId xmlns:a16="http://schemas.microsoft.com/office/drawing/2014/main" id="{03AD38AB-7F74-B14C-983E-A48C142BBEAC}"/>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475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ivider Slide 1 (Pattern)">
    <p:bg>
      <p:bgPr>
        <a:solidFill>
          <a:srgbClr val="022077"/>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53085F7-10FB-514C-9E1C-83BC79E2FF6F}"/>
              </a:ext>
            </a:extLst>
          </p:cNvPr>
          <p:cNvGrpSpPr/>
          <p:nvPr userDrawn="1"/>
        </p:nvGrpSpPr>
        <p:grpSpPr>
          <a:xfrm>
            <a:off x="0" y="-9657"/>
            <a:ext cx="12192000" cy="6867657"/>
            <a:chOff x="0" y="-9657"/>
            <a:chExt cx="12192000" cy="6867657"/>
          </a:xfrm>
        </p:grpSpPr>
        <p:pic>
          <p:nvPicPr>
            <p:cNvPr id="9" name="Picture 8">
              <a:extLst>
                <a:ext uri="{FF2B5EF4-FFF2-40B4-BE49-F238E27FC236}">
                  <a16:creationId xmlns:a16="http://schemas.microsoft.com/office/drawing/2014/main" id="{C22F153C-EDF2-D845-A7D9-B1FEC3961A97}"/>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3429000"/>
              <a:ext cx="6096000" cy="3429000"/>
            </a:xfrm>
            <a:prstGeom prst="rect">
              <a:avLst/>
            </a:prstGeom>
          </p:spPr>
        </p:pic>
        <p:pic>
          <p:nvPicPr>
            <p:cNvPr id="10" name="Picture 9">
              <a:extLst>
                <a:ext uri="{FF2B5EF4-FFF2-40B4-BE49-F238E27FC236}">
                  <a16:creationId xmlns:a16="http://schemas.microsoft.com/office/drawing/2014/main" id="{B8921B9C-A5E0-4A42-BD2B-6821A9B05A3A}"/>
                </a:ext>
              </a:extLst>
            </p:cNvPr>
            <p:cNvPicPr>
              <a:picLocks noChangeAspect="1"/>
            </p:cNvPicPr>
            <p:nvPr userDrawn="1"/>
          </p:nvPicPr>
          <p:blipFill rotWithShape="1">
            <a:blip r:embed="rId3" cstate="email">
              <a:alphaModFix amt="5000"/>
              <a:extLst>
                <a:ext uri="{28A0092B-C50C-407E-A947-70E740481C1C}">
                  <a14:useLocalDpi xmlns:a14="http://schemas.microsoft.com/office/drawing/2010/main"/>
                </a:ext>
              </a:extLst>
            </a:blip>
            <a:srcRect/>
            <a:stretch/>
          </p:blipFill>
          <p:spPr>
            <a:xfrm>
              <a:off x="6244856" y="3419342"/>
              <a:ext cx="5947144" cy="3429000"/>
            </a:xfrm>
            <a:prstGeom prst="rect">
              <a:avLst/>
            </a:prstGeom>
          </p:spPr>
        </p:pic>
        <p:pic>
          <p:nvPicPr>
            <p:cNvPr id="11" name="Picture 10">
              <a:extLst>
                <a:ext uri="{FF2B5EF4-FFF2-40B4-BE49-F238E27FC236}">
                  <a16:creationId xmlns:a16="http://schemas.microsoft.com/office/drawing/2014/main" id="{8A3BCA0C-61F1-C14A-BAEE-ECF313BCBAEC}"/>
                </a:ext>
              </a:extLst>
            </p:cNvPr>
            <p:cNvPicPr>
              <a:picLocks noChangeAspect="1"/>
            </p:cNvPicPr>
            <p:nvPr userDrawn="1"/>
          </p:nvPicPr>
          <p:blipFill rotWithShape="1">
            <a:blip r:embed="rId4" cstate="email">
              <a:alphaModFix amt="5000"/>
              <a:extLst>
                <a:ext uri="{28A0092B-C50C-407E-A947-70E740481C1C}">
                  <a14:useLocalDpi xmlns:a14="http://schemas.microsoft.com/office/drawing/2010/main"/>
                </a:ext>
              </a:extLst>
            </a:blip>
            <a:srcRect/>
            <a:stretch/>
          </p:blipFill>
          <p:spPr>
            <a:xfrm>
              <a:off x="0" y="0"/>
              <a:ext cx="6096000" cy="3338623"/>
            </a:xfrm>
            <a:prstGeom prst="rect">
              <a:avLst/>
            </a:prstGeom>
          </p:spPr>
        </p:pic>
        <p:pic>
          <p:nvPicPr>
            <p:cNvPr id="12" name="Picture 11">
              <a:extLst>
                <a:ext uri="{FF2B5EF4-FFF2-40B4-BE49-F238E27FC236}">
                  <a16:creationId xmlns:a16="http://schemas.microsoft.com/office/drawing/2014/main" id="{81819E28-8D4D-C246-B366-E1E8B11C487C}"/>
                </a:ext>
              </a:extLst>
            </p:cNvPr>
            <p:cNvPicPr>
              <a:picLocks noChangeAspect="1"/>
            </p:cNvPicPr>
            <p:nvPr userDrawn="1"/>
          </p:nvPicPr>
          <p:blipFill rotWithShape="1">
            <a:blip r:embed="rId5" cstate="email">
              <a:alphaModFix amt="5000"/>
              <a:extLst>
                <a:ext uri="{28A0092B-C50C-407E-A947-70E740481C1C}">
                  <a14:useLocalDpi xmlns:a14="http://schemas.microsoft.com/office/drawing/2010/main"/>
                </a:ext>
              </a:extLst>
            </a:blip>
            <a:srcRect/>
            <a:stretch/>
          </p:blipFill>
          <p:spPr>
            <a:xfrm>
              <a:off x="6244856" y="-9657"/>
              <a:ext cx="5947144" cy="3429000"/>
            </a:xfrm>
            <a:prstGeom prst="rect">
              <a:avLst/>
            </a:prstGeom>
          </p:spPr>
        </p:pic>
      </p:grpSp>
      <p:sp>
        <p:nvSpPr>
          <p:cNvPr id="2" name="Title 1">
            <a:extLst>
              <a:ext uri="{FF2B5EF4-FFF2-40B4-BE49-F238E27FC236}">
                <a16:creationId xmlns:a16="http://schemas.microsoft.com/office/drawing/2014/main" id="{986CDE48-630F-9C46-BB6A-D7CDC02EAEB6}"/>
              </a:ext>
            </a:extLst>
          </p:cNvPr>
          <p:cNvSpPr>
            <a:spLocks noGrp="1"/>
          </p:cNvSpPr>
          <p:nvPr>
            <p:ph type="title"/>
          </p:nvPr>
        </p:nvSpPr>
        <p:spPr>
          <a:xfrm>
            <a:off x="831850" y="3857634"/>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5A7A785-1110-2D41-89A3-7E4C2F78657D}"/>
              </a:ext>
            </a:extLst>
          </p:cNvPr>
          <p:cNvSpPr>
            <a:spLocks noGrp="1"/>
          </p:cNvSpPr>
          <p:nvPr>
            <p:ph type="body" idx="1"/>
          </p:nvPr>
        </p:nvSpPr>
        <p:spPr>
          <a:xfrm>
            <a:off x="831850" y="4619830"/>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4" name="Oval 13">
            <a:extLst>
              <a:ext uri="{FF2B5EF4-FFF2-40B4-BE49-F238E27FC236}">
                <a16:creationId xmlns:a16="http://schemas.microsoft.com/office/drawing/2014/main" id="{20087949-D01F-654A-9EE4-34CDD8C54204}"/>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5F358B00-4EF3-3F4E-BC4D-3255D5C145B5}"/>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578867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2 (Full Image)">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8076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2 (Two Images)">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6096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6" name="Picture Placeholder 6">
            <a:extLst>
              <a:ext uri="{FF2B5EF4-FFF2-40B4-BE49-F238E27FC236}">
                <a16:creationId xmlns:a16="http://schemas.microsoft.com/office/drawing/2014/main" id="{5098763C-E40D-BD4C-93FC-6D8B6B410DE1}"/>
              </a:ext>
            </a:extLst>
          </p:cNvPr>
          <p:cNvSpPr>
            <a:spLocks noGrp="1"/>
          </p:cNvSpPr>
          <p:nvPr>
            <p:ph type="pic" sz="quarter" idx="14"/>
          </p:nvPr>
        </p:nvSpPr>
        <p:spPr>
          <a:xfrm>
            <a:off x="6096000" y="0"/>
            <a:ext cx="6096000" cy="6858000"/>
          </a:xfrm>
          <a:prstGeom prst="rect">
            <a:avLst/>
          </a:prstGeom>
        </p:spPr>
        <p:txBody>
          <a:bodyPr/>
          <a:lstStyle/>
          <a:p>
            <a:endParaRPr lang="en-US" dirty="0"/>
          </a:p>
        </p:txBody>
      </p:sp>
    </p:spTree>
    <p:extLst>
      <p:ext uri="{BB962C8B-B14F-4D97-AF65-F5344CB8AC3E}">
        <p14:creationId xmlns:p14="http://schemas.microsoft.com/office/powerpoint/2010/main" val="4272961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2 (Three Images)">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6096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6" name="Picture Placeholder 6">
            <a:extLst>
              <a:ext uri="{FF2B5EF4-FFF2-40B4-BE49-F238E27FC236}">
                <a16:creationId xmlns:a16="http://schemas.microsoft.com/office/drawing/2014/main" id="{5098763C-E40D-BD4C-93FC-6D8B6B410DE1}"/>
              </a:ext>
            </a:extLst>
          </p:cNvPr>
          <p:cNvSpPr>
            <a:spLocks noGrp="1"/>
          </p:cNvSpPr>
          <p:nvPr>
            <p:ph type="pic" sz="quarter" idx="14"/>
          </p:nvPr>
        </p:nvSpPr>
        <p:spPr>
          <a:xfrm>
            <a:off x="6096000" y="0"/>
            <a:ext cx="6096000" cy="342900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F892EE63-1133-5049-9C14-4088F4554357}"/>
              </a:ext>
            </a:extLst>
          </p:cNvPr>
          <p:cNvSpPr>
            <a:spLocks noGrp="1"/>
          </p:cNvSpPr>
          <p:nvPr>
            <p:ph type="pic" sz="quarter" idx="15"/>
          </p:nvPr>
        </p:nvSpPr>
        <p:spPr>
          <a:xfrm>
            <a:off x="6096000" y="3429000"/>
            <a:ext cx="6096000" cy="3429000"/>
          </a:xfrm>
          <a:prstGeom prst="rect">
            <a:avLst/>
          </a:prstGeom>
        </p:spPr>
        <p:txBody>
          <a:bodyPr/>
          <a:lstStyle/>
          <a:p>
            <a:endParaRPr lang="en-US" dirty="0"/>
          </a:p>
        </p:txBody>
      </p:sp>
    </p:spTree>
    <p:extLst>
      <p:ext uri="{BB962C8B-B14F-4D97-AF65-F5344CB8AC3E}">
        <p14:creationId xmlns:p14="http://schemas.microsoft.com/office/powerpoint/2010/main" val="299970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lid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F9FC1DA-A0B8-614C-9382-C9860E32EF0C}"/>
              </a:ext>
            </a:extLst>
          </p:cNvPr>
          <p:cNvSpPr>
            <a:spLocks noGrp="1"/>
          </p:cNvSpPr>
          <p:nvPr>
            <p:ph type="ctrTitle"/>
          </p:nvPr>
        </p:nvSpPr>
        <p:spPr>
          <a:xfrm>
            <a:off x="3949256" y="3908695"/>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2" name="Subtitle 2">
            <a:extLst>
              <a:ext uri="{FF2B5EF4-FFF2-40B4-BE49-F238E27FC236}">
                <a16:creationId xmlns:a16="http://schemas.microsoft.com/office/drawing/2014/main" id="{AF9CE36C-49E7-C74B-93A8-2C3A8E71D03B}"/>
              </a:ext>
            </a:extLst>
          </p:cNvPr>
          <p:cNvSpPr>
            <a:spLocks noGrp="1"/>
          </p:cNvSpPr>
          <p:nvPr>
            <p:ph type="subTitle" idx="1"/>
          </p:nvPr>
        </p:nvSpPr>
        <p:spPr>
          <a:xfrm>
            <a:off x="3949256" y="4745169"/>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descr="Logo&#10;&#10;Description automatically generated">
            <a:extLst>
              <a:ext uri="{FF2B5EF4-FFF2-40B4-BE49-F238E27FC236}">
                <a16:creationId xmlns:a16="http://schemas.microsoft.com/office/drawing/2014/main" id="{DA59D751-B3B7-0F40-86D4-55BAECEF3A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48733" y="1665466"/>
            <a:ext cx="6571955" cy="1914439"/>
          </a:xfrm>
          <a:prstGeom prst="rect">
            <a:avLst/>
          </a:prstGeom>
        </p:spPr>
      </p:pic>
    </p:spTree>
    <p:extLst>
      <p:ext uri="{BB962C8B-B14F-4D97-AF65-F5344CB8AC3E}">
        <p14:creationId xmlns:p14="http://schemas.microsoft.com/office/powerpoint/2010/main" val="117249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3 (Full Image + Header)">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1" name="Title 1">
            <a:extLst>
              <a:ext uri="{FF2B5EF4-FFF2-40B4-BE49-F238E27FC236}">
                <a16:creationId xmlns:a16="http://schemas.microsoft.com/office/drawing/2014/main" id="{626BC2E5-D127-554F-B608-1D2F1D194914}"/>
              </a:ext>
            </a:extLst>
          </p:cNvPr>
          <p:cNvSpPr>
            <a:spLocks noGrp="1"/>
          </p:cNvSpPr>
          <p:nvPr>
            <p:ph type="title"/>
          </p:nvPr>
        </p:nvSpPr>
        <p:spPr>
          <a:xfrm>
            <a:off x="831850" y="3857634"/>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2" name="Text Placeholder 2">
            <a:extLst>
              <a:ext uri="{FF2B5EF4-FFF2-40B4-BE49-F238E27FC236}">
                <a16:creationId xmlns:a16="http://schemas.microsoft.com/office/drawing/2014/main" id="{4EDDDE11-8B0C-EC48-8954-D955CFA5C911}"/>
              </a:ext>
            </a:extLst>
          </p:cNvPr>
          <p:cNvSpPr>
            <a:spLocks noGrp="1"/>
          </p:cNvSpPr>
          <p:nvPr>
            <p:ph type="body" idx="1"/>
          </p:nvPr>
        </p:nvSpPr>
        <p:spPr>
          <a:xfrm>
            <a:off x="831850" y="4619830"/>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4" name="Oval 13">
            <a:extLst>
              <a:ext uri="{FF2B5EF4-FFF2-40B4-BE49-F238E27FC236}">
                <a16:creationId xmlns:a16="http://schemas.microsoft.com/office/drawing/2014/main" id="{9A1CE03B-2FA9-A44B-BDCB-AE7EB47BB0E8}"/>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D9C01B88-E7D9-5443-A833-03C337410468}"/>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44044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4 (Half Image + Header)">
    <p:bg>
      <p:bgPr>
        <a:solidFill>
          <a:srgbClr val="022077"/>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F842B67-50ED-DB4C-9647-FB279CA90D3C}"/>
              </a:ext>
            </a:extLst>
          </p:cNvPr>
          <p:cNvGrpSpPr/>
          <p:nvPr userDrawn="1"/>
        </p:nvGrpSpPr>
        <p:grpSpPr>
          <a:xfrm>
            <a:off x="0" y="-9657"/>
            <a:ext cx="12192000" cy="6867657"/>
            <a:chOff x="0" y="-9657"/>
            <a:chExt cx="12192000" cy="6867657"/>
          </a:xfrm>
        </p:grpSpPr>
        <p:pic>
          <p:nvPicPr>
            <p:cNvPr id="15" name="Picture 14">
              <a:extLst>
                <a:ext uri="{FF2B5EF4-FFF2-40B4-BE49-F238E27FC236}">
                  <a16:creationId xmlns:a16="http://schemas.microsoft.com/office/drawing/2014/main" id="{2182C685-FEBF-1647-AD54-566CE3AA7B3C}"/>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3429000"/>
              <a:ext cx="6096000" cy="3429000"/>
            </a:xfrm>
            <a:prstGeom prst="rect">
              <a:avLst/>
            </a:prstGeom>
          </p:spPr>
        </p:pic>
        <p:pic>
          <p:nvPicPr>
            <p:cNvPr id="16" name="Picture 15">
              <a:extLst>
                <a:ext uri="{FF2B5EF4-FFF2-40B4-BE49-F238E27FC236}">
                  <a16:creationId xmlns:a16="http://schemas.microsoft.com/office/drawing/2014/main" id="{6C1ECD93-9D32-8C45-8FE8-4E7A4AEEAB86}"/>
                </a:ext>
              </a:extLst>
            </p:cNvPr>
            <p:cNvPicPr>
              <a:picLocks noChangeAspect="1"/>
            </p:cNvPicPr>
            <p:nvPr userDrawn="1"/>
          </p:nvPicPr>
          <p:blipFill rotWithShape="1">
            <a:blip r:embed="rId3" cstate="email">
              <a:alphaModFix amt="5000"/>
              <a:extLst>
                <a:ext uri="{28A0092B-C50C-407E-A947-70E740481C1C}">
                  <a14:useLocalDpi xmlns:a14="http://schemas.microsoft.com/office/drawing/2010/main"/>
                </a:ext>
              </a:extLst>
            </a:blip>
            <a:srcRect/>
            <a:stretch/>
          </p:blipFill>
          <p:spPr>
            <a:xfrm>
              <a:off x="6244856" y="3419342"/>
              <a:ext cx="5947144" cy="3429000"/>
            </a:xfrm>
            <a:prstGeom prst="rect">
              <a:avLst/>
            </a:prstGeom>
          </p:spPr>
        </p:pic>
        <p:pic>
          <p:nvPicPr>
            <p:cNvPr id="17" name="Picture 16">
              <a:extLst>
                <a:ext uri="{FF2B5EF4-FFF2-40B4-BE49-F238E27FC236}">
                  <a16:creationId xmlns:a16="http://schemas.microsoft.com/office/drawing/2014/main" id="{45B6E2C7-BC34-C54A-AA36-EC2DA7D6C0BE}"/>
                </a:ext>
              </a:extLst>
            </p:cNvPr>
            <p:cNvPicPr>
              <a:picLocks noChangeAspect="1"/>
            </p:cNvPicPr>
            <p:nvPr userDrawn="1"/>
          </p:nvPicPr>
          <p:blipFill rotWithShape="1">
            <a:blip r:embed="rId4" cstate="email">
              <a:alphaModFix amt="5000"/>
              <a:extLst>
                <a:ext uri="{28A0092B-C50C-407E-A947-70E740481C1C}">
                  <a14:useLocalDpi xmlns:a14="http://schemas.microsoft.com/office/drawing/2010/main"/>
                </a:ext>
              </a:extLst>
            </a:blip>
            <a:srcRect/>
            <a:stretch/>
          </p:blipFill>
          <p:spPr>
            <a:xfrm>
              <a:off x="0" y="0"/>
              <a:ext cx="6096000" cy="3338623"/>
            </a:xfrm>
            <a:prstGeom prst="rect">
              <a:avLst/>
            </a:prstGeom>
          </p:spPr>
        </p:pic>
        <p:pic>
          <p:nvPicPr>
            <p:cNvPr id="18" name="Picture 17">
              <a:extLst>
                <a:ext uri="{FF2B5EF4-FFF2-40B4-BE49-F238E27FC236}">
                  <a16:creationId xmlns:a16="http://schemas.microsoft.com/office/drawing/2014/main" id="{6777A11A-7F56-3549-A15B-87AC6999EA81}"/>
                </a:ext>
              </a:extLst>
            </p:cNvPr>
            <p:cNvPicPr>
              <a:picLocks noChangeAspect="1"/>
            </p:cNvPicPr>
            <p:nvPr userDrawn="1"/>
          </p:nvPicPr>
          <p:blipFill rotWithShape="1">
            <a:blip r:embed="rId5" cstate="email">
              <a:alphaModFix amt="5000"/>
              <a:extLst>
                <a:ext uri="{28A0092B-C50C-407E-A947-70E740481C1C}">
                  <a14:useLocalDpi xmlns:a14="http://schemas.microsoft.com/office/drawing/2010/main"/>
                </a:ext>
              </a:extLst>
            </a:blip>
            <a:srcRect/>
            <a:stretch/>
          </p:blipFill>
          <p:spPr>
            <a:xfrm>
              <a:off x="6244856" y="-9657"/>
              <a:ext cx="5947144" cy="3429000"/>
            </a:xfrm>
            <a:prstGeom prst="rect">
              <a:avLst/>
            </a:prstGeom>
          </p:spPr>
        </p:pic>
      </p:grpSp>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3722914"/>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E0E7B2FD-F6A6-CC45-9651-D95241234DE0}"/>
              </a:ext>
            </a:extLst>
          </p:cNvPr>
          <p:cNvSpPr>
            <a:spLocks noGrp="1"/>
          </p:cNvSpPr>
          <p:nvPr>
            <p:ph type="title"/>
          </p:nvPr>
        </p:nvSpPr>
        <p:spPr>
          <a:xfrm>
            <a:off x="831850" y="4484957"/>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20" name="Text Placeholder 2">
            <a:extLst>
              <a:ext uri="{FF2B5EF4-FFF2-40B4-BE49-F238E27FC236}">
                <a16:creationId xmlns:a16="http://schemas.microsoft.com/office/drawing/2014/main" id="{9DA20464-4FF8-3A44-84FF-8815ED5273DF}"/>
              </a:ext>
            </a:extLst>
          </p:cNvPr>
          <p:cNvSpPr>
            <a:spLocks noGrp="1"/>
          </p:cNvSpPr>
          <p:nvPr>
            <p:ph type="body" idx="1"/>
          </p:nvPr>
        </p:nvSpPr>
        <p:spPr>
          <a:xfrm>
            <a:off x="831850" y="5247153"/>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1" name="Oval 20">
            <a:extLst>
              <a:ext uri="{FF2B5EF4-FFF2-40B4-BE49-F238E27FC236}">
                <a16:creationId xmlns:a16="http://schemas.microsoft.com/office/drawing/2014/main" id="{6D09D017-7F9B-7F40-902B-E9C60337FE5E}"/>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lide Number Placeholder 5">
            <a:extLst>
              <a:ext uri="{FF2B5EF4-FFF2-40B4-BE49-F238E27FC236}">
                <a16:creationId xmlns:a16="http://schemas.microsoft.com/office/drawing/2014/main" id="{CB9A959E-3FE5-6245-B1FE-C8564C1C0B91}"/>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752434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Two Colum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4D929C9-3D7C-5E47-AD44-FFB78D77B15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sp>
        <p:nvSpPr>
          <p:cNvPr id="2" name="Title 1">
            <a:extLst>
              <a:ext uri="{FF2B5EF4-FFF2-40B4-BE49-F238E27FC236}">
                <a16:creationId xmlns:a16="http://schemas.microsoft.com/office/drawing/2014/main" id="{54E4CAC7-BF03-504E-89DC-A7FFB96C3972}"/>
              </a:ext>
            </a:extLst>
          </p:cNvPr>
          <p:cNvSpPr>
            <a:spLocks noGrp="1"/>
          </p:cNvSpPr>
          <p:nvPr>
            <p:ph type="title"/>
          </p:nvPr>
        </p:nvSpPr>
        <p:spPr>
          <a:xfrm>
            <a:off x="747392" y="382332"/>
            <a:ext cx="10697214" cy="531854"/>
          </a:xfrm>
          <a:prstGeom prst="rect">
            <a:avLst/>
          </a:prstGeom>
        </p:spPr>
        <p:txBody>
          <a:bodyPr/>
          <a:lstStyle>
            <a:lvl1pPr>
              <a:defRPr sz="38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67D9D711-DE73-3744-88A9-8DBD6E01B676}"/>
              </a:ext>
            </a:extLst>
          </p:cNvPr>
          <p:cNvSpPr>
            <a:spLocks noGrp="1"/>
          </p:cNvSpPr>
          <p:nvPr>
            <p:ph type="body" idx="1"/>
          </p:nvPr>
        </p:nvSpPr>
        <p:spPr>
          <a:xfrm>
            <a:off x="747392" y="1530336"/>
            <a:ext cx="5174927" cy="571841"/>
          </a:xfrm>
          <a:prstGeom prst="rect">
            <a:avLst/>
          </a:prstGeom>
        </p:spPr>
        <p:txBody>
          <a:bodyPr anchor="t">
            <a:normAutofit/>
          </a:bodyPr>
          <a:lstStyle>
            <a:lvl1pPr marL="0" indent="0">
              <a:buNone/>
              <a:defRPr sz="2400" b="0" i="0">
                <a:solidFill>
                  <a:srgbClr val="FF4A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302811-0929-C945-AB7E-0FAD806644AB}"/>
              </a:ext>
            </a:extLst>
          </p:cNvPr>
          <p:cNvSpPr>
            <a:spLocks noGrp="1"/>
          </p:cNvSpPr>
          <p:nvPr>
            <p:ph sz="half" idx="2"/>
          </p:nvPr>
        </p:nvSpPr>
        <p:spPr>
          <a:xfrm>
            <a:off x="747394" y="2143876"/>
            <a:ext cx="5174926" cy="3684588"/>
          </a:xfrm>
          <a:prstGeom prst="rect">
            <a:avLst/>
          </a:prstGeom>
        </p:spPr>
        <p:txBody>
          <a:bodyPr/>
          <a:lstStyle>
            <a:lvl1pPr marL="0" indent="0">
              <a:lnSpc>
                <a:spcPts val="2400"/>
              </a:lnSpc>
              <a:buNone/>
              <a:defRPr sz="2000" b="0" i="0">
                <a:solidFill>
                  <a:srgbClr val="022077"/>
                </a:solidFill>
                <a:latin typeface="Arial" panose="020B0604020202020204" pitchFamily="34" charset="0"/>
                <a:cs typeface="Arial" panose="020B0604020202020204" pitchFamily="34" charset="0"/>
              </a:defRPr>
            </a:lvl1pPr>
            <a:lvl2pPr marL="457200" indent="0">
              <a:lnSpc>
                <a:spcPts val="2400"/>
              </a:lnSpc>
              <a:buNone/>
              <a:defRPr sz="1800" b="0" i="0">
                <a:solidFill>
                  <a:srgbClr val="022077"/>
                </a:solidFill>
                <a:latin typeface="Arial" panose="020B0604020202020204" pitchFamily="34" charset="0"/>
                <a:cs typeface="Arial" panose="020B0604020202020204" pitchFamily="34" charset="0"/>
              </a:defRPr>
            </a:lvl2pPr>
            <a:lvl3pPr>
              <a:lnSpc>
                <a:spcPts val="2400"/>
              </a:lnSpc>
              <a:defRPr b="0" i="0">
                <a:solidFill>
                  <a:srgbClr val="022077"/>
                </a:solidFill>
                <a:latin typeface="Arial" panose="020B0604020202020204" pitchFamily="34" charset="0"/>
                <a:cs typeface="Arial" panose="020B0604020202020204" pitchFamily="34" charset="0"/>
              </a:defRPr>
            </a:lvl3pPr>
            <a:lvl4pPr>
              <a:lnSpc>
                <a:spcPts val="2400"/>
              </a:lnSpc>
              <a:defRPr b="0" i="0">
                <a:solidFill>
                  <a:srgbClr val="022077"/>
                </a:solidFill>
                <a:latin typeface="Arial" panose="020B0604020202020204" pitchFamily="34" charset="0"/>
                <a:cs typeface="Arial" panose="020B0604020202020204" pitchFamily="34" charset="0"/>
              </a:defRPr>
            </a:lvl4pPr>
            <a:lvl5pPr>
              <a:lnSpc>
                <a:spcPts val="2400"/>
              </a:lnSpc>
              <a:defRPr b="0" i="0">
                <a:solidFill>
                  <a:srgbClr val="022077"/>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AD37A9-C8C7-8C49-ABE8-90AFB2695E12}"/>
              </a:ext>
            </a:extLst>
          </p:cNvPr>
          <p:cNvSpPr>
            <a:spLocks noGrp="1"/>
          </p:cNvSpPr>
          <p:nvPr>
            <p:ph type="body" sz="quarter" idx="3"/>
          </p:nvPr>
        </p:nvSpPr>
        <p:spPr>
          <a:xfrm>
            <a:off x="6095999" y="1530336"/>
            <a:ext cx="5348607" cy="571841"/>
          </a:xfrm>
          <a:prstGeom prst="rect">
            <a:avLst/>
          </a:prstGeom>
        </p:spPr>
        <p:txBody>
          <a:bodyPr anchor="t">
            <a:normAutofit/>
          </a:bodyPr>
          <a:lstStyle>
            <a:lvl1pPr marL="0" indent="0">
              <a:buNone/>
              <a:defRPr sz="2400" b="0" i="0">
                <a:solidFill>
                  <a:srgbClr val="FF4A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CB99638-1551-1E4F-B6BC-F89C75329323}"/>
              </a:ext>
            </a:extLst>
          </p:cNvPr>
          <p:cNvSpPr>
            <a:spLocks noGrp="1"/>
          </p:cNvSpPr>
          <p:nvPr>
            <p:ph sz="quarter" idx="4"/>
          </p:nvPr>
        </p:nvSpPr>
        <p:spPr>
          <a:xfrm>
            <a:off x="6095999" y="2143876"/>
            <a:ext cx="5348608" cy="3684588"/>
          </a:xfrm>
          <a:prstGeom prst="rect">
            <a:avLst/>
          </a:prstGeom>
        </p:spPr>
        <p:txBody>
          <a:bodyPr/>
          <a:lstStyle>
            <a:lvl1pPr marL="0" indent="0">
              <a:lnSpc>
                <a:spcPts val="2400"/>
              </a:lnSpc>
              <a:buNone/>
              <a:defRPr sz="2000" b="0" i="0">
                <a:solidFill>
                  <a:srgbClr val="022077"/>
                </a:solidFill>
                <a:latin typeface="Arial" panose="020B0604020202020204" pitchFamily="34" charset="0"/>
                <a:cs typeface="Arial" panose="020B0604020202020204" pitchFamily="34" charset="0"/>
              </a:defRPr>
            </a:lvl1pPr>
            <a:lvl2pPr marL="457200" indent="0">
              <a:lnSpc>
                <a:spcPts val="2400"/>
              </a:lnSpc>
              <a:buNone/>
              <a:defRPr sz="1800" b="0" i="0">
                <a:solidFill>
                  <a:srgbClr val="022077"/>
                </a:solidFill>
                <a:latin typeface="Arial" panose="020B0604020202020204" pitchFamily="34" charset="0"/>
                <a:cs typeface="Arial" panose="020B0604020202020204" pitchFamily="34" charset="0"/>
              </a:defRPr>
            </a:lvl2pPr>
            <a:lvl3pPr>
              <a:lnSpc>
                <a:spcPts val="2400"/>
              </a:lnSpc>
              <a:defRPr b="0" i="0">
                <a:solidFill>
                  <a:srgbClr val="022077"/>
                </a:solidFill>
                <a:latin typeface="Arial" panose="020B0604020202020204" pitchFamily="34" charset="0"/>
                <a:cs typeface="Arial" panose="020B0604020202020204" pitchFamily="34" charset="0"/>
              </a:defRPr>
            </a:lvl3pPr>
            <a:lvl4pPr>
              <a:lnSpc>
                <a:spcPts val="2400"/>
              </a:lnSpc>
              <a:defRPr b="0" i="0">
                <a:solidFill>
                  <a:srgbClr val="022077"/>
                </a:solidFill>
                <a:latin typeface="Arial" panose="020B0604020202020204" pitchFamily="34" charset="0"/>
                <a:cs typeface="Arial" panose="020B0604020202020204" pitchFamily="34" charset="0"/>
              </a:defRPr>
            </a:lvl4pPr>
            <a:lvl5pPr>
              <a:lnSpc>
                <a:spcPts val="2400"/>
              </a:lnSpc>
              <a:defRPr b="0" i="0">
                <a:solidFill>
                  <a:srgbClr val="022077"/>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descr="Text, logo&#10;&#10;Description automatically generated">
            <a:extLst>
              <a:ext uri="{FF2B5EF4-FFF2-40B4-BE49-F238E27FC236}">
                <a16:creationId xmlns:a16="http://schemas.microsoft.com/office/drawing/2014/main" id="{3E164582-C5D2-A442-97E3-F25DCFA45C5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2" name="Oval 11">
            <a:extLst>
              <a:ext uri="{FF2B5EF4-FFF2-40B4-BE49-F238E27FC236}">
                <a16:creationId xmlns:a16="http://schemas.microsoft.com/office/drawing/2014/main" id="{60AA2AF9-D797-6C4D-8142-2A5B3523C75B}"/>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Slide Number Placeholder 5">
            <a:extLst>
              <a:ext uri="{FF2B5EF4-FFF2-40B4-BE49-F238E27FC236}">
                <a16:creationId xmlns:a16="http://schemas.microsoft.com/office/drawing/2014/main" id="{A3A8314D-FEF3-1847-A1C7-4BF6CBB70B93}"/>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4179119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Two Column DARK">
    <p:bg>
      <p:bgPr>
        <a:solidFill>
          <a:srgbClr val="020F39"/>
        </a:solidFill>
        <a:effectLst/>
      </p:bgPr>
    </p:bg>
    <p:spTree>
      <p:nvGrpSpPr>
        <p:cNvPr id="1" name=""/>
        <p:cNvGrpSpPr/>
        <p:nvPr/>
      </p:nvGrpSpPr>
      <p:grpSpPr>
        <a:xfrm>
          <a:off x="0" y="0"/>
          <a:ext cx="0" cy="0"/>
          <a:chOff x="0" y="0"/>
          <a:chExt cx="0" cy="0"/>
        </a:xfrm>
      </p:grpSpPr>
      <p:pic>
        <p:nvPicPr>
          <p:cNvPr id="16" name="Picture 15" descr="Shape&#10;&#10;Description automatically generated with medium confidence">
            <a:extLst>
              <a:ext uri="{FF2B5EF4-FFF2-40B4-BE49-F238E27FC236}">
                <a16:creationId xmlns:a16="http://schemas.microsoft.com/office/drawing/2014/main" id="{BEBC3B94-EA80-AB47-A2CD-3AABE62F183C}"/>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4" name="Picture 13">
            <a:extLst>
              <a:ext uri="{FF2B5EF4-FFF2-40B4-BE49-F238E27FC236}">
                <a16:creationId xmlns:a16="http://schemas.microsoft.com/office/drawing/2014/main" id="{6D67A07F-9E0F-D848-8B6F-28004847872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2" name="Title 1">
            <a:extLst>
              <a:ext uri="{FF2B5EF4-FFF2-40B4-BE49-F238E27FC236}">
                <a16:creationId xmlns:a16="http://schemas.microsoft.com/office/drawing/2014/main" id="{BE58CAE4-A02D-A34D-A0FD-4817143B57FC}"/>
              </a:ext>
            </a:extLst>
          </p:cNvPr>
          <p:cNvSpPr>
            <a:spLocks noGrp="1"/>
          </p:cNvSpPr>
          <p:nvPr>
            <p:ph type="title"/>
          </p:nvPr>
        </p:nvSpPr>
        <p:spPr>
          <a:xfrm>
            <a:off x="765545" y="382332"/>
            <a:ext cx="10679061" cy="531854"/>
          </a:xfrm>
          <a:prstGeom prst="rect">
            <a:avLst/>
          </a:prstGeom>
        </p:spPr>
        <p:txBody>
          <a:bodyPr/>
          <a:lstStyle>
            <a:lvl1pPr>
              <a:defRPr sz="38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Text Placeholder 2">
            <a:extLst>
              <a:ext uri="{FF2B5EF4-FFF2-40B4-BE49-F238E27FC236}">
                <a16:creationId xmlns:a16="http://schemas.microsoft.com/office/drawing/2014/main" id="{01A025B9-8A3F-9F40-92FE-D263443060DF}"/>
              </a:ext>
            </a:extLst>
          </p:cNvPr>
          <p:cNvSpPr>
            <a:spLocks noGrp="1"/>
          </p:cNvSpPr>
          <p:nvPr>
            <p:ph type="body" idx="1"/>
          </p:nvPr>
        </p:nvSpPr>
        <p:spPr>
          <a:xfrm>
            <a:off x="747394" y="1530336"/>
            <a:ext cx="5174925" cy="571841"/>
          </a:xfrm>
          <a:prstGeom prst="rect">
            <a:avLst/>
          </a:prstGeom>
        </p:spPr>
        <p:txBody>
          <a:bodyPr anchor="t">
            <a:normAutofit/>
          </a:bodyPr>
          <a:lstStyle>
            <a:lvl1pPr marL="0" indent="0">
              <a:buNone/>
              <a:defRPr sz="2400" b="0" i="0">
                <a:solidFill>
                  <a:srgbClr val="C5F4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3BFC4F9C-2D1F-734B-836F-256F00A77986}"/>
              </a:ext>
            </a:extLst>
          </p:cNvPr>
          <p:cNvSpPr>
            <a:spLocks noGrp="1"/>
          </p:cNvSpPr>
          <p:nvPr>
            <p:ph sz="half" idx="2"/>
          </p:nvPr>
        </p:nvSpPr>
        <p:spPr>
          <a:xfrm>
            <a:off x="747394" y="2143876"/>
            <a:ext cx="5174926" cy="3684588"/>
          </a:xfrm>
          <a:prstGeom prst="rect">
            <a:avLst/>
          </a:prstGeom>
        </p:spPr>
        <p:txBody>
          <a:bodyPr/>
          <a:lstStyle>
            <a:lvl1pPr marL="0" indent="0">
              <a:lnSpc>
                <a:spcPts val="2400"/>
              </a:lnSpc>
              <a:buNone/>
              <a:defRPr sz="2000" b="0" i="0">
                <a:solidFill>
                  <a:schemeClr val="bg1"/>
                </a:solidFill>
                <a:latin typeface="Arial" panose="020B0604020202020204" pitchFamily="34" charset="0"/>
                <a:cs typeface="Arial" panose="020B0604020202020204" pitchFamily="34" charset="0"/>
              </a:defRPr>
            </a:lvl1pPr>
            <a:lvl2pPr marL="457200" indent="0">
              <a:lnSpc>
                <a:spcPts val="2400"/>
              </a:lnSpc>
              <a:buNone/>
              <a:defRPr sz="1800" b="0" i="0">
                <a:solidFill>
                  <a:schemeClr val="bg1"/>
                </a:solidFill>
                <a:latin typeface="Arial" panose="020B0604020202020204" pitchFamily="34" charset="0"/>
                <a:cs typeface="Arial" panose="020B0604020202020204" pitchFamily="34" charset="0"/>
              </a:defRPr>
            </a:lvl2pPr>
            <a:lvl3pPr>
              <a:lnSpc>
                <a:spcPts val="2400"/>
              </a:lnSpc>
              <a:defRPr b="0" i="0">
                <a:solidFill>
                  <a:schemeClr val="bg1"/>
                </a:solidFill>
                <a:latin typeface="Arial" panose="020B0604020202020204" pitchFamily="34" charset="0"/>
                <a:cs typeface="Arial" panose="020B0604020202020204" pitchFamily="34" charset="0"/>
              </a:defRPr>
            </a:lvl3pPr>
            <a:lvl4pPr>
              <a:lnSpc>
                <a:spcPts val="2400"/>
              </a:lnSpc>
              <a:defRPr b="0" i="0">
                <a:solidFill>
                  <a:schemeClr val="bg1"/>
                </a:solidFill>
                <a:latin typeface="Arial" panose="020B0604020202020204" pitchFamily="34" charset="0"/>
                <a:cs typeface="Arial" panose="020B0604020202020204" pitchFamily="34" charset="0"/>
              </a:defRPr>
            </a:lvl4pPr>
            <a:lvl5pPr>
              <a:lnSpc>
                <a:spcPts val="2400"/>
              </a:lnSpc>
              <a:defRPr b="0" i="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24D883DE-D65D-F94D-B654-41443A19BDE7}"/>
              </a:ext>
            </a:extLst>
          </p:cNvPr>
          <p:cNvSpPr>
            <a:spLocks noGrp="1"/>
          </p:cNvSpPr>
          <p:nvPr>
            <p:ph type="body" sz="quarter" idx="3"/>
          </p:nvPr>
        </p:nvSpPr>
        <p:spPr>
          <a:xfrm>
            <a:off x="6095999" y="1530336"/>
            <a:ext cx="5348607" cy="571841"/>
          </a:xfrm>
          <a:prstGeom prst="rect">
            <a:avLst/>
          </a:prstGeom>
        </p:spPr>
        <p:txBody>
          <a:bodyPr anchor="t">
            <a:normAutofit/>
          </a:bodyPr>
          <a:lstStyle>
            <a:lvl1pPr marL="0" indent="0">
              <a:buNone/>
              <a:defRPr sz="2400" b="0" i="0">
                <a:solidFill>
                  <a:srgbClr val="C5F4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5FBBAED3-460D-EB48-8097-B905B4865A1D}"/>
              </a:ext>
            </a:extLst>
          </p:cNvPr>
          <p:cNvSpPr>
            <a:spLocks noGrp="1"/>
          </p:cNvSpPr>
          <p:nvPr>
            <p:ph sz="quarter" idx="4"/>
          </p:nvPr>
        </p:nvSpPr>
        <p:spPr>
          <a:xfrm>
            <a:off x="6095999" y="2143876"/>
            <a:ext cx="5348608" cy="3684588"/>
          </a:xfrm>
          <a:prstGeom prst="rect">
            <a:avLst/>
          </a:prstGeom>
        </p:spPr>
        <p:txBody>
          <a:bodyPr/>
          <a:lstStyle>
            <a:lvl1pPr marL="0" indent="0">
              <a:lnSpc>
                <a:spcPts val="2400"/>
              </a:lnSpc>
              <a:buNone/>
              <a:defRPr sz="2000" b="0" i="0">
                <a:solidFill>
                  <a:schemeClr val="bg1"/>
                </a:solidFill>
                <a:latin typeface="Arial" panose="020B0604020202020204" pitchFamily="34" charset="0"/>
                <a:cs typeface="Arial" panose="020B0604020202020204" pitchFamily="34" charset="0"/>
              </a:defRPr>
            </a:lvl1pPr>
            <a:lvl2pPr marL="457200" indent="0">
              <a:lnSpc>
                <a:spcPts val="2400"/>
              </a:lnSpc>
              <a:buNone/>
              <a:defRPr sz="1800" b="0" i="0">
                <a:solidFill>
                  <a:schemeClr val="bg1"/>
                </a:solidFill>
                <a:latin typeface="Arial" panose="020B0604020202020204" pitchFamily="34" charset="0"/>
                <a:cs typeface="Arial" panose="020B0604020202020204" pitchFamily="34" charset="0"/>
              </a:defRPr>
            </a:lvl2pPr>
            <a:lvl3pPr>
              <a:lnSpc>
                <a:spcPts val="2400"/>
              </a:lnSpc>
              <a:defRPr b="0" i="0">
                <a:solidFill>
                  <a:schemeClr val="bg1"/>
                </a:solidFill>
                <a:latin typeface="Arial" panose="020B0604020202020204" pitchFamily="34" charset="0"/>
                <a:cs typeface="Arial" panose="020B0604020202020204" pitchFamily="34" charset="0"/>
              </a:defRPr>
            </a:lvl3pPr>
            <a:lvl4pPr>
              <a:lnSpc>
                <a:spcPts val="2400"/>
              </a:lnSpc>
              <a:defRPr b="0" i="0">
                <a:solidFill>
                  <a:schemeClr val="bg1"/>
                </a:solidFill>
                <a:latin typeface="Arial" panose="020B0604020202020204" pitchFamily="34" charset="0"/>
                <a:cs typeface="Arial" panose="020B0604020202020204" pitchFamily="34" charset="0"/>
              </a:defRPr>
            </a:lvl4pPr>
            <a:lvl5pPr>
              <a:lnSpc>
                <a:spcPts val="2400"/>
              </a:lnSpc>
              <a:defRPr b="0" i="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Oval 18">
            <a:extLst>
              <a:ext uri="{FF2B5EF4-FFF2-40B4-BE49-F238E27FC236}">
                <a16:creationId xmlns:a16="http://schemas.microsoft.com/office/drawing/2014/main" id="{49152187-D46B-F24D-A1BF-4B40C2F3976B}"/>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lide Number Placeholder 5">
            <a:extLst>
              <a:ext uri="{FF2B5EF4-FFF2-40B4-BE49-F238E27FC236}">
                <a16:creationId xmlns:a16="http://schemas.microsoft.com/office/drawing/2014/main" id="{A0EAA128-386C-3D4D-AF7A-239BAC1EAFFF}"/>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871907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585488" y="5394326"/>
            <a:ext cx="6687879" cy="762310"/>
          </a:xfrm>
          <a:prstGeom prst="rect">
            <a:avLst/>
          </a:prstGeom>
        </p:spPr>
        <p:txBody>
          <a:bodyPr/>
          <a:lstStyle>
            <a:lvl1pPr>
              <a:defRPr sz="35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4" name="Oval 13">
            <a:extLst>
              <a:ext uri="{FF2B5EF4-FFF2-40B4-BE49-F238E27FC236}">
                <a16:creationId xmlns:a16="http://schemas.microsoft.com/office/drawing/2014/main" id="{A1C87B22-4130-EC46-926B-A150664A2C1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3158CD07-EEA8-E640-B1E1-32A84703917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3564650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Slide 3">
    <p:spTree>
      <p:nvGrpSpPr>
        <p:cNvPr id="1" name=""/>
        <p:cNvGrpSpPr/>
        <p:nvPr/>
      </p:nvGrpSpPr>
      <p:grpSpPr>
        <a:xfrm>
          <a:off x="0" y="0"/>
          <a:ext cx="0" cy="0"/>
          <a:chOff x="0" y="0"/>
          <a:chExt cx="0" cy="0"/>
        </a:xfrm>
      </p:grpSpPr>
      <p:pic>
        <p:nvPicPr>
          <p:cNvPr id="10" name="Picture 9" descr="Shape&#10;&#10;Description automatically generated with medium confidence">
            <a:extLst>
              <a:ext uri="{FF2B5EF4-FFF2-40B4-BE49-F238E27FC236}">
                <a16:creationId xmlns:a16="http://schemas.microsoft.com/office/drawing/2014/main" id="{73C6CCDC-1D55-004A-9842-F6862B46E58E}"/>
              </a:ext>
            </a:extLst>
          </p:cNvPr>
          <p:cNvPicPr>
            <a:picLocks noChangeAspect="1"/>
          </p:cNvPicPr>
          <p:nvPr userDrawn="1"/>
        </p:nvPicPr>
        <p:blipFill rotWithShape="1">
          <a:blip r:embed="rId2" cstate="email">
            <a:alphaModFix amt="5000"/>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6657"/>
                    </a14:imgEffect>
                    <a14:imgEffect>
                      <a14:saturation sat="0"/>
                    </a14:imgEffect>
                  </a14:imgLayer>
                </a14:imgProps>
              </a:ext>
              <a:ext uri="{28A0092B-C50C-407E-A947-70E740481C1C}">
                <a14:useLocalDpi xmlns:a14="http://schemas.microsoft.com/office/drawing/2010/main"/>
              </a:ext>
            </a:extLst>
          </a:blip>
          <a:srcRect t="-2"/>
          <a:stretch/>
        </p:blipFill>
        <p:spPr>
          <a:xfrm rot="10800000">
            <a:off x="7273365" y="0"/>
            <a:ext cx="4918635" cy="5174005"/>
          </a:xfrm>
          <a:prstGeom prst="rect">
            <a:avLst/>
          </a:prstGeom>
          <a:noFill/>
        </p:spPr>
      </p:pic>
      <p:sp>
        <p:nvSpPr>
          <p:cNvPr id="11" name="Title 1">
            <a:extLst>
              <a:ext uri="{FF2B5EF4-FFF2-40B4-BE49-F238E27FC236}">
                <a16:creationId xmlns:a16="http://schemas.microsoft.com/office/drawing/2014/main" id="{5F9FC1DA-A0B8-614C-9382-C9860E32EF0C}"/>
              </a:ext>
            </a:extLst>
          </p:cNvPr>
          <p:cNvSpPr>
            <a:spLocks noGrp="1"/>
          </p:cNvSpPr>
          <p:nvPr>
            <p:ph type="ctrTitle"/>
          </p:nvPr>
        </p:nvSpPr>
        <p:spPr>
          <a:xfrm>
            <a:off x="3949256" y="4153249"/>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2" name="Subtitle 2">
            <a:extLst>
              <a:ext uri="{FF2B5EF4-FFF2-40B4-BE49-F238E27FC236}">
                <a16:creationId xmlns:a16="http://schemas.microsoft.com/office/drawing/2014/main" id="{AF9CE36C-49E7-C74B-93A8-2C3A8E71D03B}"/>
              </a:ext>
            </a:extLst>
          </p:cNvPr>
          <p:cNvSpPr>
            <a:spLocks noGrp="1"/>
          </p:cNvSpPr>
          <p:nvPr>
            <p:ph type="subTitle" idx="1"/>
          </p:nvPr>
        </p:nvSpPr>
        <p:spPr>
          <a:xfrm>
            <a:off x="3949256" y="4979086"/>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descr="Logo&#10;&#10;Description automatically generated">
            <a:extLst>
              <a:ext uri="{FF2B5EF4-FFF2-40B4-BE49-F238E27FC236}">
                <a16:creationId xmlns:a16="http://schemas.microsoft.com/office/drawing/2014/main" id="{DA59D751-B3B7-0F40-86D4-55BAECEF3A3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48733" y="1867488"/>
            <a:ext cx="6571955" cy="1914439"/>
          </a:xfrm>
          <a:prstGeom prst="rect">
            <a:avLst/>
          </a:prstGeom>
        </p:spPr>
      </p:pic>
    </p:spTree>
    <p:extLst>
      <p:ext uri="{BB962C8B-B14F-4D97-AF65-F5344CB8AC3E}">
        <p14:creationId xmlns:p14="http://schemas.microsoft.com/office/powerpoint/2010/main" val="278873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sp>
        <p:nvSpPr>
          <p:cNvPr id="9" name="Oval 8">
            <a:extLst>
              <a:ext uri="{FF2B5EF4-FFF2-40B4-BE49-F238E27FC236}">
                <a16:creationId xmlns:a16="http://schemas.microsoft.com/office/drawing/2014/main" id="{718CED8E-B2EC-5645-977B-B28048157369}"/>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4" y="365126"/>
            <a:ext cx="10679062"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5" name="Content Placeholder 2">
            <a:extLst>
              <a:ext uri="{FF2B5EF4-FFF2-40B4-BE49-F238E27FC236}">
                <a16:creationId xmlns:a16="http://schemas.microsoft.com/office/drawing/2014/main" id="{CCAF0111-DE26-914F-B19C-B5F0063DBD4B}"/>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72E79535-EB88-604E-B3C1-9A71B536E4A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258052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Blue +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3" y="365126"/>
            <a:ext cx="6570921"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29AF6EDE-ED4D-DE4C-9C9F-B477778F6CF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B826BF21-DAAF-1547-A0EC-6C578E992FAC}"/>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6" name="Content Placeholder 2">
            <a:extLst>
              <a:ext uri="{FF2B5EF4-FFF2-40B4-BE49-F238E27FC236}">
                <a16:creationId xmlns:a16="http://schemas.microsoft.com/office/drawing/2014/main" id="{670B7A42-804D-4247-8E02-4A0B0D9A0282}"/>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845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Blue + Backgroun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4" y="365126"/>
            <a:ext cx="6624084"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29AF6EDE-ED4D-DE4C-9C9F-B477778F6CF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B826BF21-DAAF-1547-A0EC-6C578E992FAC}"/>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9" name="Content Placeholder 2">
            <a:extLst>
              <a:ext uri="{FF2B5EF4-FFF2-40B4-BE49-F238E27FC236}">
                <a16:creationId xmlns:a16="http://schemas.microsoft.com/office/drawing/2014/main" id="{681C3E73-869E-7941-91C9-411FBB562137}"/>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Oval 14">
            <a:extLst>
              <a:ext uri="{FF2B5EF4-FFF2-40B4-BE49-F238E27FC236}">
                <a16:creationId xmlns:a16="http://schemas.microsoft.com/office/drawing/2014/main" id="{7C151FBD-AC78-D141-A06C-DDA0547B14FF}"/>
              </a:ext>
            </a:extLst>
          </p:cNvPr>
          <p:cNvSpPr/>
          <p:nvPr userDrawn="1"/>
        </p:nvSpPr>
        <p:spPr>
          <a:xfrm>
            <a:off x="6687879" y="-722477"/>
            <a:ext cx="8803758" cy="8803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95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Teal">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5" name="Title 1">
            <a:extLst>
              <a:ext uri="{FF2B5EF4-FFF2-40B4-BE49-F238E27FC236}">
                <a16:creationId xmlns:a16="http://schemas.microsoft.com/office/drawing/2014/main" id="{5224C225-D204-D844-B8C3-D5DF66D949AF}"/>
              </a:ext>
            </a:extLst>
          </p:cNvPr>
          <p:cNvSpPr>
            <a:spLocks noGrp="1"/>
          </p:cNvSpPr>
          <p:nvPr>
            <p:ph type="title"/>
          </p:nvPr>
        </p:nvSpPr>
        <p:spPr>
          <a:xfrm>
            <a:off x="765544" y="365126"/>
            <a:ext cx="10679062" cy="762310"/>
          </a:xfrm>
          <a:prstGeom prst="rect">
            <a:avLst/>
          </a:prstGeom>
        </p:spPr>
        <p:txBody>
          <a:bodyPr/>
          <a:lstStyle>
            <a:lvl1pPr>
              <a:defRPr sz="3800" b="0" i="0">
                <a:solidFill>
                  <a:schemeClr val="accent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B0B16ABD-AE6B-D54D-946A-616A92E42B7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Slide Number Placeholder 5">
            <a:extLst>
              <a:ext uri="{FF2B5EF4-FFF2-40B4-BE49-F238E27FC236}">
                <a16:creationId xmlns:a16="http://schemas.microsoft.com/office/drawing/2014/main" id="{F5BA6D8C-A454-444E-B240-F2A5E6A7B914}"/>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
        <p:nvSpPr>
          <p:cNvPr id="11" name="Content Placeholder 2">
            <a:extLst>
              <a:ext uri="{FF2B5EF4-FFF2-40B4-BE49-F238E27FC236}">
                <a16:creationId xmlns:a16="http://schemas.microsoft.com/office/drawing/2014/main" id="{D2106608-286B-CE45-9F0A-689F994B06A8}"/>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783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Teal +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5" name="Title 1">
            <a:extLst>
              <a:ext uri="{FF2B5EF4-FFF2-40B4-BE49-F238E27FC236}">
                <a16:creationId xmlns:a16="http://schemas.microsoft.com/office/drawing/2014/main" id="{06132635-48EC-5F42-94D5-9F656E297C9D}"/>
              </a:ext>
            </a:extLst>
          </p:cNvPr>
          <p:cNvSpPr>
            <a:spLocks noGrp="1"/>
          </p:cNvSpPr>
          <p:nvPr>
            <p:ph type="title"/>
          </p:nvPr>
        </p:nvSpPr>
        <p:spPr>
          <a:xfrm>
            <a:off x="765543" y="365126"/>
            <a:ext cx="6453963" cy="762310"/>
          </a:xfrm>
          <a:prstGeom prst="rect">
            <a:avLst/>
          </a:prstGeom>
        </p:spPr>
        <p:txBody>
          <a:bodyPr/>
          <a:lstStyle>
            <a:lvl1pPr>
              <a:defRPr sz="3800" b="0" i="0">
                <a:solidFill>
                  <a:schemeClr val="accent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91CD2878-125B-E043-A94C-AB70870A7CB8}"/>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1E809F75-662A-3B4C-9E95-2CE849847199}"/>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1" name="Content Placeholder 2">
            <a:extLst>
              <a:ext uri="{FF2B5EF4-FFF2-40B4-BE49-F238E27FC236}">
                <a16:creationId xmlns:a16="http://schemas.microsoft.com/office/drawing/2014/main" id="{5C5EE776-6067-C949-969F-F7B1B9D670CC}"/>
              </a:ext>
            </a:extLst>
          </p:cNvPr>
          <p:cNvSpPr>
            <a:spLocks noGrp="1"/>
          </p:cNvSpPr>
          <p:nvPr>
            <p:ph idx="1" hasCustomPrompt="1"/>
          </p:nvPr>
        </p:nvSpPr>
        <p:spPr>
          <a:xfrm>
            <a:off x="765544" y="1368735"/>
            <a:ext cx="5007935"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616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Oran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3">
                <a:shade val="45000"/>
                <a:satMod val="135000"/>
              </a:schemeClr>
              <a:prstClr val="white"/>
            </a:duotone>
            <a:alphaModFix amt="6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8E547958-6AF6-5841-9423-874E22BFD0E3}"/>
              </a:ext>
            </a:extLst>
          </p:cNvPr>
          <p:cNvSpPr>
            <a:spLocks noGrp="1"/>
          </p:cNvSpPr>
          <p:nvPr>
            <p:ph type="title"/>
          </p:nvPr>
        </p:nvSpPr>
        <p:spPr>
          <a:xfrm>
            <a:off x="765544" y="365126"/>
            <a:ext cx="10679062" cy="762310"/>
          </a:xfrm>
          <a:prstGeom prst="rect">
            <a:avLst/>
          </a:prstGeom>
        </p:spPr>
        <p:txBody>
          <a:bodyPr/>
          <a:lstStyle>
            <a:lvl1pPr>
              <a:defRPr sz="3800" b="0" i="0">
                <a:solidFill>
                  <a:srgbClr val="FF4A00"/>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829A7B9F-88AB-9E4D-BCD1-7EB802811B7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895AF550-1832-FD4B-8272-BB8DD7E89AB8}"/>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0" name="Content Placeholder 2">
            <a:extLst>
              <a:ext uri="{FF2B5EF4-FFF2-40B4-BE49-F238E27FC236}">
                <a16:creationId xmlns:a16="http://schemas.microsoft.com/office/drawing/2014/main" id="{FEC62F57-15EC-2947-AD88-112593BB036F}"/>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0333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2F41639-85BF-A349-A9F5-C8D4A6338916}"/>
              </a:ext>
            </a:extLst>
          </p:cNvPr>
          <p:cNvSpPr>
            <a:spLocks noGrp="1"/>
          </p:cNvSpPr>
          <p:nvPr>
            <p:ph type="sldNum" sz="quarter" idx="4"/>
          </p:nvPr>
        </p:nvSpPr>
        <p:spPr>
          <a:xfrm>
            <a:off x="11444606" y="6447611"/>
            <a:ext cx="492125" cy="274324"/>
          </a:xfrm>
          <a:prstGeom prst="rect">
            <a:avLst/>
          </a:prstGeom>
        </p:spPr>
        <p:txBody>
          <a:bodyPr vert="horz" lIns="91440" tIns="45720" rIns="91440" bIns="45720" rtlCol="0" anchor="ctr"/>
          <a:lstStyle>
            <a:lvl1pPr algn="ctr">
              <a:defRPr sz="1100">
                <a:solidFill>
                  <a:schemeClr val="tx1"/>
                </a:solidFill>
                <a:latin typeface="Helvetica" pitchFamily="2" charset="0"/>
                <a:ea typeface="Roboto" panose="02000000000000000000" pitchFamily="2"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099573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hdr="0" ftr="0" dt="0"/>
  <p:txStyles>
    <p:titleStyle>
      <a:lvl1pPr algn="l" defTabSz="914400" rtl="0" eaLnBrk="1" latinLnBrk="0" hangingPunct="1">
        <a:lnSpc>
          <a:spcPct val="100000"/>
        </a:lnSpc>
        <a:spcBef>
          <a:spcPct val="0"/>
        </a:spcBef>
        <a:buNone/>
        <a:defRPr sz="3500" b="0" i="0" kern="1200">
          <a:solidFill>
            <a:srgbClr val="022077"/>
          </a:solidFill>
          <a:latin typeface="Acumin Pro Light" panose="020B0404020202020204" pitchFamily="34" charset="77"/>
          <a:ea typeface="Roboto Slab"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cumin Pro Light" panose="020B0404020202020204" pitchFamily="34" charset="77"/>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cumin Pro Light" panose="020B0404020202020204" pitchFamily="34" charset="77"/>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image" Target="../media/image15.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C634F0-3747-4F5B-83A3-28C6C18FBCF4}"/>
              </a:ext>
            </a:extLst>
          </p:cNvPr>
          <p:cNvPicPr>
            <a:picLocks noChangeAspect="1"/>
          </p:cNvPicPr>
          <p:nvPr/>
        </p:nvPicPr>
        <p:blipFill rotWithShape="1">
          <a:blip r:embed="rId3">
            <a:extLst>
              <a:ext uri="{28A0092B-C50C-407E-A947-70E740481C1C}">
                <a14:useLocalDpi xmlns:a14="http://schemas.microsoft.com/office/drawing/2010/main"/>
              </a:ext>
            </a:extLst>
          </a:blip>
          <a:srcRect t="14224" b="15464"/>
          <a:stretch/>
        </p:blipFill>
        <p:spPr>
          <a:xfrm>
            <a:off x="20" y="10"/>
            <a:ext cx="12191980" cy="6857990"/>
          </a:xfrm>
          <a:prstGeom prst="rect">
            <a:avLst/>
          </a:prstGeom>
          <a:noFill/>
        </p:spPr>
      </p:pic>
      <p:sp>
        <p:nvSpPr>
          <p:cNvPr id="3" name="Title 2">
            <a:extLst>
              <a:ext uri="{FF2B5EF4-FFF2-40B4-BE49-F238E27FC236}">
                <a16:creationId xmlns:a16="http://schemas.microsoft.com/office/drawing/2014/main" id="{BBD450AC-481C-BB49-8EFB-D32C040E893D}"/>
              </a:ext>
            </a:extLst>
          </p:cNvPr>
          <p:cNvSpPr>
            <a:spLocks noGrp="1"/>
          </p:cNvSpPr>
          <p:nvPr>
            <p:ph type="title"/>
          </p:nvPr>
        </p:nvSpPr>
        <p:spPr>
          <a:xfrm>
            <a:off x="831850" y="4514859"/>
            <a:ext cx="9724390" cy="756903"/>
          </a:xfrm>
        </p:spPr>
        <p:txBody>
          <a:bodyPr lIns="91440" tIns="45720" rIns="91440" bIns="45720" anchor="t">
            <a:normAutofit/>
          </a:bodyPr>
          <a:lstStyle/>
          <a:p>
            <a:r>
              <a:rPr lang="en-US" dirty="0">
                <a:latin typeface="Arial"/>
                <a:ea typeface="Roboto Slab"/>
                <a:cs typeface="Arial"/>
              </a:rPr>
              <a:t>April 2024 Featured Grant</a:t>
            </a:r>
          </a:p>
        </p:txBody>
      </p:sp>
      <p:sp>
        <p:nvSpPr>
          <p:cNvPr id="4" name="Subtitle 3">
            <a:extLst>
              <a:ext uri="{FF2B5EF4-FFF2-40B4-BE49-F238E27FC236}">
                <a16:creationId xmlns:a16="http://schemas.microsoft.com/office/drawing/2014/main" id="{23AFE6E0-2BD0-674F-8BB3-28A894D2A2A1}"/>
              </a:ext>
            </a:extLst>
          </p:cNvPr>
          <p:cNvSpPr>
            <a:spLocks noGrp="1"/>
          </p:cNvSpPr>
          <p:nvPr>
            <p:ph type="body" idx="1"/>
          </p:nvPr>
        </p:nvSpPr>
        <p:spPr>
          <a:xfrm>
            <a:off x="921037" y="5271762"/>
            <a:ext cx="9635203" cy="643291"/>
          </a:xfrm>
        </p:spPr>
        <p:txBody>
          <a:bodyPr lIns="91440" tIns="45720" rIns="91440" bIns="45720" anchor="t">
            <a:noAutofit/>
          </a:bodyPr>
          <a:lstStyle/>
          <a:p>
            <a:pPr>
              <a:spcBef>
                <a:spcPts val="0"/>
              </a:spcBef>
              <a:spcAft>
                <a:spcPts val="600"/>
              </a:spcAft>
            </a:pPr>
            <a:r>
              <a:rPr lang="en-US" sz="4000" b="1" kern="1400" spc="-50" dirty="0">
                <a:solidFill>
                  <a:schemeClr val="accent3"/>
                </a:solidFill>
                <a:latin typeface="Arial"/>
                <a:ea typeface="Roboto"/>
                <a:cs typeface="Arial"/>
              </a:rPr>
              <a:t>Educating Girls is Good for the Planet</a:t>
            </a:r>
            <a:endParaRPr lang="en-US" sz="4000" b="1" kern="1400" spc="-50" dirty="0">
              <a:solidFill>
                <a:schemeClr val="accent3"/>
              </a:solidFill>
              <a:effectLst/>
            </a:endParaRPr>
          </a:p>
        </p:txBody>
      </p:sp>
      <p:sp>
        <p:nvSpPr>
          <p:cNvPr id="10" name="Slide Number Placeholder 4">
            <a:extLst>
              <a:ext uri="{FF2B5EF4-FFF2-40B4-BE49-F238E27FC236}">
                <a16:creationId xmlns:a16="http://schemas.microsoft.com/office/drawing/2014/main" id="{DF981CFA-6CCC-495A-BFE8-2B114A00DD90}"/>
              </a:ext>
            </a:extLst>
          </p:cNvPr>
          <p:cNvSpPr>
            <a:spLocks noGrp="1"/>
          </p:cNvSpPr>
          <p:nvPr>
            <p:ph type="sldNum" sz="quarter" idx="12"/>
          </p:nvPr>
        </p:nvSpPr>
        <p:spPr>
          <a:xfrm>
            <a:off x="11444606" y="6376399"/>
            <a:ext cx="492125" cy="274324"/>
          </a:xfrm>
        </p:spPr>
        <p:txBody>
          <a:bodyPr anchor="ctr">
            <a:normAutofit/>
          </a:bodyPr>
          <a:lstStyle/>
          <a:p>
            <a:pPr>
              <a:spcAft>
                <a:spcPts val="600"/>
              </a:spcAft>
            </a:pPr>
            <a:fld id="{CDCB46B4-79E8-1449-8D45-8ACF439F73AA}" type="slidenum">
              <a:rPr lang="en-US" smtClean="0"/>
              <a:pPr>
                <a:spcAft>
                  <a:spcPts val="600"/>
                </a:spcAft>
              </a:pPr>
              <a:t>1</a:t>
            </a:fld>
            <a:endParaRPr lang="en-US" dirty="0"/>
          </a:p>
        </p:txBody>
      </p:sp>
    </p:spTree>
    <p:extLst>
      <p:ext uri="{BB962C8B-B14F-4D97-AF65-F5344CB8AC3E}">
        <p14:creationId xmlns:p14="http://schemas.microsoft.com/office/powerpoint/2010/main" val="1418139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AE97C-B900-2B4A-8A4A-7B6A6C4E1BDB}"/>
              </a:ext>
            </a:extLst>
          </p:cNvPr>
          <p:cNvSpPr>
            <a:spLocks noGrp="1"/>
          </p:cNvSpPr>
          <p:nvPr>
            <p:ph type="title"/>
          </p:nvPr>
        </p:nvSpPr>
        <p:spPr>
          <a:xfrm>
            <a:off x="206833" y="338622"/>
            <a:ext cx="10679062" cy="762310"/>
          </a:xfrm>
        </p:spPr>
        <p:txBody>
          <a:bodyPr/>
          <a:lstStyle/>
          <a:p>
            <a:r>
              <a:rPr lang="en-US" sz="4400" b="1" dirty="0">
                <a:solidFill>
                  <a:srgbClr val="009093"/>
                </a:solidFill>
              </a:rPr>
              <a:t>Anticipated Impact</a:t>
            </a:r>
          </a:p>
        </p:txBody>
      </p:sp>
      <p:sp>
        <p:nvSpPr>
          <p:cNvPr id="3" name="Slide Number Placeholder 2">
            <a:extLst>
              <a:ext uri="{FF2B5EF4-FFF2-40B4-BE49-F238E27FC236}">
                <a16:creationId xmlns:a16="http://schemas.microsoft.com/office/drawing/2014/main" id="{A924D0F1-6A68-AA42-AAA2-7DDBDCFEEBA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5" name="Content Placeholder 3">
            <a:extLst>
              <a:ext uri="{FF2B5EF4-FFF2-40B4-BE49-F238E27FC236}">
                <a16:creationId xmlns:a16="http://schemas.microsoft.com/office/drawing/2014/main" id="{683C186D-BB03-8140-B825-AD1A011CD5F4}"/>
              </a:ext>
            </a:extLst>
          </p:cNvPr>
          <p:cNvSpPr>
            <a:spLocks noGrp="1"/>
          </p:cNvSpPr>
          <p:nvPr>
            <p:ph idx="1"/>
          </p:nvPr>
        </p:nvSpPr>
        <p:spPr>
          <a:xfrm>
            <a:off x="398303" y="1301168"/>
            <a:ext cx="10359739" cy="4823806"/>
          </a:xfrm>
        </p:spPr>
        <p:txBody>
          <a:bodyPr lIns="91440" tIns="45720" rIns="91440" bIns="45720" anchor="t"/>
          <a:lstStyle/>
          <a:p>
            <a:pPr>
              <a:lnSpc>
                <a:spcPct val="110000"/>
              </a:lnSpc>
              <a:spcBef>
                <a:spcPts val="1200"/>
              </a:spcBef>
              <a:spcAft>
                <a:spcPts val="1200"/>
              </a:spcAft>
            </a:pPr>
            <a:r>
              <a:rPr lang="en-US" sz="3200" b="1" kern="0" dirty="0">
                <a:solidFill>
                  <a:srgbClr val="022077"/>
                </a:solidFill>
                <a:effectLst/>
                <a:latin typeface="Arial"/>
                <a:ea typeface="Times New Roman" panose="02020603050405020304" pitchFamily="18" charset="0"/>
                <a:cs typeface="Times New Roman"/>
              </a:rPr>
              <a:t>Direct impact</a:t>
            </a:r>
            <a:r>
              <a:rPr lang="en-US" sz="3200" b="1" kern="0" dirty="0">
                <a:latin typeface="Arial"/>
                <a:ea typeface="Times New Roman" panose="02020603050405020304" pitchFamily="18" charset="0"/>
                <a:cs typeface="Times New Roman"/>
              </a:rPr>
              <a:t> = 290+ people</a:t>
            </a:r>
            <a:endParaRPr lang="en-US" sz="3200" kern="0" dirty="0">
              <a:ea typeface="Times New Roman" panose="02020603050405020304" pitchFamily="18" charset="0"/>
              <a:cs typeface="Times New Roman" panose="02020603050405020304" pitchFamily="18" charset="0"/>
            </a:endParaRPr>
          </a:p>
          <a:p>
            <a:pPr marL="457200" indent="-457200">
              <a:lnSpc>
                <a:spcPct val="110000"/>
              </a:lnSpc>
              <a:spcAft>
                <a:spcPts val="1200"/>
              </a:spcAft>
              <a:buFont typeface="Arial" panose="020B0604020202020204" pitchFamily="34" charset="0"/>
              <a:buChar char="•"/>
            </a:pPr>
            <a:r>
              <a:rPr lang="en-US" sz="3200" kern="0" dirty="0">
                <a:latin typeface="Arial"/>
                <a:ea typeface="Times New Roman" panose="02020603050405020304" pitchFamily="18" charset="0"/>
                <a:cs typeface="Arial"/>
              </a:rPr>
              <a:t>20 </a:t>
            </a:r>
            <a:r>
              <a:rPr lang="en-US" sz="3200" kern="0" dirty="0">
                <a:solidFill>
                  <a:srgbClr val="022077"/>
                </a:solidFill>
                <a:effectLst/>
                <a:latin typeface="Arial"/>
                <a:ea typeface="Times New Roman" panose="02020603050405020304" pitchFamily="18" charset="0"/>
                <a:cs typeface="Arial"/>
              </a:rPr>
              <a:t>teachers, principals and </a:t>
            </a:r>
            <a:r>
              <a:rPr lang="en-US" sz="3200" kern="0" dirty="0">
                <a:latin typeface="Arial"/>
                <a:ea typeface="Times New Roman" panose="02020603050405020304" pitchFamily="18" charset="0"/>
                <a:cs typeface="Arial"/>
              </a:rPr>
              <a:t>professional </a:t>
            </a:r>
            <a:r>
              <a:rPr lang="en-US" sz="3200" kern="0" dirty="0">
                <a:solidFill>
                  <a:srgbClr val="022077"/>
                </a:solidFill>
                <a:effectLst/>
                <a:latin typeface="Arial"/>
                <a:ea typeface="Times New Roman" panose="02020603050405020304" pitchFamily="18" charset="0"/>
                <a:cs typeface="Arial"/>
              </a:rPr>
              <a:t>educators</a:t>
            </a:r>
          </a:p>
          <a:p>
            <a:pPr marL="457200" indent="-457200">
              <a:lnSpc>
                <a:spcPct val="110000"/>
              </a:lnSpc>
              <a:spcAft>
                <a:spcPts val="1200"/>
              </a:spcAft>
              <a:buFont typeface="Arial" panose="020B0604020202020204" pitchFamily="34" charset="0"/>
              <a:buChar char="•"/>
            </a:pPr>
            <a:r>
              <a:rPr lang="en-US" sz="3200" kern="0" dirty="0">
                <a:latin typeface="Arial"/>
                <a:ea typeface="Times New Roman" panose="02020603050405020304" pitchFamily="18" charset="0"/>
                <a:cs typeface="Arial"/>
              </a:rPr>
              <a:t>20 female mentors</a:t>
            </a:r>
          </a:p>
          <a:p>
            <a:pPr marL="457200" indent="-457200">
              <a:lnSpc>
                <a:spcPct val="110000"/>
              </a:lnSpc>
              <a:spcAft>
                <a:spcPts val="1200"/>
              </a:spcAft>
              <a:buFont typeface="Arial" panose="020B0604020202020204" pitchFamily="34" charset="0"/>
              <a:buChar char="•"/>
            </a:pPr>
            <a:r>
              <a:rPr lang="en-US" sz="3200" kern="0" dirty="0">
                <a:latin typeface="Arial"/>
                <a:ea typeface="Times New Roman" panose="02020603050405020304" pitchFamily="18" charset="0"/>
                <a:cs typeface="Arial"/>
              </a:rPr>
              <a:t>250 students – including 50 girls in the mentorship program and 15 to 20 scholarship recipients.</a:t>
            </a:r>
          </a:p>
          <a:p>
            <a:pPr marL="457200">
              <a:lnSpc>
                <a:spcPct val="150000"/>
              </a:lnSpc>
              <a:spcBef>
                <a:spcPts val="1200"/>
              </a:spcBef>
              <a:spcAft>
                <a:spcPts val="1200"/>
              </a:spcAft>
              <a:buFont typeface="Arial" panose="020B0604020202020204" pitchFamily="34" charset="0"/>
              <a:buChar char="•"/>
            </a:pPr>
            <a:endParaRPr lang="en-US" sz="3200" kern="0" dirty="0">
              <a:ea typeface="Times New Roman" panose="02020603050405020304" pitchFamily="18" charset="0"/>
              <a:cs typeface="Times New Roman" panose="02020603050405020304" pitchFamily="18" charset="0"/>
            </a:endParaRPr>
          </a:p>
          <a:p>
            <a:pPr indent="0">
              <a:lnSpc>
                <a:spcPct val="107000"/>
              </a:lnSpc>
              <a:spcBef>
                <a:spcPts val="0"/>
              </a:spcBef>
              <a:spcAft>
                <a:spcPts val="1200"/>
              </a:spcAft>
              <a:buNone/>
            </a:pPr>
            <a:endParaRPr lang="en-US" dirty="0">
              <a:solidFill>
                <a:srgbClr val="022077"/>
              </a:solidFill>
              <a:effectLst/>
              <a:ea typeface="Times New Roman" panose="02020603050405020304" pitchFamily="18" charset="0"/>
            </a:endParaRPr>
          </a:p>
          <a:p>
            <a:pPr marL="342900" marR="0" indent="-347345">
              <a:lnSpc>
                <a:spcPct val="107000"/>
              </a:lnSpc>
              <a:spcBef>
                <a:spcPts val="0"/>
              </a:spcBef>
              <a:spcAft>
                <a:spcPts val="1200"/>
              </a:spcAft>
              <a:buChar char="•"/>
            </a:pPr>
            <a:endParaRPr lang="en-US" dirty="0">
              <a:ea typeface="Arial" panose="020B0604020202020204" pitchFamily="34" charset="0"/>
            </a:endParaRPr>
          </a:p>
          <a:p>
            <a:pPr marL="342900" marR="0" indent="-347345">
              <a:lnSpc>
                <a:spcPct val="107000"/>
              </a:lnSpc>
              <a:spcBef>
                <a:spcPts val="0"/>
              </a:spcBef>
              <a:spcAft>
                <a:spcPts val="1200"/>
              </a:spcAft>
              <a:buFont typeface="Arial" panose="020B0604020202020204" pitchFamily="34" charset="0"/>
              <a:buChar char="•"/>
            </a:pPr>
            <a:endParaRPr lang="en-US" dirty="0">
              <a:ea typeface="Arial" panose="020B0604020202020204" pitchFamily="34" charset="0"/>
            </a:endParaRPr>
          </a:p>
          <a:p>
            <a:pPr marR="0">
              <a:lnSpc>
                <a:spcPct val="107000"/>
              </a:lnSpc>
              <a:spcBef>
                <a:spcPts val="0"/>
              </a:spcBef>
              <a:spcAft>
                <a:spcPts val="1200"/>
              </a:spcAft>
            </a:pPr>
            <a:endParaRPr lang="en-US" sz="2800" dirty="0">
              <a:ea typeface="Arial" panose="020B0604020202020204" pitchFamily="34" charset="0"/>
              <a:cs typeface="Times New Roman" panose="02020603050405020304" pitchFamily="18" charset="0"/>
            </a:endParaRPr>
          </a:p>
          <a:p>
            <a:pPr marL="342900" marR="0" indent="-347345">
              <a:lnSpc>
                <a:spcPct val="107000"/>
              </a:lnSpc>
              <a:spcBef>
                <a:spcPts val="0"/>
              </a:spcBef>
              <a:spcAft>
                <a:spcPts val="1200"/>
              </a:spcAft>
              <a:buChar char="•"/>
            </a:pPr>
            <a:endParaRPr lang="en-US" sz="2800" dirty="0">
              <a:effectLst/>
              <a:ea typeface="Arial" panose="020B0604020202020204" pitchFamily="34" charset="0"/>
              <a:cs typeface="Times New Roman" panose="02020603050405020304" pitchFamily="18" charset="0"/>
            </a:endParaRPr>
          </a:p>
          <a:p>
            <a:pPr marL="342900" marR="0" indent="-347345">
              <a:lnSpc>
                <a:spcPct val="107000"/>
              </a:lnSpc>
              <a:spcBef>
                <a:spcPts val="0"/>
              </a:spcBef>
              <a:spcAft>
                <a:spcPts val="1200"/>
              </a:spcAft>
              <a:buFont typeface="Arial" panose="020B0604020202020204" pitchFamily="34" charset="0"/>
              <a:buChar char="•"/>
            </a:pPr>
            <a:endParaRPr lang="en-US" sz="2800" dirty="0">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298885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DCDA91-ACCD-350F-C485-B2C9E74FF5AF}"/>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DFC09B2B-90E8-0440-52E6-9B9A61257C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0" name="Content Placeholder 9">
            <a:extLst>
              <a:ext uri="{FF2B5EF4-FFF2-40B4-BE49-F238E27FC236}">
                <a16:creationId xmlns:a16="http://schemas.microsoft.com/office/drawing/2014/main" id="{7BDF414F-F0FF-D99D-A97C-159D2A8E70DF}"/>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t="7883" b="7883"/>
          <a:stretch/>
        </p:blipFill>
        <p:spPr>
          <a:xfrm>
            <a:off x="20" y="-412979"/>
            <a:ext cx="12928580" cy="7270979"/>
          </a:xfrm>
          <a:prstGeom prst="rect">
            <a:avLst/>
          </a:prstGeom>
          <a:noFill/>
        </p:spPr>
      </p:pic>
      <p:sp>
        <p:nvSpPr>
          <p:cNvPr id="3" name="Slide Number Placeholder 2" hidden="1">
            <a:extLst>
              <a:ext uri="{FF2B5EF4-FFF2-40B4-BE49-F238E27FC236}">
                <a16:creationId xmlns:a16="http://schemas.microsoft.com/office/drawing/2014/main" id="{2B132D02-AAD3-D366-588B-D0EDDBED8AD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600"/>
                </a:spcAft>
                <a:buClrTx/>
                <a:buSzTx/>
                <a:buFontTx/>
                <a:buNone/>
                <a:tabLst/>
                <a:defRPr/>
              </a:pPr>
              <a:t>11</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9695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9E3596-618B-2A43-A0B2-D20F9F29321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230F534-48C5-0644-8D51-448DD5EBA73C}"/>
              </a:ext>
            </a:extLst>
          </p:cNvPr>
          <p:cNvSpPr>
            <a:spLocks noGrp="1"/>
          </p:cNvSpPr>
          <p:nvPr>
            <p:ph idx="1"/>
          </p:nvPr>
        </p:nvSpPr>
        <p:spPr>
          <a:xfrm>
            <a:off x="289941" y="1548005"/>
            <a:ext cx="10551415" cy="4800766"/>
          </a:xfrm>
        </p:spPr>
        <p:txBody>
          <a:bodyPr lIns="91440" tIns="45720" rIns="91440" bIns="45720" anchor="t"/>
          <a:lstStyle/>
          <a:p>
            <a:pPr marL="0" marR="0">
              <a:lnSpc>
                <a:spcPct val="110000"/>
              </a:lnSpc>
              <a:spcBef>
                <a:spcPts val="0"/>
              </a:spcBef>
              <a:spcAft>
                <a:spcPts val="1200"/>
              </a:spcAft>
            </a:pPr>
            <a:r>
              <a:rPr lang="en-US" sz="3200" dirty="0">
                <a:effectLst/>
                <a:ea typeface="Arial" panose="020B0604020202020204" pitchFamily="34" charset="0"/>
              </a:rPr>
              <a:t>Featured Grants fund:</a:t>
            </a:r>
          </a:p>
          <a:p>
            <a:pPr marL="457200" marR="0" indent="-457200">
              <a:lnSpc>
                <a:spcPct val="110000"/>
              </a:lnSpc>
              <a:spcBef>
                <a:spcPts val="0"/>
              </a:spcBef>
              <a:spcAft>
                <a:spcPts val="1200"/>
              </a:spcAft>
              <a:buFont typeface="Arial" panose="020B0604020202020204" pitchFamily="34" charset="0"/>
              <a:buChar char="•"/>
            </a:pPr>
            <a:r>
              <a:rPr lang="en-US" sz="3200" dirty="0">
                <a:ea typeface="Arial" panose="020B0604020202020204" pitchFamily="34" charset="0"/>
              </a:rPr>
              <a:t>direct services</a:t>
            </a:r>
          </a:p>
          <a:p>
            <a:pPr marL="457200" marR="0" indent="-457200">
              <a:lnSpc>
                <a:spcPct val="110000"/>
              </a:lnSpc>
              <a:spcBef>
                <a:spcPts val="0"/>
              </a:spcBef>
              <a:spcAft>
                <a:spcPts val="1200"/>
              </a:spcAft>
              <a:buFont typeface="Arial" panose="020B0604020202020204" pitchFamily="34" charset="0"/>
              <a:buChar char="•"/>
            </a:pPr>
            <a:r>
              <a:rPr lang="en-US" sz="3200" dirty="0">
                <a:effectLst/>
                <a:ea typeface="Arial" panose="020B0604020202020204" pitchFamily="34" charset="0"/>
              </a:rPr>
              <a:t>new projects</a:t>
            </a:r>
          </a:p>
          <a:p>
            <a:pPr marL="457200" marR="0" indent="-457200">
              <a:lnSpc>
                <a:spcPct val="110000"/>
              </a:lnSpc>
              <a:spcBef>
                <a:spcPts val="0"/>
              </a:spcBef>
              <a:spcAft>
                <a:spcPts val="1200"/>
              </a:spcAft>
              <a:buFont typeface="Arial" panose="020B0604020202020204" pitchFamily="34" charset="0"/>
              <a:buChar char="•"/>
            </a:pPr>
            <a:r>
              <a:rPr lang="en-US" sz="3200" dirty="0">
                <a:effectLst/>
                <a:ea typeface="Arial" panose="020B0604020202020204" pitchFamily="34" charset="0"/>
              </a:rPr>
              <a:t>expansion of existing projects </a:t>
            </a:r>
          </a:p>
          <a:p>
            <a:pPr marL="457200" marR="0" indent="-457200">
              <a:lnSpc>
                <a:spcPct val="110000"/>
              </a:lnSpc>
              <a:spcBef>
                <a:spcPts val="0"/>
              </a:spcBef>
              <a:spcAft>
                <a:spcPts val="1200"/>
              </a:spcAft>
              <a:buFont typeface="Arial" panose="020B0604020202020204" pitchFamily="34" charset="0"/>
              <a:buChar char="•"/>
            </a:pPr>
            <a:r>
              <a:rPr lang="en-US" sz="3200" dirty="0">
                <a:ea typeface="Arial" panose="020B0604020202020204" pitchFamily="34" charset="0"/>
              </a:rPr>
              <a:t>general operations</a:t>
            </a:r>
          </a:p>
          <a:p>
            <a:pPr marL="457200" marR="0" indent="-457200">
              <a:lnSpc>
                <a:spcPct val="110000"/>
              </a:lnSpc>
              <a:spcBef>
                <a:spcPts val="0"/>
              </a:spcBef>
              <a:spcAft>
                <a:spcPts val="1200"/>
              </a:spcAft>
              <a:buFont typeface="Arial" panose="020B0604020202020204" pitchFamily="34" charset="0"/>
              <a:buChar char="•"/>
            </a:pPr>
            <a:r>
              <a:rPr lang="en-US" sz="3200" dirty="0">
                <a:effectLst/>
                <a:ea typeface="Arial" panose="020B0604020202020204" pitchFamily="34" charset="0"/>
              </a:rPr>
              <a:t>capacity building</a:t>
            </a:r>
          </a:p>
          <a:p>
            <a:pPr marR="0">
              <a:lnSpc>
                <a:spcPct val="110000"/>
              </a:lnSpc>
              <a:spcBef>
                <a:spcPts val="0"/>
              </a:spcBef>
              <a:spcAft>
                <a:spcPts val="1200"/>
              </a:spcAft>
            </a:pPr>
            <a:endParaRPr lang="en-US" sz="3200" dirty="0">
              <a:effectLst/>
              <a:latin typeface="Arial" panose="020B0604020202020204" pitchFamily="34" charset="0"/>
              <a:ea typeface="Arial" panose="020B0604020202020204" pitchFamily="34" charset="0"/>
            </a:endParaRPr>
          </a:p>
          <a:p>
            <a:pPr>
              <a:lnSpc>
                <a:spcPct val="110000"/>
              </a:lnSpc>
              <a:spcBef>
                <a:spcPts val="0"/>
              </a:spcBef>
            </a:pPr>
            <a:endParaRPr lang="en-US" sz="2800" kern="0" dirty="0">
              <a:solidFill>
                <a:srgbClr val="022077"/>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10000"/>
              </a:lnSpc>
              <a:spcBef>
                <a:spcPts val="0"/>
              </a:spcBef>
            </a:pPr>
            <a:endParaRPr lang="en-US" sz="2800" kern="0" dirty="0">
              <a:solidFill>
                <a:srgbClr val="022077"/>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7" name="Title 6">
            <a:extLst>
              <a:ext uri="{FF2B5EF4-FFF2-40B4-BE49-F238E27FC236}">
                <a16:creationId xmlns:a16="http://schemas.microsoft.com/office/drawing/2014/main" id="{255247F9-CE35-4DC6-AFAD-35D0C4778F40}"/>
              </a:ext>
            </a:extLst>
          </p:cNvPr>
          <p:cNvSpPr>
            <a:spLocks noGrp="1"/>
          </p:cNvSpPr>
          <p:nvPr>
            <p:ph type="title"/>
          </p:nvPr>
        </p:nvSpPr>
        <p:spPr>
          <a:xfrm>
            <a:off x="204145" y="588611"/>
            <a:ext cx="6894576" cy="738546"/>
          </a:xfrm>
        </p:spPr>
        <p:txBody>
          <a:bodyPr/>
          <a:lstStyle/>
          <a:p>
            <a:r>
              <a:rPr lang="en-US" sz="4400" b="1" dirty="0">
                <a:solidFill>
                  <a:srgbClr val="009093"/>
                </a:solidFill>
              </a:rPr>
              <a:t>About Featured Grants</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2446" t="-33979" r="10038" b="10658"/>
          <a:stretch/>
        </p:blipFill>
        <p:spPr>
          <a:xfrm rot="5400000">
            <a:off x="6248535" y="-700394"/>
            <a:ext cx="8229600" cy="8229600"/>
          </a:xfrm>
          <a:prstGeom prst="ellipse">
            <a:avLst/>
          </a:prstGeom>
        </p:spPr>
      </p:pic>
    </p:spTree>
    <p:extLst>
      <p:ext uri="{BB962C8B-B14F-4D97-AF65-F5344CB8AC3E}">
        <p14:creationId xmlns:p14="http://schemas.microsoft.com/office/powerpoint/2010/main" val="309384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770BB-9E74-B947-8542-BDB89DBC8210}"/>
              </a:ext>
            </a:extLst>
          </p:cNvPr>
          <p:cNvSpPr>
            <a:spLocks noGrp="1"/>
          </p:cNvSpPr>
          <p:nvPr>
            <p:ph type="title"/>
          </p:nvPr>
        </p:nvSpPr>
        <p:spPr>
          <a:xfrm>
            <a:off x="386870" y="303978"/>
            <a:ext cx="10396149" cy="762310"/>
          </a:xfrm>
        </p:spPr>
        <p:txBody>
          <a:bodyPr/>
          <a:lstStyle/>
          <a:p>
            <a:r>
              <a:rPr lang="en-US" sz="4400" b="1" dirty="0"/>
              <a:t>The Global Issue</a:t>
            </a:r>
          </a:p>
        </p:txBody>
      </p:sp>
      <p:sp>
        <p:nvSpPr>
          <p:cNvPr id="3" name="Slide Number Placeholder 2">
            <a:extLst>
              <a:ext uri="{FF2B5EF4-FFF2-40B4-BE49-F238E27FC236}">
                <a16:creationId xmlns:a16="http://schemas.microsoft.com/office/drawing/2014/main" id="{FDFF429A-5AB8-8C40-80D4-902E4C22C00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5" name="Content Placeholder 3">
            <a:extLst>
              <a:ext uri="{FF2B5EF4-FFF2-40B4-BE49-F238E27FC236}">
                <a16:creationId xmlns:a16="http://schemas.microsoft.com/office/drawing/2014/main" id="{9370E7B5-B41F-184D-BE9C-E546BC86F796}"/>
              </a:ext>
            </a:extLst>
          </p:cNvPr>
          <p:cNvSpPr>
            <a:spLocks noGrp="1"/>
          </p:cNvSpPr>
          <p:nvPr>
            <p:ph idx="1"/>
          </p:nvPr>
        </p:nvSpPr>
        <p:spPr>
          <a:xfrm>
            <a:off x="553170" y="2568205"/>
            <a:ext cx="10229849" cy="2952750"/>
          </a:xfrm>
        </p:spPr>
        <p:txBody>
          <a:bodyPr lIns="91440" tIns="45720" rIns="91440" bIns="45720" numCol="2" anchor="t"/>
          <a:lstStyle/>
          <a:p>
            <a:pPr marL="342900" marR="0" indent="-342900">
              <a:lnSpc>
                <a:spcPct val="107000"/>
              </a:lnSpc>
              <a:spcBef>
                <a:spcPts val="0"/>
              </a:spcBef>
              <a:spcAft>
                <a:spcPts val="1200"/>
              </a:spcAft>
              <a:buFont typeface="Arial" panose="020B0604020202020204" pitchFamily="34" charset="0"/>
              <a:buChar char="•"/>
            </a:pPr>
            <a:r>
              <a:rPr lang="en-US" sz="3200" dirty="0">
                <a:ea typeface="Arial" panose="020B0604020202020204" pitchFamily="34" charset="0"/>
              </a:rPr>
              <a:t>often dependent on natural resources </a:t>
            </a:r>
          </a:p>
          <a:p>
            <a:pPr marL="342900" marR="0" indent="-342900">
              <a:lnSpc>
                <a:spcPct val="107000"/>
              </a:lnSpc>
              <a:spcBef>
                <a:spcPts val="0"/>
              </a:spcBef>
              <a:spcAft>
                <a:spcPts val="1200"/>
              </a:spcAft>
              <a:buFont typeface="Arial" panose="020B0604020202020204" pitchFamily="34" charset="0"/>
              <a:buChar char="•"/>
            </a:pPr>
            <a:r>
              <a:rPr lang="en-US" sz="3200" dirty="0">
                <a:ea typeface="Arial" panose="020B0604020202020204" pitchFamily="34" charset="0"/>
              </a:rPr>
              <a:t>primary caretakers of water, land, and forests</a:t>
            </a:r>
          </a:p>
          <a:p>
            <a:pPr marL="342900" marR="0" indent="-342900">
              <a:lnSpc>
                <a:spcPct val="107000"/>
              </a:lnSpc>
              <a:spcBef>
                <a:spcPts val="0"/>
              </a:spcBef>
              <a:spcAft>
                <a:spcPts val="1200"/>
              </a:spcAft>
              <a:buFont typeface="Arial" panose="020B0604020202020204" pitchFamily="34" charset="0"/>
              <a:buChar char="•"/>
            </a:pPr>
            <a:r>
              <a:rPr lang="en-US" sz="3200" dirty="0">
                <a:ea typeface="Arial" panose="020B0604020202020204" pitchFamily="34" charset="0"/>
              </a:rPr>
              <a:t>engaged in farming, collecting water and firewood </a:t>
            </a:r>
            <a:endParaRPr lang="en-US" sz="3600" dirty="0">
              <a:effectLst/>
              <a:latin typeface="Arial" panose="020B0604020202020204" pitchFamily="34" charset="0"/>
              <a:ea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9467C27-4BEB-797B-36B1-E103BCAEAFBE}"/>
              </a:ext>
            </a:extLst>
          </p:cNvPr>
          <p:cNvSpPr txBox="1"/>
          <p:nvPr/>
        </p:nvSpPr>
        <p:spPr>
          <a:xfrm>
            <a:off x="553170" y="1276350"/>
            <a:ext cx="10572749" cy="1107932"/>
          </a:xfrm>
          <a:prstGeom prst="rect">
            <a:avLst/>
          </a:prstGeom>
          <a:noFill/>
        </p:spPr>
        <p:txBody>
          <a:bodyPr wrap="square" lIns="91440" tIns="45720" rIns="91440" bIns="45720" rtlCol="0" anchor="t">
            <a:spAutoFit/>
          </a:bodyPr>
          <a:lstStyle/>
          <a:p>
            <a:pPr>
              <a:lnSpc>
                <a:spcPct val="107000"/>
              </a:lnSpc>
              <a:spcAft>
                <a:spcPts val="1200"/>
              </a:spcAft>
            </a:pPr>
            <a:r>
              <a:rPr lang="en-US" sz="3200" b="1" dirty="0">
                <a:solidFill>
                  <a:srgbClr val="022077"/>
                </a:solidFill>
                <a:latin typeface="Arial"/>
                <a:ea typeface="Arial" panose="020B0604020202020204" pitchFamily="34" charset="0"/>
                <a:cs typeface="Arial"/>
              </a:rPr>
              <a:t>Women are vulnerable to climate change </a:t>
            </a:r>
            <a:r>
              <a:rPr lang="en-US" sz="3200" b="1" i="1" dirty="0">
                <a:solidFill>
                  <a:srgbClr val="022077"/>
                </a:solidFill>
                <a:latin typeface="Arial"/>
                <a:ea typeface="Arial" panose="020B0604020202020204" pitchFamily="34" charset="0"/>
                <a:cs typeface="Arial"/>
              </a:rPr>
              <a:t>and</a:t>
            </a:r>
            <a:r>
              <a:rPr lang="en-US" sz="3200" b="1" dirty="0">
                <a:solidFill>
                  <a:srgbClr val="022077"/>
                </a:solidFill>
                <a:latin typeface="Arial"/>
                <a:ea typeface="Arial" panose="020B0604020202020204" pitchFamily="34" charset="0"/>
                <a:cs typeface="Arial"/>
              </a:rPr>
              <a:t> critical to solving the issues:</a:t>
            </a:r>
            <a:endParaRPr lang="en-US" sz="3200" b="1" dirty="0">
              <a:solidFill>
                <a:srgbClr val="022077"/>
              </a:solidFill>
              <a:latin typeface="Arial"/>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983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649D17-B229-0049-94B5-6EEEF5C0396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6" name="Title 1">
            <a:extLst>
              <a:ext uri="{FF2B5EF4-FFF2-40B4-BE49-F238E27FC236}">
                <a16:creationId xmlns:a16="http://schemas.microsoft.com/office/drawing/2014/main" id="{53AA9E19-BFCF-6E4B-9670-79C286BD7A3F}"/>
              </a:ext>
            </a:extLst>
          </p:cNvPr>
          <p:cNvSpPr>
            <a:spLocks noGrp="1"/>
          </p:cNvSpPr>
          <p:nvPr>
            <p:ph type="title"/>
          </p:nvPr>
        </p:nvSpPr>
        <p:spPr>
          <a:xfrm>
            <a:off x="255269" y="236466"/>
            <a:ext cx="7844191" cy="762310"/>
          </a:xfrm>
        </p:spPr>
        <p:txBody>
          <a:bodyPr lIns="91440" tIns="45720" rIns="91440" bIns="45720" anchor="t"/>
          <a:lstStyle/>
          <a:p>
            <a:r>
              <a:rPr lang="en-US" sz="4400" b="1" dirty="0">
                <a:solidFill>
                  <a:srgbClr val="009093"/>
                </a:solidFill>
                <a:latin typeface="Arial"/>
                <a:ea typeface="Roboto Slab"/>
                <a:cs typeface="Arial"/>
              </a:rPr>
              <a:t>Life Challenges of </a:t>
            </a:r>
            <a:br>
              <a:rPr lang="en-US" sz="4400" b="1" dirty="0">
                <a:solidFill>
                  <a:srgbClr val="009093"/>
                </a:solidFill>
                <a:latin typeface="Arial"/>
                <a:ea typeface="Roboto Slab"/>
                <a:cs typeface="Arial"/>
              </a:rPr>
            </a:br>
            <a:r>
              <a:rPr lang="en-US" sz="4400" b="1" dirty="0">
                <a:solidFill>
                  <a:srgbClr val="009093"/>
                </a:solidFill>
                <a:latin typeface="Arial"/>
                <a:ea typeface="Roboto Slab"/>
                <a:cs typeface="Arial"/>
              </a:rPr>
              <a:t>Rwandan Women &amp; Girls </a:t>
            </a:r>
            <a:endParaRPr lang="en-US" sz="4400" b="1" dirty="0">
              <a:solidFill>
                <a:srgbClr val="009093"/>
              </a:solidFill>
            </a:endParaRPr>
          </a:p>
        </p:txBody>
      </p:sp>
      <p:sp>
        <p:nvSpPr>
          <p:cNvPr id="7" name="Content Placeholder 3">
            <a:extLst>
              <a:ext uri="{FF2B5EF4-FFF2-40B4-BE49-F238E27FC236}">
                <a16:creationId xmlns:a16="http://schemas.microsoft.com/office/drawing/2014/main" id="{A2205593-1008-E146-9B32-019765398443}"/>
              </a:ext>
            </a:extLst>
          </p:cNvPr>
          <p:cNvSpPr>
            <a:spLocks noGrp="1"/>
          </p:cNvSpPr>
          <p:nvPr>
            <p:ph idx="1"/>
          </p:nvPr>
        </p:nvSpPr>
        <p:spPr>
          <a:xfrm>
            <a:off x="255269" y="1777426"/>
            <a:ext cx="5916472" cy="4736135"/>
          </a:xfrm>
        </p:spPr>
        <p:txBody>
          <a:bodyPr lIns="91440" tIns="45720" rIns="91440" bIns="45720" anchor="t"/>
          <a:lstStyle/>
          <a:p>
            <a:pPr marL="342900" marR="0" lvl="0" indent="-342900">
              <a:lnSpc>
                <a:spcPct val="110000"/>
              </a:lnSpc>
              <a:spcBef>
                <a:spcPts val="0"/>
              </a:spcBef>
              <a:spcAft>
                <a:spcPts val="1200"/>
              </a:spcAft>
              <a:buFont typeface="Arial" panose="020B0604020202020204" pitchFamily="34" charset="0"/>
              <a:buChar char="•"/>
            </a:pPr>
            <a:r>
              <a:rPr lang="en-US" sz="3200" dirty="0"/>
              <a:t>Systemic discrimination and marginalization </a:t>
            </a:r>
          </a:p>
          <a:p>
            <a:pPr marL="342900" indent="-342900">
              <a:lnSpc>
                <a:spcPct val="110000"/>
              </a:lnSpc>
              <a:spcBef>
                <a:spcPts val="0"/>
              </a:spcBef>
              <a:spcAft>
                <a:spcPts val="1200"/>
              </a:spcAft>
              <a:buFont typeface="Arial" panose="020B0604020202020204" pitchFamily="34" charset="0"/>
              <a:buChar char="•"/>
            </a:pPr>
            <a:r>
              <a:rPr lang="en-US" sz="3200" dirty="0">
                <a:latin typeface="Arial"/>
                <a:ea typeface="Arial" panose="020B0604020202020204" pitchFamily="34" charset="0"/>
                <a:cs typeface="Arial"/>
              </a:rPr>
              <a:t>L</a:t>
            </a:r>
            <a:r>
              <a:rPr lang="en-US" sz="3200" dirty="0">
                <a:effectLst/>
                <a:latin typeface="Arial"/>
                <a:ea typeface="Arial" panose="020B0604020202020204" pitchFamily="34" charset="0"/>
                <a:cs typeface="Arial"/>
              </a:rPr>
              <a:t>imited </a:t>
            </a:r>
            <a:r>
              <a:rPr lang="en-US" sz="3200" dirty="0">
                <a:latin typeface="Arial"/>
                <a:ea typeface="Arial" panose="020B0604020202020204" pitchFamily="34" charset="0"/>
                <a:cs typeface="Arial"/>
              </a:rPr>
              <a:t>economic power and access to healthcare &amp; </a:t>
            </a:r>
            <a:r>
              <a:rPr lang="en-US" sz="3200" dirty="0">
                <a:effectLst/>
                <a:latin typeface="Arial"/>
                <a:ea typeface="Arial" panose="020B0604020202020204" pitchFamily="34" charset="0"/>
                <a:cs typeface="Arial"/>
              </a:rPr>
              <a:t>education </a:t>
            </a:r>
            <a:endParaRPr lang="en-US" sz="3200" dirty="0">
              <a:effectLst/>
              <a:latin typeface="Arial"/>
              <a:ea typeface="Roboto"/>
              <a:cs typeface="Arial"/>
            </a:endParaRPr>
          </a:p>
          <a:p>
            <a:pPr marL="342900" marR="0" lvl="0" indent="-342900">
              <a:lnSpc>
                <a:spcPct val="110000"/>
              </a:lnSpc>
              <a:spcBef>
                <a:spcPts val="0"/>
              </a:spcBef>
              <a:spcAft>
                <a:spcPts val="1200"/>
              </a:spcAft>
              <a:buFont typeface="Arial" panose="020B0604020202020204" pitchFamily="34" charset="0"/>
              <a:buChar char="•"/>
            </a:pPr>
            <a:r>
              <a:rPr lang="en-US" sz="3200" dirty="0">
                <a:effectLst/>
                <a:latin typeface="Arial" panose="020B0604020202020204" pitchFamily="34" charset="0"/>
                <a:ea typeface="Arial" panose="020B0604020202020204" pitchFamily="34" charset="0"/>
              </a:rPr>
              <a:t>Gender-based violence </a:t>
            </a:r>
          </a:p>
          <a:p>
            <a:pPr marL="342900" marR="0" lvl="0" indent="-342900">
              <a:lnSpc>
                <a:spcPct val="110000"/>
              </a:lnSpc>
              <a:spcBef>
                <a:spcPts val="0"/>
              </a:spcBef>
              <a:spcAft>
                <a:spcPts val="1200"/>
              </a:spcAft>
              <a:buFont typeface="Arial" panose="020B0604020202020204" pitchFamily="34" charset="0"/>
              <a:buChar char="•"/>
            </a:pPr>
            <a:r>
              <a:rPr lang="en-US" sz="3200" dirty="0">
                <a:effectLst/>
                <a:latin typeface="Arial" panose="020B0604020202020204" pitchFamily="34" charset="0"/>
                <a:ea typeface="Arial" panose="020B0604020202020204" pitchFamily="34" charset="0"/>
              </a:rPr>
              <a:t>Political underrepresentation</a:t>
            </a:r>
          </a:p>
          <a:p>
            <a:pPr marL="342900" marR="0" lvl="0" indent="-342900">
              <a:lnSpc>
                <a:spcPct val="110000"/>
              </a:lnSpc>
              <a:spcBef>
                <a:spcPts val="0"/>
              </a:spcBef>
              <a:spcAft>
                <a:spcPts val="1200"/>
              </a:spcAft>
              <a:buFont typeface="Arial" panose="020B0604020202020204" pitchFamily="34" charset="0"/>
              <a:buChar char="•"/>
            </a:pPr>
            <a:endParaRPr lang="en-US" sz="2800" dirty="0">
              <a:effectLst/>
              <a:latin typeface="Arial" panose="020B0604020202020204" pitchFamily="34" charset="0"/>
              <a:ea typeface="Arial" panose="020B0604020202020204" pitchFamily="34" charset="0"/>
            </a:endParaRPr>
          </a:p>
        </p:txBody>
      </p:sp>
      <p:pic>
        <p:nvPicPr>
          <p:cNvPr id="5" name="Picture 4">
            <a:extLst>
              <a:ext uri="{FF2B5EF4-FFF2-40B4-BE49-F238E27FC236}">
                <a16:creationId xmlns:a16="http://schemas.microsoft.com/office/drawing/2014/main" id="{BDF4F066-2BDE-8432-DEC8-37D49FD9CC2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727837" y="322498"/>
            <a:ext cx="4204632" cy="4089436"/>
          </a:xfrm>
          <a:prstGeom prst="rect">
            <a:avLst/>
          </a:prstGeom>
          <a:ln w="38100">
            <a:solidFill>
              <a:schemeClr val="accent4"/>
            </a:solidFill>
          </a:ln>
        </p:spPr>
      </p:pic>
      <p:pic>
        <p:nvPicPr>
          <p:cNvPr id="2" name="Graphic 7" descr="Marker with solid fill">
            <a:extLst>
              <a:ext uri="{FF2B5EF4-FFF2-40B4-BE49-F238E27FC236}">
                <a16:creationId xmlns:a16="http://schemas.microsoft.com/office/drawing/2014/main" id="{0F31D754-5E4B-2353-5E80-600C93AF3BD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7686476" y="4752591"/>
            <a:ext cx="299720" cy="299720"/>
          </a:xfrm>
          <a:prstGeom prst="rect">
            <a:avLst/>
          </a:prstGeom>
        </p:spPr>
      </p:pic>
      <p:pic>
        <p:nvPicPr>
          <p:cNvPr id="10" name="Picture 9">
            <a:extLst>
              <a:ext uri="{FF2B5EF4-FFF2-40B4-BE49-F238E27FC236}">
                <a16:creationId xmlns:a16="http://schemas.microsoft.com/office/drawing/2014/main" id="{24C75D43-0B72-7CFE-F0F7-5D6E93F856F1}"/>
              </a:ext>
            </a:extLst>
          </p:cNvPr>
          <p:cNvPicPr>
            <a:picLocks noChangeAspect="1"/>
          </p:cNvPicPr>
          <p:nvPr/>
        </p:nvPicPr>
        <p:blipFill>
          <a:blip r:embed="rId6">
            <a:extLst>
              <a:ext uri="{28A0092B-C50C-407E-A947-70E740481C1C}">
                <a14:useLocalDpi xmlns:a14="http://schemas.microsoft.com/office/drawing/2010/main"/>
              </a:ext>
            </a:extLst>
          </a:blip>
          <a:srcRect l="399" r="399"/>
          <a:stretch/>
        </p:blipFill>
        <p:spPr>
          <a:xfrm>
            <a:off x="6060876" y="2243102"/>
            <a:ext cx="3850640" cy="4165599"/>
          </a:xfrm>
          <a:prstGeom prst="rect">
            <a:avLst/>
          </a:prstGeom>
          <a:ln w="38100">
            <a:solidFill>
              <a:schemeClr val="accent4"/>
            </a:solidFill>
          </a:ln>
        </p:spPr>
      </p:pic>
      <p:pic>
        <p:nvPicPr>
          <p:cNvPr id="8" name="Graphic 7" descr="Marker with solid fill">
            <a:extLst>
              <a:ext uri="{FF2B5EF4-FFF2-40B4-BE49-F238E27FC236}">
                <a16:creationId xmlns:a16="http://schemas.microsoft.com/office/drawing/2014/main" id="{098CF945-F585-CCD1-D14D-A5931C49ADE9}"/>
              </a:ext>
            </a:extLst>
          </p:cNvPr>
          <p:cNvPicPr>
            <a:picLocks noChangeAspect="1"/>
          </p:cNvPicPr>
          <p:nvPr/>
        </p:nvPicPr>
        <p:blipFill>
          <a:blip r:embed="rId7" cstate="email">
            <a:duotone>
              <a:schemeClr val="accent2">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7079006" y="3132306"/>
            <a:ext cx="457200" cy="457200"/>
          </a:xfrm>
          <a:prstGeom prst="rect">
            <a:avLst/>
          </a:prstGeom>
        </p:spPr>
      </p:pic>
    </p:spTree>
    <p:extLst>
      <p:ext uri="{BB962C8B-B14F-4D97-AF65-F5344CB8AC3E}">
        <p14:creationId xmlns:p14="http://schemas.microsoft.com/office/powerpoint/2010/main" val="259079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5800-946A-F54F-8334-1F8A5B4FEDA7}"/>
              </a:ext>
            </a:extLst>
          </p:cNvPr>
          <p:cNvSpPr>
            <a:spLocks noGrp="1"/>
          </p:cNvSpPr>
          <p:nvPr>
            <p:ph type="title"/>
          </p:nvPr>
        </p:nvSpPr>
        <p:spPr>
          <a:xfrm>
            <a:off x="278912" y="238903"/>
            <a:ext cx="10919631" cy="848762"/>
          </a:xfrm>
        </p:spPr>
        <p:txBody>
          <a:bodyPr lIns="91440" tIns="45720" rIns="91440" bIns="45720" anchor="t"/>
          <a:lstStyle/>
          <a:p>
            <a:r>
              <a:rPr lang="en-US" sz="4400" b="1" dirty="0">
                <a:latin typeface="Arial"/>
                <a:ea typeface="Roboto Slab"/>
                <a:cs typeface="Times New Roman"/>
              </a:rPr>
              <a:t>Our April Featured Grantee:</a:t>
            </a:r>
            <a:br>
              <a:rPr lang="en-US" sz="4400" b="1" dirty="0">
                <a:latin typeface="Arial"/>
                <a:ea typeface="Roboto Slab"/>
                <a:cs typeface="Times New Roman"/>
              </a:rPr>
            </a:br>
            <a:r>
              <a:rPr lang="en-US" sz="4400" b="1" dirty="0">
                <a:latin typeface="Arial"/>
                <a:ea typeface="Roboto Slab"/>
                <a:cs typeface="Times New Roman"/>
              </a:rPr>
              <a:t>Dian Fossey Gorilla Fund</a:t>
            </a:r>
            <a:endParaRPr lang="en-US" sz="4000" b="1" dirty="0">
              <a:latin typeface="Arial"/>
              <a:ea typeface="Roboto Slab"/>
              <a:cs typeface="Times New Roman"/>
            </a:endParaRPr>
          </a:p>
        </p:txBody>
      </p:sp>
      <p:sp>
        <p:nvSpPr>
          <p:cNvPr id="3" name="Slide Number Placeholder 2">
            <a:extLst>
              <a:ext uri="{FF2B5EF4-FFF2-40B4-BE49-F238E27FC236}">
                <a16:creationId xmlns:a16="http://schemas.microsoft.com/office/drawing/2014/main" id="{E1A57764-3B40-7B49-914D-F886D878FEE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srgbClr val="FFFFFF"/>
              </a:solidFill>
              <a:effectLst/>
              <a:uLnTx/>
              <a:uFillTx/>
              <a:latin typeface="Roboto" panose="02000000000000000000" pitchFamily="2" charset="0"/>
              <a:cs typeface="+mn-cs"/>
            </a:endParaRPr>
          </a:p>
        </p:txBody>
      </p:sp>
      <p:sp>
        <p:nvSpPr>
          <p:cNvPr id="4" name="Content Placeholder 3">
            <a:extLst>
              <a:ext uri="{FF2B5EF4-FFF2-40B4-BE49-F238E27FC236}">
                <a16:creationId xmlns:a16="http://schemas.microsoft.com/office/drawing/2014/main" id="{5425BAC1-466C-C645-82B6-A9D3611DCA7F}"/>
              </a:ext>
            </a:extLst>
          </p:cNvPr>
          <p:cNvSpPr>
            <a:spLocks noGrp="1"/>
          </p:cNvSpPr>
          <p:nvPr>
            <p:ph idx="1"/>
          </p:nvPr>
        </p:nvSpPr>
        <p:spPr>
          <a:xfrm>
            <a:off x="340317" y="1824849"/>
            <a:ext cx="10981386" cy="4103460"/>
          </a:xfrm>
        </p:spPr>
        <p:txBody>
          <a:bodyPr/>
          <a:lstStyle/>
          <a:p>
            <a:pPr marL="457200" indent="-457200">
              <a:lnSpc>
                <a:spcPct val="110000"/>
              </a:lnSpc>
              <a:spcBef>
                <a:spcPts val="0"/>
              </a:spcBef>
              <a:spcAft>
                <a:spcPts val="1200"/>
              </a:spcAft>
              <a:buFont typeface="Arial" panose="020B0604020202020204" pitchFamily="34" charset="0"/>
              <a:buChar char="•"/>
            </a:pPr>
            <a:r>
              <a:rPr lang="en-US" sz="3200" dirty="0">
                <a:ea typeface="Arial" panose="020B0604020202020204" pitchFamily="34" charset="0"/>
                <a:cs typeface="Times New Roman" panose="02020603050405020304" pitchFamily="18" charset="0"/>
              </a:rPr>
              <a:t>Founded by legendary female environmental scientist</a:t>
            </a:r>
          </a:p>
          <a:p>
            <a:pPr marL="457200" indent="-457200">
              <a:lnSpc>
                <a:spcPct val="110000"/>
              </a:lnSpc>
              <a:spcBef>
                <a:spcPts val="0"/>
              </a:spcBef>
              <a:spcAft>
                <a:spcPts val="1200"/>
              </a:spcAft>
              <a:buFont typeface="Arial" panose="020B0604020202020204" pitchFamily="34" charset="0"/>
              <a:buChar char="•"/>
            </a:pPr>
            <a:r>
              <a:rPr lang="en-US" sz="3200" dirty="0">
                <a:ea typeface="Arial" panose="020B0604020202020204" pitchFamily="34" charset="0"/>
                <a:cs typeface="Times New Roman" panose="02020603050405020304" pitchFamily="18" charset="0"/>
              </a:rPr>
              <a:t>Dedicated to region’s biodiversity: gorillas are iconic flagship species </a:t>
            </a:r>
          </a:p>
          <a:p>
            <a:pPr marL="457200" indent="-457200">
              <a:lnSpc>
                <a:spcPct val="110000"/>
              </a:lnSpc>
              <a:spcBef>
                <a:spcPts val="0"/>
              </a:spcBef>
              <a:spcAft>
                <a:spcPts val="1200"/>
              </a:spcAft>
              <a:buFont typeface="Arial" panose="020B0604020202020204" pitchFamily="34" charset="0"/>
              <a:buChar char="•"/>
            </a:pPr>
            <a:r>
              <a:rPr lang="en-US" sz="3200" dirty="0">
                <a:ea typeface="Arial" panose="020B0604020202020204" pitchFamily="34" charset="0"/>
                <a:cs typeface="Times New Roman" panose="02020603050405020304" pitchFamily="18" charset="0"/>
              </a:rPr>
              <a:t>55+ years of successful conservation work saving gorillas </a:t>
            </a:r>
          </a:p>
          <a:p>
            <a:pPr marL="457200" indent="-457200">
              <a:lnSpc>
                <a:spcPct val="110000"/>
              </a:lnSpc>
              <a:spcBef>
                <a:spcPts val="0"/>
              </a:spcBef>
              <a:spcAft>
                <a:spcPts val="1200"/>
              </a:spcAft>
              <a:buFont typeface="Arial" panose="020B0604020202020204" pitchFamily="34" charset="0"/>
              <a:buChar char="•"/>
            </a:pPr>
            <a:r>
              <a:rPr lang="en-US" sz="3200" dirty="0">
                <a:ea typeface="Arial" panose="020B0604020202020204" pitchFamily="34" charset="0"/>
                <a:cs typeface="Times New Roman" panose="02020603050405020304" pitchFamily="18" charset="0"/>
              </a:rPr>
              <a:t>Holistic model includes training conservationists</a:t>
            </a:r>
          </a:p>
          <a:p>
            <a:pPr marL="457200" indent="-457200">
              <a:lnSpc>
                <a:spcPct val="110000"/>
              </a:lnSpc>
              <a:spcBef>
                <a:spcPts val="0"/>
              </a:spcBef>
              <a:spcAft>
                <a:spcPts val="1200"/>
              </a:spcAft>
              <a:buFont typeface="Arial" panose="020B0604020202020204" pitchFamily="34" charset="0"/>
              <a:buChar char="•"/>
            </a:pPr>
            <a:endParaRPr lang="en-US" dirty="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43331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Why We Love This Project</a:t>
            </a:r>
          </a:p>
        </p:txBody>
      </p:sp>
      <p:sp>
        <p:nvSpPr>
          <p:cNvPr id="3" name="Slide Number Placeholder 2"/>
          <p:cNvSpPr>
            <a:spLocks noGrp="1"/>
          </p:cNvSpPr>
          <p:nvPr>
            <p:ph type="sldNum" sz="quarter" idx="12"/>
          </p:nvPr>
        </p:nvSpPr>
        <p:spPr/>
        <p:txBody>
          <a:bodyPr/>
          <a:lstStyle/>
          <a:p>
            <a:fld id="{CDCB46B4-79E8-1449-8D45-8ACF439F73AA}" type="slidenum">
              <a:rPr lang="en-US" smtClean="0"/>
              <a:pPr/>
              <a:t>6</a:t>
            </a:fld>
            <a:endParaRPr lang="en-US" dirty="0"/>
          </a:p>
        </p:txBody>
      </p:sp>
      <p:sp>
        <p:nvSpPr>
          <p:cNvPr id="4" name="Content Placeholder 3"/>
          <p:cNvSpPr>
            <a:spLocks noGrp="1"/>
          </p:cNvSpPr>
          <p:nvPr>
            <p:ph idx="1"/>
          </p:nvPr>
        </p:nvSpPr>
        <p:spPr>
          <a:xfrm>
            <a:off x="765544" y="1528224"/>
            <a:ext cx="10679062" cy="4746315"/>
          </a:xfrm>
        </p:spPr>
        <p:txBody>
          <a:bodyPr lIns="91440" tIns="45720" rIns="91440" bIns="45720" anchor="t"/>
          <a:lstStyle/>
          <a:p>
            <a:pPr marL="342900" indent="-342900">
              <a:lnSpc>
                <a:spcPct val="110000"/>
              </a:lnSpc>
              <a:buFont typeface="Arial" panose="020B0604020202020204" pitchFamily="34" charset="0"/>
              <a:buChar char="•"/>
              <a:defRPr/>
            </a:pPr>
            <a:r>
              <a:rPr lang="en-US" sz="3200" dirty="0">
                <a:latin typeface="Arial"/>
                <a:ea typeface="Arial" panose="020B0604020202020204" pitchFamily="34" charset="0"/>
                <a:cs typeface="Times New Roman"/>
              </a:rPr>
              <a:t>Addresses education inequalities in Rwanda</a:t>
            </a:r>
            <a:endParaRPr lang="en-US" dirty="0"/>
          </a:p>
          <a:p>
            <a:pPr marL="342900" indent="-342900">
              <a:lnSpc>
                <a:spcPct val="110000"/>
              </a:lnSpc>
              <a:buFont typeface="Arial" panose="020B0604020202020204" pitchFamily="34" charset="0"/>
              <a:buChar char="•"/>
              <a:defRPr/>
            </a:pPr>
            <a:r>
              <a:rPr lang="en-US" sz="3200" dirty="0">
                <a:latin typeface="Arial"/>
                <a:ea typeface="Roboto"/>
                <a:cs typeface="Times New Roman"/>
              </a:rPr>
              <a:t>Gives girls opportunities outside the classroom</a:t>
            </a:r>
            <a:endParaRPr lang="en-US" sz="3200" dirty="0">
              <a:cs typeface="Times New Roman" panose="02020603050405020304" pitchFamily="18" charset="0"/>
            </a:endParaRPr>
          </a:p>
          <a:p>
            <a:pPr marL="342900" indent="-342900">
              <a:lnSpc>
                <a:spcPct val="110000"/>
              </a:lnSpc>
              <a:buFont typeface="Arial" panose="020B0604020202020204" pitchFamily="34" charset="0"/>
              <a:buChar char="•"/>
              <a:defRPr/>
            </a:pPr>
            <a:r>
              <a:rPr lang="en-US" sz="3200" dirty="0">
                <a:latin typeface="Arial"/>
                <a:ea typeface="Roboto"/>
                <a:cs typeface="Times New Roman"/>
              </a:rPr>
              <a:t>Promotes careers in conservation</a:t>
            </a:r>
            <a:endParaRPr lang="en-US" sz="3200" dirty="0">
              <a:ea typeface="Roboto"/>
              <a:cs typeface="Times New Roman" panose="02020603050405020304" pitchFamily="18" charset="0"/>
            </a:endParaRPr>
          </a:p>
          <a:p>
            <a:pPr marL="342900" indent="-342900">
              <a:lnSpc>
                <a:spcPct val="110000"/>
              </a:lnSpc>
              <a:buFont typeface="Arial" panose="020B0604020202020204" pitchFamily="34" charset="0"/>
              <a:buChar char="•"/>
              <a:defRPr/>
            </a:pPr>
            <a:r>
              <a:rPr lang="en-US" sz="3200" dirty="0">
                <a:latin typeface="Arial"/>
                <a:ea typeface="Arial" panose="020B0604020202020204" pitchFamily="34" charset="0"/>
                <a:cs typeface="Times New Roman"/>
              </a:rPr>
              <a:t>Sustainable: creates perpetual group of women to mentor others</a:t>
            </a:r>
            <a:endParaRPr lang="en-US" dirty="0">
              <a:latin typeface="Arial"/>
              <a:cs typeface="Times New Roman"/>
            </a:endParaRPr>
          </a:p>
        </p:txBody>
      </p:sp>
    </p:spTree>
    <p:extLst>
      <p:ext uri="{BB962C8B-B14F-4D97-AF65-F5344CB8AC3E}">
        <p14:creationId xmlns:p14="http://schemas.microsoft.com/office/powerpoint/2010/main" val="2979273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A15800-946A-F54F-8334-1F8A5B4FEDA7}"/>
              </a:ext>
            </a:extLst>
          </p:cNvPr>
          <p:cNvSpPr>
            <a:spLocks noGrp="1"/>
          </p:cNvSpPr>
          <p:nvPr>
            <p:ph type="title"/>
          </p:nvPr>
        </p:nvSpPr>
        <p:spPr>
          <a:xfrm>
            <a:off x="360803" y="98884"/>
            <a:ext cx="8400425" cy="1266443"/>
          </a:xfrm>
        </p:spPr>
        <p:txBody>
          <a:bodyPr vert="horz" lIns="91440" tIns="45720" rIns="91440" bIns="45720" rtlCol="0" anchor="ctr">
            <a:normAutofit/>
          </a:bodyPr>
          <a:lstStyle/>
          <a:p>
            <a:pPr>
              <a:lnSpc>
                <a:spcPct val="90000"/>
              </a:lnSpc>
              <a:spcAft>
                <a:spcPts val="1200"/>
              </a:spcAft>
            </a:pPr>
            <a:r>
              <a:rPr lang="en-US" sz="4400" b="1" dirty="0">
                <a:solidFill>
                  <a:srgbClr val="009093"/>
                </a:solidFill>
                <a:effectLst/>
                <a:latin typeface="Arial"/>
                <a:ea typeface="+mj-ea"/>
                <a:cs typeface="Arial"/>
              </a:rPr>
              <a:t>How Our Grant Will Be Used</a:t>
            </a:r>
          </a:p>
        </p:txBody>
      </p:sp>
      <p:sp>
        <p:nvSpPr>
          <p:cNvPr id="4" name="Content Placeholder 3">
            <a:extLst>
              <a:ext uri="{FF2B5EF4-FFF2-40B4-BE49-F238E27FC236}">
                <a16:creationId xmlns:a16="http://schemas.microsoft.com/office/drawing/2014/main" id="{5425BAC1-466C-C645-82B6-A9D3611DCA7F}"/>
              </a:ext>
            </a:extLst>
          </p:cNvPr>
          <p:cNvSpPr>
            <a:spLocks noGrp="1"/>
          </p:cNvSpPr>
          <p:nvPr>
            <p:ph idx="1"/>
          </p:nvPr>
        </p:nvSpPr>
        <p:spPr>
          <a:xfrm>
            <a:off x="306462" y="1317730"/>
            <a:ext cx="6729153" cy="4222539"/>
          </a:xfrm>
        </p:spPr>
        <p:txBody>
          <a:bodyPr vert="horz" lIns="91440" tIns="45720" rIns="91440" bIns="45720" rtlCol="0" anchor="t">
            <a:noAutofit/>
          </a:bodyPr>
          <a:lstStyle/>
          <a:p>
            <a:pPr marL="285750">
              <a:lnSpc>
                <a:spcPct val="140000"/>
              </a:lnSpc>
              <a:spcBef>
                <a:spcPts val="0"/>
              </a:spcBef>
              <a:spcAft>
                <a:spcPts val="1200"/>
              </a:spcAft>
            </a:pPr>
            <a:r>
              <a:rPr lang="en-US" sz="3200" dirty="0">
                <a:latin typeface="Arial"/>
                <a:cs typeface="Arial"/>
              </a:rPr>
              <a:t>$50,000 Project Grant to fund: </a:t>
            </a:r>
          </a:p>
          <a:p>
            <a:pPr marL="514350" indent="-228600">
              <a:lnSpc>
                <a:spcPct val="90000"/>
              </a:lnSpc>
              <a:spcBef>
                <a:spcPts val="0"/>
              </a:spcBef>
              <a:spcAft>
                <a:spcPts val="1200"/>
              </a:spcAft>
              <a:buFont typeface="Arial" panose="020B0604020202020204" pitchFamily="34" charset="0"/>
              <a:buChar char="•"/>
            </a:pPr>
            <a:r>
              <a:rPr lang="en-US" sz="3200" dirty="0">
                <a:effectLst/>
                <a:latin typeface="Arial"/>
                <a:ea typeface="+mn-ea"/>
                <a:cs typeface="Arial"/>
              </a:rPr>
              <a:t>Training teachers in Girls in Conservation curriculum</a:t>
            </a:r>
          </a:p>
          <a:p>
            <a:pPr marL="514350" indent="-228600">
              <a:lnSpc>
                <a:spcPct val="90000"/>
              </a:lnSpc>
              <a:spcBef>
                <a:spcPts val="0"/>
              </a:spcBef>
              <a:spcAft>
                <a:spcPts val="1200"/>
              </a:spcAft>
              <a:buFont typeface="Arial" panose="020B0604020202020204" pitchFamily="34" charset="0"/>
              <a:buChar char="•"/>
            </a:pPr>
            <a:r>
              <a:rPr lang="en-US" sz="3200" dirty="0">
                <a:latin typeface="Arial"/>
                <a:ea typeface="+mn-ea"/>
                <a:cs typeface="Arial"/>
              </a:rPr>
              <a:t>Lesson delivery</a:t>
            </a:r>
          </a:p>
          <a:p>
            <a:pPr marL="514350" indent="-228600">
              <a:lnSpc>
                <a:spcPct val="90000"/>
              </a:lnSpc>
              <a:spcBef>
                <a:spcPts val="0"/>
              </a:spcBef>
              <a:spcAft>
                <a:spcPts val="1200"/>
              </a:spcAft>
              <a:buFont typeface="Arial" panose="020B0604020202020204" pitchFamily="34" charset="0"/>
              <a:buChar char="•"/>
            </a:pPr>
            <a:r>
              <a:rPr lang="en-US" sz="3200" dirty="0">
                <a:latin typeface="Arial"/>
                <a:ea typeface="+mn-ea"/>
                <a:cs typeface="Arial"/>
              </a:rPr>
              <a:t>Mentorship training &amp; Shadow Day</a:t>
            </a:r>
          </a:p>
          <a:p>
            <a:pPr marL="514350" indent="-228600">
              <a:lnSpc>
                <a:spcPct val="90000"/>
              </a:lnSpc>
              <a:spcBef>
                <a:spcPts val="0"/>
              </a:spcBef>
              <a:spcAft>
                <a:spcPts val="1200"/>
              </a:spcAft>
              <a:buFont typeface="Arial" panose="020B0604020202020204" pitchFamily="34" charset="0"/>
              <a:buChar char="•"/>
            </a:pPr>
            <a:r>
              <a:rPr lang="en-US" sz="3200" dirty="0">
                <a:latin typeface="Arial"/>
                <a:ea typeface="+mn-ea"/>
                <a:cs typeface="Arial"/>
              </a:rPr>
              <a:t>Poster presentation workshop</a:t>
            </a:r>
          </a:p>
          <a:p>
            <a:pPr marL="514350" indent="-228600">
              <a:lnSpc>
                <a:spcPct val="90000"/>
              </a:lnSpc>
              <a:spcBef>
                <a:spcPts val="0"/>
              </a:spcBef>
              <a:spcAft>
                <a:spcPts val="1200"/>
              </a:spcAft>
              <a:buFont typeface="Arial" panose="020B0604020202020204" pitchFamily="34" charset="0"/>
              <a:buChar char="•"/>
            </a:pPr>
            <a:r>
              <a:rPr lang="en-US" sz="3200" dirty="0">
                <a:latin typeface="Arial"/>
                <a:ea typeface="+mn-ea"/>
                <a:cs typeface="Arial"/>
              </a:rPr>
              <a:t>Scholarships</a:t>
            </a:r>
            <a:endParaRPr lang="en-US" sz="3200" dirty="0">
              <a:latin typeface="Arial"/>
              <a:ea typeface="Calibri"/>
              <a:cs typeface="Arial"/>
            </a:endParaRPr>
          </a:p>
          <a:p>
            <a:pPr marL="514350" indent="-228600">
              <a:lnSpc>
                <a:spcPct val="90000"/>
              </a:lnSpc>
              <a:spcBef>
                <a:spcPts val="0"/>
              </a:spcBef>
              <a:spcAft>
                <a:spcPts val="1200"/>
              </a:spcAft>
              <a:buFont typeface="Arial" panose="020B0604020202020204" pitchFamily="34" charset="0"/>
              <a:buChar char="•"/>
            </a:pPr>
            <a:endParaRPr lang="en-US" sz="3200" dirty="0">
              <a:latin typeface="Arial"/>
              <a:ea typeface="+mn-ea"/>
              <a:cs typeface="Arial"/>
            </a:endParaRPr>
          </a:p>
        </p:txBody>
      </p:sp>
      <p:sp>
        <p:nvSpPr>
          <p:cNvPr id="3" name="Slide Number Placeholder 2">
            <a:extLst>
              <a:ext uri="{FF2B5EF4-FFF2-40B4-BE49-F238E27FC236}">
                <a16:creationId xmlns:a16="http://schemas.microsoft.com/office/drawing/2014/main" id="{E1A57764-3B40-7B49-914D-F886D878FEE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CDCB46B4-79E8-1449-8D45-8ACF439F73AA}" type="slidenum">
              <a:rPr lang="en-US" sz="1200" smtClean="0">
                <a:solidFill>
                  <a:srgbClr val="FFFFFF"/>
                </a:solidFill>
                <a:latin typeface="Calibri" panose="020F0502020204030204"/>
                <a:ea typeface="+mn-ea"/>
              </a:rPr>
              <a:pPr algn="r">
                <a:spcAft>
                  <a:spcPts val="600"/>
                </a:spcAft>
                <a:defRPr/>
              </a:pPr>
              <a:t>7</a:t>
            </a:fld>
            <a:endParaRPr lang="en-US" sz="1200" dirty="0">
              <a:solidFill>
                <a:srgbClr val="FFFFFF"/>
              </a:solidFill>
              <a:latin typeface="Calibri" panose="020F0502020204030204"/>
              <a:ea typeface="+mn-ea"/>
            </a:endParaRPr>
          </a:p>
        </p:txBody>
      </p:sp>
      <p:pic>
        <p:nvPicPr>
          <p:cNvPr id="7" name="Picture 6">
            <a:extLst>
              <a:ext uri="{FF2B5EF4-FFF2-40B4-BE49-F238E27FC236}">
                <a16:creationId xmlns:a16="http://schemas.microsoft.com/office/drawing/2014/main" id="{28861A5A-F918-6C74-A1CE-3F01A4D656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824" t="2320" r="-7824" b="1428"/>
          <a:stretch/>
        </p:blipFill>
        <p:spPr>
          <a:xfrm>
            <a:off x="7214492" y="-579210"/>
            <a:ext cx="8278615" cy="8229600"/>
          </a:xfrm>
          <a:prstGeom prst="ellipse">
            <a:avLst/>
          </a:prstGeom>
        </p:spPr>
      </p:pic>
    </p:spTree>
    <p:extLst>
      <p:ext uri="{BB962C8B-B14F-4D97-AF65-F5344CB8AC3E}">
        <p14:creationId xmlns:p14="http://schemas.microsoft.com/office/powerpoint/2010/main" val="3669475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0" name="Content Placeholder 9">
            <a:extLst>
              <a:ext uri="{FF2B5EF4-FFF2-40B4-BE49-F238E27FC236}">
                <a16:creationId xmlns:a16="http://schemas.microsoft.com/office/drawing/2014/main" id="{CA6CF9B8-E9A8-6AB9-A468-92C2AB723130}"/>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t="7883" b="7883"/>
          <a:stretch/>
        </p:blipFill>
        <p:spPr>
          <a:xfrm>
            <a:off x="20" y="1282"/>
            <a:ext cx="12191980" cy="6856718"/>
          </a:xfrm>
          <a:prstGeom prst="rect">
            <a:avLst/>
          </a:prstGeom>
          <a:noFill/>
        </p:spPr>
      </p:pic>
      <p:sp>
        <p:nvSpPr>
          <p:cNvPr id="3" name="Slide Number Placeholder 2" hidden="1">
            <a:extLst>
              <a:ext uri="{FF2B5EF4-FFF2-40B4-BE49-F238E27FC236}">
                <a16:creationId xmlns:a16="http://schemas.microsoft.com/office/drawing/2014/main" id="{A89E3596-618B-2A43-A0B2-D20F9F29321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600"/>
                </a:spcAft>
                <a:buClrTx/>
                <a:buSzTx/>
                <a:buFontTx/>
                <a:buNone/>
                <a:tabLst/>
                <a:defRPr/>
              </a:pPr>
              <a:t>8</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7549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26A1C-2770-664C-960D-0D42ACF31609}"/>
              </a:ext>
            </a:extLst>
          </p:cNvPr>
          <p:cNvSpPr>
            <a:spLocks noGrp="1"/>
          </p:cNvSpPr>
          <p:nvPr>
            <p:ph type="title"/>
          </p:nvPr>
        </p:nvSpPr>
        <p:spPr>
          <a:xfrm>
            <a:off x="724904" y="50166"/>
            <a:ext cx="10679062" cy="762310"/>
          </a:xfrm>
        </p:spPr>
        <p:txBody>
          <a:bodyPr/>
          <a:lstStyle/>
          <a:p>
            <a:r>
              <a:rPr lang="en-US" sz="4400" b="1" dirty="0">
                <a:solidFill>
                  <a:srgbClr val="009093"/>
                </a:solidFill>
              </a:rPr>
              <a:t>Budget</a:t>
            </a:r>
          </a:p>
        </p:txBody>
      </p:sp>
      <p:sp>
        <p:nvSpPr>
          <p:cNvPr id="4" name="Slide Number Placeholder 3">
            <a:extLst>
              <a:ext uri="{FF2B5EF4-FFF2-40B4-BE49-F238E27FC236}">
                <a16:creationId xmlns:a16="http://schemas.microsoft.com/office/drawing/2014/main" id="{299888EB-2754-6C47-B4FB-D44D40FA8B0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graphicFrame>
        <p:nvGraphicFramePr>
          <p:cNvPr id="3" name="Table 2">
            <a:extLst>
              <a:ext uri="{FF2B5EF4-FFF2-40B4-BE49-F238E27FC236}">
                <a16:creationId xmlns:a16="http://schemas.microsoft.com/office/drawing/2014/main" id="{2730CA21-272E-6F73-0626-1875F944597C}"/>
              </a:ext>
            </a:extLst>
          </p:cNvPr>
          <p:cNvGraphicFramePr>
            <a:graphicFrameLocks noGrp="1"/>
          </p:cNvGraphicFramePr>
          <p:nvPr>
            <p:extLst>
              <p:ext uri="{D42A27DB-BD31-4B8C-83A1-F6EECF244321}">
                <p14:modId xmlns:p14="http://schemas.microsoft.com/office/powerpoint/2010/main" val="341939213"/>
              </p:ext>
            </p:extLst>
          </p:nvPr>
        </p:nvGraphicFramePr>
        <p:xfrm>
          <a:off x="304800" y="774376"/>
          <a:ext cx="11734800" cy="6057500"/>
        </p:xfrm>
        <a:graphic>
          <a:graphicData uri="http://schemas.openxmlformats.org/drawingml/2006/table">
            <a:tbl>
              <a:tblPr firstRow="1" firstCol="1" lastRow="1" lastCol="1" bandRow="1" bandCol="1"/>
              <a:tblGrid>
                <a:gridCol w="1968500">
                  <a:extLst>
                    <a:ext uri="{9D8B030D-6E8A-4147-A177-3AD203B41FA5}">
                      <a16:colId xmlns:a16="http://schemas.microsoft.com/office/drawing/2014/main" val="2534265987"/>
                    </a:ext>
                  </a:extLst>
                </a:gridCol>
                <a:gridCol w="8420100">
                  <a:extLst>
                    <a:ext uri="{9D8B030D-6E8A-4147-A177-3AD203B41FA5}">
                      <a16:colId xmlns:a16="http://schemas.microsoft.com/office/drawing/2014/main" val="3120205159"/>
                    </a:ext>
                  </a:extLst>
                </a:gridCol>
                <a:gridCol w="1346200">
                  <a:extLst>
                    <a:ext uri="{9D8B030D-6E8A-4147-A177-3AD203B41FA5}">
                      <a16:colId xmlns:a16="http://schemas.microsoft.com/office/drawing/2014/main" val="2303193933"/>
                    </a:ext>
                  </a:extLst>
                </a:gridCol>
              </a:tblGrid>
              <a:tr h="606254">
                <a:tc>
                  <a:txBody>
                    <a:bodyPr/>
                    <a:lstStyle/>
                    <a:p>
                      <a:pPr marL="0" marR="0" algn="ctr">
                        <a:lnSpc>
                          <a:spcPct val="110000"/>
                        </a:lnSpc>
                        <a:spcBef>
                          <a:spcPts val="0"/>
                        </a:spcBef>
                        <a:spcAft>
                          <a:spcPts val="1200"/>
                        </a:spcAft>
                      </a:pPr>
                      <a:r>
                        <a:rPr lang="en-US" sz="28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Item</a:t>
                      </a:r>
                      <a:endParaRPr lang="en-US" sz="28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45720" marR="45720" anchor="ctr">
                    <a:lnL>
                      <a:noFill/>
                    </a:lnL>
                    <a:lnR w="1270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solidFill>
                      <a:srgbClr val="009093"/>
                    </a:solidFill>
                  </a:tcPr>
                </a:tc>
                <a:tc>
                  <a:txBody>
                    <a:bodyPr/>
                    <a:lstStyle/>
                    <a:p>
                      <a:pPr marL="0" marR="0" algn="ctr">
                        <a:lnSpc>
                          <a:spcPct val="110000"/>
                        </a:lnSpc>
                        <a:spcBef>
                          <a:spcPts val="0"/>
                        </a:spcBef>
                        <a:spcAft>
                          <a:spcPts val="1200"/>
                        </a:spcAft>
                      </a:pPr>
                      <a:r>
                        <a:rPr lang="en-US" sz="28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Description</a:t>
                      </a:r>
                      <a:endParaRPr lang="en-US" sz="28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45720" marR="4572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solidFill>
                      <a:srgbClr val="009093"/>
                    </a:solidFill>
                  </a:tcPr>
                </a:tc>
                <a:tc>
                  <a:txBody>
                    <a:bodyPr/>
                    <a:lstStyle/>
                    <a:p>
                      <a:pPr marL="0" marR="0" algn="ctr">
                        <a:lnSpc>
                          <a:spcPct val="110000"/>
                        </a:lnSpc>
                        <a:spcBef>
                          <a:spcPts val="0"/>
                        </a:spcBef>
                        <a:spcAft>
                          <a:spcPts val="1200"/>
                        </a:spcAft>
                      </a:pPr>
                      <a:r>
                        <a:rPr lang="en-US" sz="28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Cost</a:t>
                      </a:r>
                      <a:endParaRPr lang="en-US" sz="28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45720" marR="45720" anchor="ctr">
                    <a:lnL w="19050" cap="flat" cmpd="sng" algn="ctr">
                      <a:solidFill>
                        <a:srgbClr val="FFFFFF"/>
                      </a:solidFill>
                      <a:prstDash val="solid"/>
                      <a:round/>
                      <a:headEnd type="none" w="med" len="med"/>
                      <a:tailEnd type="none" w="med" len="med"/>
                    </a:lnL>
                    <a:lnR>
                      <a:noFill/>
                    </a:lnR>
                    <a:lnT>
                      <a:noFill/>
                    </a:lnT>
                    <a:lnB w="38100" cap="flat" cmpd="sng" algn="ctr">
                      <a:solidFill>
                        <a:srgbClr val="FFFFFF"/>
                      </a:solidFill>
                      <a:prstDash val="solid"/>
                      <a:round/>
                      <a:headEnd type="none" w="med" len="med"/>
                      <a:tailEnd type="none" w="med" len="med"/>
                    </a:lnB>
                    <a:solidFill>
                      <a:srgbClr val="009093"/>
                    </a:solidFill>
                  </a:tcPr>
                </a:tc>
                <a:extLst>
                  <a:ext uri="{0D108BD9-81ED-4DB2-BD59-A6C34878D82A}">
                    <a16:rowId xmlns:a16="http://schemas.microsoft.com/office/drawing/2014/main" val="1682383565"/>
                  </a:ext>
                </a:extLst>
              </a:tr>
              <a:tr h="3186519">
                <a:tc>
                  <a:txBody>
                    <a:bodyPr/>
                    <a:lstStyle/>
                    <a:p>
                      <a:pPr marL="0" marR="0" algn="l">
                        <a:lnSpc>
                          <a:spcPct val="110000"/>
                        </a:lnSpc>
                        <a:spcBef>
                          <a:spcPts val="0"/>
                        </a:spcBef>
                        <a:spcAft>
                          <a:spcPts val="1200"/>
                        </a:spcAft>
                      </a:pP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Scholarships, Supplies, and Equipment </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45720" marR="45720" anchor="ctr">
                    <a:lnL>
                      <a:no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342900" marR="0" lvl="0" indent="-342900" algn="l">
                        <a:lnSpc>
                          <a:spcPct val="110000"/>
                        </a:lnSpc>
                        <a:spcBef>
                          <a:spcPts val="0"/>
                        </a:spcBef>
                        <a:spcAft>
                          <a:spcPts val="0"/>
                        </a:spcAft>
                        <a:buFont typeface="Symbol" panose="05050102010706020507" pitchFamily="18" charset="2"/>
                        <a:buChar char=""/>
                      </a:pP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Computers, software and antivirus software for students</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l">
                        <a:lnSpc>
                          <a:spcPct val="110000"/>
                        </a:lnSpc>
                        <a:spcBef>
                          <a:spcPts val="0"/>
                        </a:spcBef>
                        <a:spcAft>
                          <a:spcPts val="0"/>
                        </a:spcAft>
                        <a:buFont typeface="Symbol" panose="05050102010706020507" pitchFamily="18" charset="2"/>
                        <a:buChar char=""/>
                      </a:pP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Refreshments/ lunch for participants at workshops</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l">
                        <a:lnSpc>
                          <a:spcPct val="110000"/>
                        </a:lnSpc>
                        <a:spcBef>
                          <a:spcPts val="0"/>
                        </a:spcBef>
                        <a:spcAft>
                          <a:spcPts val="0"/>
                        </a:spcAft>
                        <a:buFont typeface="Symbol" panose="05050102010706020507" pitchFamily="18" charset="2"/>
                        <a:buChar char=""/>
                      </a:pP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Accommodations at the Fossey Fund Student Housing for Conservation Workshop</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l">
                        <a:lnSpc>
                          <a:spcPct val="110000"/>
                        </a:lnSpc>
                        <a:spcBef>
                          <a:spcPts val="0"/>
                        </a:spcBef>
                        <a:spcAft>
                          <a:spcPts val="0"/>
                        </a:spcAft>
                        <a:buFont typeface="Symbol" panose="05050102010706020507" pitchFamily="18" charset="2"/>
                        <a:buChar char=""/>
                      </a:pP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Course materials, school supplies </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l">
                        <a:lnSpc>
                          <a:spcPct val="110000"/>
                        </a:lnSpc>
                        <a:spcBef>
                          <a:spcPts val="0"/>
                        </a:spcBef>
                        <a:spcAft>
                          <a:spcPts val="0"/>
                        </a:spcAft>
                        <a:buFont typeface="Symbol" panose="05050102010706020507" pitchFamily="18" charset="2"/>
                        <a:buChar char=""/>
                      </a:pP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Permits to enter the VNP to see golden monkeys (many of the students have never seen the animals in their natural habitat)</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l">
                        <a:lnSpc>
                          <a:spcPct val="110000"/>
                        </a:lnSpc>
                        <a:spcBef>
                          <a:spcPts val="0"/>
                        </a:spcBef>
                        <a:spcAft>
                          <a:spcPts val="0"/>
                        </a:spcAft>
                        <a:buFont typeface="Symbol" panose="05050102010706020507" pitchFamily="18" charset="2"/>
                        <a:buChar char=""/>
                      </a:pP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Stipend for educators and mentors </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l">
                        <a:lnSpc>
                          <a:spcPct val="110000"/>
                        </a:lnSpc>
                        <a:spcBef>
                          <a:spcPts val="0"/>
                        </a:spcBef>
                        <a:spcAft>
                          <a:spcPts val="0"/>
                        </a:spcAft>
                        <a:buFont typeface="Symbol" panose="05050102010706020507" pitchFamily="18" charset="2"/>
                        <a:buChar char=""/>
                      </a:pP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Travel for students to Ellen Campus</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l">
                        <a:lnSpc>
                          <a:spcPct val="110000"/>
                        </a:lnSpc>
                        <a:spcBef>
                          <a:spcPts val="0"/>
                        </a:spcBef>
                        <a:spcAft>
                          <a:spcPts val="0"/>
                        </a:spcAft>
                        <a:buFont typeface="Symbol" panose="05050102010706020507" pitchFamily="18" charset="2"/>
                        <a:buChar char=""/>
                      </a:pP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Scholarships awarded to girls for private schools</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l">
                        <a:lnSpc>
                          <a:spcPct val="110000"/>
                        </a:lnSpc>
                        <a:spcBef>
                          <a:spcPts val="0"/>
                        </a:spcBef>
                        <a:spcAft>
                          <a:spcPts val="600"/>
                        </a:spcAft>
                        <a:buFont typeface="Symbol" panose="05050102010706020507" pitchFamily="18" charset="2"/>
                        <a:buChar char=""/>
                      </a:pP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Cell plans for staff and educators to stay connected </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45720" marR="4572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0" algn="r">
                        <a:lnSpc>
                          <a:spcPct val="110000"/>
                        </a:lnSpc>
                        <a:spcBef>
                          <a:spcPts val="0"/>
                        </a:spcBef>
                        <a:spcAft>
                          <a:spcPts val="1200"/>
                        </a:spcAft>
                      </a:pP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$35,000</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anchor="ctr">
                    <a:lnL w="1905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extLst>
                  <a:ext uri="{0D108BD9-81ED-4DB2-BD59-A6C34878D82A}">
                    <a16:rowId xmlns:a16="http://schemas.microsoft.com/office/drawing/2014/main" val="2673812141"/>
                  </a:ext>
                </a:extLst>
              </a:tr>
              <a:tr h="1212508">
                <a:tc>
                  <a:txBody>
                    <a:bodyPr/>
                    <a:lstStyle/>
                    <a:p>
                      <a:pPr marL="0" marR="0" algn="l">
                        <a:lnSpc>
                          <a:spcPct val="110000"/>
                        </a:lnSpc>
                        <a:spcBef>
                          <a:spcPts val="0"/>
                        </a:spcBef>
                        <a:spcAft>
                          <a:spcPts val="1200"/>
                        </a:spcAft>
                      </a:pP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Project Personnel Costs</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45720" marR="4572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342900" marR="0" lvl="0" indent="-342900" algn="l">
                        <a:lnSpc>
                          <a:spcPct val="110000"/>
                        </a:lnSpc>
                        <a:spcBef>
                          <a:spcPts val="0"/>
                        </a:spcBef>
                        <a:spcAft>
                          <a:spcPts val="0"/>
                        </a:spcAft>
                        <a:buFont typeface="Symbol" panose="05050102010706020507" pitchFamily="18" charset="2"/>
                        <a:buChar char=""/>
                      </a:pP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Community Manager (30% of her time devoted to project)</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l">
                        <a:lnSpc>
                          <a:spcPct val="110000"/>
                        </a:lnSpc>
                        <a:spcBef>
                          <a:spcPts val="0"/>
                        </a:spcBef>
                        <a:spcAft>
                          <a:spcPts val="0"/>
                        </a:spcAft>
                        <a:buFont typeface="Symbol" panose="05050102010706020507" pitchFamily="18" charset="2"/>
                        <a:buChar char=""/>
                      </a:pP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Interns (2 Rwandan interns to assist on a temporary basis)</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l">
                        <a:lnSpc>
                          <a:spcPct val="110000"/>
                        </a:lnSpc>
                        <a:spcBef>
                          <a:spcPts val="0"/>
                        </a:spcBef>
                        <a:spcAft>
                          <a:spcPts val="0"/>
                        </a:spcAft>
                        <a:buFont typeface="Symbol" panose="05050102010706020507" pitchFamily="18" charset="2"/>
                        <a:buChar char=""/>
                      </a:pP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Program Manager (50% of her time devoted to project)</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45720" marR="4572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0" marR="0" algn="r">
                        <a:lnSpc>
                          <a:spcPct val="110000"/>
                        </a:lnSpc>
                        <a:spcBef>
                          <a:spcPts val="0"/>
                        </a:spcBef>
                        <a:spcAft>
                          <a:spcPts val="1200"/>
                        </a:spcAft>
                      </a:pP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$15,000</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2311340259"/>
                  </a:ext>
                </a:extLst>
              </a:tr>
              <a:tr h="459218">
                <a:tc>
                  <a:txBody>
                    <a:bodyPr/>
                    <a:lstStyle/>
                    <a:p>
                      <a:pPr marL="0" marR="0" algn="l">
                        <a:lnSpc>
                          <a:spcPct val="110000"/>
                        </a:lnSpc>
                        <a:spcBef>
                          <a:spcPts val="0"/>
                        </a:spcBef>
                        <a:spcAft>
                          <a:spcPts val="1200"/>
                        </a:spcAft>
                      </a:pPr>
                      <a:r>
                        <a:rPr lang="en-US" sz="2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TOTAL</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45720" marR="4572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AEAAAA"/>
                    </a:solidFill>
                  </a:tcPr>
                </a:tc>
                <a:tc>
                  <a:txBody>
                    <a:bodyPr/>
                    <a:lstStyle/>
                    <a:p>
                      <a:pPr marL="0" marR="0" algn="l">
                        <a:lnSpc>
                          <a:spcPct val="110000"/>
                        </a:lnSpc>
                        <a:spcBef>
                          <a:spcPts val="0"/>
                        </a:spcBef>
                        <a:spcAft>
                          <a:spcPts val="1200"/>
                        </a:spcAft>
                      </a:pPr>
                      <a:r>
                        <a:rPr lang="en-US" sz="2000" dirty="0">
                          <a:effectLst/>
                          <a:latin typeface="Arial" panose="020B0604020202020204" pitchFamily="34" charset="0"/>
                          <a:ea typeface="Arial" panose="020B0604020202020204" pitchFamily="34" charset="0"/>
                          <a:cs typeface="Times New Roman" panose="02020603050405020304" pitchFamily="18" charset="0"/>
                        </a:rPr>
                        <a:t> </a:t>
                      </a:r>
                    </a:p>
                  </a:txBody>
                  <a:tcPr marL="45720" marR="4572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AEAAAA"/>
                    </a:solidFill>
                  </a:tcPr>
                </a:tc>
                <a:tc>
                  <a:txBody>
                    <a:bodyPr/>
                    <a:lstStyle/>
                    <a:p>
                      <a:pPr marL="0" marR="0" algn="r">
                        <a:lnSpc>
                          <a:spcPct val="110000"/>
                        </a:lnSpc>
                        <a:spcBef>
                          <a:spcPts val="0"/>
                        </a:spcBef>
                        <a:spcAft>
                          <a:spcPts val="1200"/>
                        </a:spcAft>
                      </a:pPr>
                      <a:r>
                        <a:rPr lang="en-US" sz="2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$50,000</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AEAAAA"/>
                    </a:solidFill>
                  </a:tcPr>
                </a:tc>
                <a:extLst>
                  <a:ext uri="{0D108BD9-81ED-4DB2-BD59-A6C34878D82A}">
                    <a16:rowId xmlns:a16="http://schemas.microsoft.com/office/drawing/2014/main" val="2392775482"/>
                  </a:ext>
                </a:extLst>
              </a:tr>
            </a:tbl>
          </a:graphicData>
        </a:graphic>
      </p:graphicFrame>
    </p:spTree>
    <p:extLst>
      <p:ext uri="{BB962C8B-B14F-4D97-AF65-F5344CB8AC3E}">
        <p14:creationId xmlns:p14="http://schemas.microsoft.com/office/powerpoint/2010/main" val="1558819310"/>
      </p:ext>
    </p:extLst>
  </p:cSld>
  <p:clrMapOvr>
    <a:masterClrMapping/>
  </p:clrMapOvr>
</p:sld>
</file>

<file path=ppt/theme/theme1.xml><?xml version="1.0" encoding="utf-8"?>
<a:theme xmlns:a="http://schemas.openxmlformats.org/drawingml/2006/main" name="1_Office Theme">
  <a:themeElements>
    <a:clrScheme name="Together Women Rise ">
      <a:dk1>
        <a:srgbClr val="000000"/>
      </a:dk1>
      <a:lt1>
        <a:srgbClr val="FFFFFF"/>
      </a:lt1>
      <a:dk2>
        <a:srgbClr val="022077"/>
      </a:dk2>
      <a:lt2>
        <a:srgbClr val="E7E6E6"/>
      </a:lt2>
      <a:accent1>
        <a:srgbClr val="009094"/>
      </a:accent1>
      <a:accent2>
        <a:srgbClr val="C2313A"/>
      </a:accent2>
      <a:accent3>
        <a:srgbClr val="FE4A00"/>
      </a:accent3>
      <a:accent4>
        <a:srgbClr val="C5F300"/>
      </a:accent4>
      <a:accent5>
        <a:srgbClr val="007A00"/>
      </a:accent5>
      <a:accent6>
        <a:srgbClr val="009094"/>
      </a:accent6>
      <a:hlink>
        <a:srgbClr val="FE4A00"/>
      </a:hlink>
      <a:folHlink>
        <a:srgbClr val="C2313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A7E5E72-7862-5D43-AF7F-60CC518D70AB}" vid="{1C668297-6492-3949-9939-005D33081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ccf3510-8f08-46ad-8e81-d1c5d0ba3915">
      <UserInfo>
        <DisplayName>Wendy Frattolin</DisplayName>
        <AccountId>14</AccountId>
        <AccountType/>
      </UserInfo>
    </SharedWithUsers>
    <lcf76f155ced4ddcb4097134ff3c332f xmlns="a5dfa07a-3378-4c71-8781-fe3969aabe83">
      <Terms xmlns="http://schemas.microsoft.com/office/infopath/2007/PartnerControls"/>
    </lcf76f155ced4ddcb4097134ff3c332f>
    <TaxCatchAll xmlns="accf3510-8f08-46ad-8e81-d1c5d0ba391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0286FD4C31124B87DC46649447B305" ma:contentTypeVersion="18" ma:contentTypeDescription="Create a new document." ma:contentTypeScope="" ma:versionID="c3f10db39e88da85a7de37d01bdd4ade">
  <xsd:schema xmlns:xsd="http://www.w3.org/2001/XMLSchema" xmlns:xs="http://www.w3.org/2001/XMLSchema" xmlns:p="http://schemas.microsoft.com/office/2006/metadata/properties" xmlns:ns2="accf3510-8f08-46ad-8e81-d1c5d0ba3915" xmlns:ns3="a5dfa07a-3378-4c71-8781-fe3969aabe83" targetNamespace="http://schemas.microsoft.com/office/2006/metadata/properties" ma:root="true" ma:fieldsID="2ed73e8805fbea16190b3073122039dc" ns2:_="" ns3:_="">
    <xsd:import namespace="accf3510-8f08-46ad-8e81-d1c5d0ba3915"/>
    <xsd:import namespace="a5dfa07a-3378-4c71-8781-fe3969aabe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element ref="ns2:TaxCatchAll"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cf3510-8f08-46ad-8e81-d1c5d0ba391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d2b817d9-fbbf-44b1-a7a2-c0a777ff8827}" ma:internalName="TaxCatchAll" ma:showField="CatchAllData" ma:web="accf3510-8f08-46ad-8e81-d1c5d0ba391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5dfa07a-3378-4c71-8781-fe3969aabe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d1aef4b-985b-4eed-9545-f746b3e9d40c"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1D8556-6F2F-4A4C-97AA-7BBB06884C0A}">
  <ds:schemaRefs>
    <ds:schemaRef ds:uri="accf3510-8f08-46ad-8e81-d1c5d0ba3915"/>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a5dfa07a-3378-4c71-8781-fe3969aabe83"/>
    <ds:schemaRef ds:uri="http://www.w3.org/XML/1998/namespace"/>
  </ds:schemaRefs>
</ds:datastoreItem>
</file>

<file path=customXml/itemProps2.xml><?xml version="1.0" encoding="utf-8"?>
<ds:datastoreItem xmlns:ds="http://schemas.openxmlformats.org/officeDocument/2006/customXml" ds:itemID="{020FD44B-9B34-4DD2-80D3-154DD82208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cf3510-8f08-46ad-8e81-d1c5d0ba3915"/>
    <ds:schemaRef ds:uri="a5dfa07a-3378-4c71-8781-fe3969aabe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F1D745-46D4-4D70-9655-7BFC2C5A1C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4142</TotalTime>
  <Words>1660</Words>
  <Application>Microsoft Office PowerPoint</Application>
  <PresentationFormat>Widescreen</PresentationFormat>
  <Paragraphs>136</Paragraphs>
  <Slides>11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Acumin Pro Light</vt:lpstr>
      <vt:lpstr>Arial</vt:lpstr>
      <vt:lpstr>Arial,Sans-Serif</vt:lpstr>
      <vt:lpstr>Calibri</vt:lpstr>
      <vt:lpstr>Helvetica</vt:lpstr>
      <vt:lpstr>Roboto</vt:lpstr>
      <vt:lpstr>Roboto Slab</vt:lpstr>
      <vt:lpstr>Symbol</vt:lpstr>
      <vt:lpstr>Times New Roman</vt:lpstr>
      <vt:lpstr>1_Office Theme</vt:lpstr>
      <vt:lpstr>April 2024 Featured Grant</vt:lpstr>
      <vt:lpstr>About Featured Grants</vt:lpstr>
      <vt:lpstr>The Global Issue</vt:lpstr>
      <vt:lpstr>Life Challenges of  Rwandan Women &amp; Girls </vt:lpstr>
      <vt:lpstr>Our April Featured Grantee: Dian Fossey Gorilla Fund</vt:lpstr>
      <vt:lpstr>Why We Love This Project</vt:lpstr>
      <vt:lpstr>How Our Grant Will Be Used</vt:lpstr>
      <vt:lpstr>PowerPoint Presentation</vt:lpstr>
      <vt:lpstr>Budget</vt:lpstr>
      <vt:lpstr>Anticipated Impact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IANGEL</dc:title>
  <dc:creator>Chris Worthy</dc:creator>
  <cp:lastModifiedBy>Amy West Moore</cp:lastModifiedBy>
  <cp:revision>161</cp:revision>
  <dcterms:created xsi:type="dcterms:W3CDTF">2021-03-06T21:56:16Z</dcterms:created>
  <dcterms:modified xsi:type="dcterms:W3CDTF">2024-03-14T14:15:16Z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0x010100BA0286FD4C31124B87DC46649447B305</vt:lpwstr>
  </property>
  <property fmtid="{D5CDD505-2E9C-101B-9397-08002B2CF9AE}" pid="3" name="MediaServiceImageTags">
    <vt:lpwstr/>
  </property>
</Properties>
</file>