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69" r:id="rId5"/>
    <p:sldId id="289" r:id="rId6"/>
    <p:sldId id="292" r:id="rId7"/>
    <p:sldId id="291" r:id="rId8"/>
    <p:sldId id="317" r:id="rId9"/>
    <p:sldId id="321" r:id="rId10"/>
    <p:sldId id="32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93"/>
    <a:srgbClr val="0220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66EF08-C07A-FE2B-57A8-6159FB6FD35B}" v="1" dt="2024-06-13T16:25:04.5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04" autoAdjust="0"/>
  </p:normalViewPr>
  <p:slideViewPr>
    <p:cSldViewPr snapToGrid="0">
      <p:cViewPr>
        <p:scale>
          <a:sx n="60" d="100"/>
          <a:sy n="60" d="100"/>
        </p:scale>
        <p:origin x="1613" y="475"/>
      </p:cViewPr>
      <p:guideLst/>
    </p:cSldViewPr>
  </p:slideViewPr>
  <p:notesTextViewPr>
    <p:cViewPr>
      <p:scale>
        <a:sx n="3" d="2"/>
        <a:sy n="3" d="2"/>
      </p:scale>
      <p:origin x="0" y="0"/>
    </p:cViewPr>
  </p:notesTextViewPr>
  <p:notesViewPr>
    <p:cSldViewPr snapToGrid="0">
      <p:cViewPr varScale="1">
        <p:scale>
          <a:sx n="84" d="100"/>
          <a:sy n="84"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orthy" userId="e6351b03c6324f9c" providerId="LiveId" clId="{F433EF6C-C824-4718-A2E4-304AA27DCEEF}"/>
    <pc:docChg chg="undo redo custSel delSld modSld">
      <pc:chgData name="Chris Worthy" userId="e6351b03c6324f9c" providerId="LiveId" clId="{F433EF6C-C824-4718-A2E4-304AA27DCEEF}" dt="2024-06-04T17:03:16.053" v="660"/>
      <pc:docMkLst>
        <pc:docMk/>
      </pc:docMkLst>
      <pc:sldChg chg="modSp mod">
        <pc:chgData name="Chris Worthy" userId="e6351b03c6324f9c" providerId="LiveId" clId="{F433EF6C-C824-4718-A2E4-304AA27DCEEF}" dt="2024-06-03T22:43:30.680" v="45" actId="14100"/>
        <pc:sldMkLst>
          <pc:docMk/>
          <pc:sldMk cId="1418139970" sldId="269"/>
        </pc:sldMkLst>
        <pc:spChg chg="mod">
          <ac:chgData name="Chris Worthy" userId="e6351b03c6324f9c" providerId="LiveId" clId="{F433EF6C-C824-4718-A2E4-304AA27DCEEF}" dt="2024-06-03T22:42:57.881" v="13" actId="20577"/>
          <ac:spMkLst>
            <pc:docMk/>
            <pc:sldMk cId="1418139970" sldId="269"/>
            <ac:spMk id="3" creationId="{BBD450AC-481C-BB49-8EFB-D32C040E893D}"/>
          </ac:spMkLst>
        </pc:spChg>
        <pc:spChg chg="mod">
          <ac:chgData name="Chris Worthy" userId="e6351b03c6324f9c" providerId="LiveId" clId="{F433EF6C-C824-4718-A2E4-304AA27DCEEF}" dt="2024-06-03T22:43:23.408" v="44" actId="20577"/>
          <ac:spMkLst>
            <pc:docMk/>
            <pc:sldMk cId="1418139970" sldId="269"/>
            <ac:spMk id="4" creationId="{23AFE6E0-2BD0-674F-8BB3-28A894D2A2A1}"/>
          </ac:spMkLst>
        </pc:spChg>
        <pc:picChg chg="mod">
          <ac:chgData name="Chris Worthy" userId="e6351b03c6324f9c" providerId="LiveId" clId="{F433EF6C-C824-4718-A2E4-304AA27DCEEF}" dt="2024-06-03T22:43:30.680" v="45" actId="14100"/>
          <ac:picMkLst>
            <pc:docMk/>
            <pc:sldMk cId="1418139970" sldId="269"/>
            <ac:picMk id="5" creationId="{C1C634F0-3747-4F5B-83A3-28C6C18FBCF4}"/>
          </ac:picMkLst>
        </pc:picChg>
      </pc:sldChg>
      <pc:sldChg chg="modSp mod modNotesTx">
        <pc:chgData name="Chris Worthy" userId="e6351b03c6324f9c" providerId="LiveId" clId="{F433EF6C-C824-4718-A2E4-304AA27DCEEF}" dt="2024-06-04T15:10:34.685" v="208" actId="20577"/>
        <pc:sldMkLst>
          <pc:docMk/>
          <pc:sldMk cId="3093843083" sldId="289"/>
        </pc:sldMkLst>
        <pc:picChg chg="mod">
          <ac:chgData name="Chris Worthy" userId="e6351b03c6324f9c" providerId="LiveId" clId="{F433EF6C-C824-4718-A2E4-304AA27DCEEF}" dt="2024-06-03T22:44:10.441" v="49" actId="14826"/>
          <ac:picMkLst>
            <pc:docMk/>
            <pc:sldMk cId="3093843083" sldId="289"/>
            <ac:picMk id="2" creationId="{00000000-0000-0000-0000-000000000000}"/>
          </ac:picMkLst>
        </pc:picChg>
      </pc:sldChg>
      <pc:sldChg chg="modSp mod modNotes">
        <pc:chgData name="Chris Worthy" userId="e6351b03c6324f9c" providerId="LiveId" clId="{F433EF6C-C824-4718-A2E4-304AA27DCEEF}" dt="2024-06-04T17:00:39.839" v="587" actId="255"/>
        <pc:sldMkLst>
          <pc:docMk/>
          <pc:sldMk cId="2243331252" sldId="291"/>
        </pc:sldMkLst>
        <pc:spChg chg="mod">
          <ac:chgData name="Chris Worthy" userId="e6351b03c6324f9c" providerId="LiveId" clId="{F433EF6C-C824-4718-A2E4-304AA27DCEEF}" dt="2024-06-03T22:45:23.850" v="118" actId="20577"/>
          <ac:spMkLst>
            <pc:docMk/>
            <pc:sldMk cId="2243331252" sldId="291"/>
            <ac:spMk id="2" creationId="{94A15800-946A-F54F-8334-1F8A5B4FEDA7}"/>
          </ac:spMkLst>
        </pc:spChg>
        <pc:spChg chg="mod">
          <ac:chgData name="Chris Worthy" userId="e6351b03c6324f9c" providerId="LiveId" clId="{F433EF6C-C824-4718-A2E4-304AA27DCEEF}" dt="2024-06-04T16:53:14.985" v="352" actId="1076"/>
          <ac:spMkLst>
            <pc:docMk/>
            <pc:sldMk cId="2243331252" sldId="291"/>
            <ac:spMk id="4" creationId="{5425BAC1-466C-C645-82B6-A9D3611DCA7F}"/>
          </ac:spMkLst>
        </pc:spChg>
      </pc:sldChg>
      <pc:sldChg chg="addSp modSp mod modNotes">
        <pc:chgData name="Chris Worthy" userId="e6351b03c6324f9c" providerId="LiveId" clId="{F433EF6C-C824-4718-A2E4-304AA27DCEEF}" dt="2024-06-04T17:02:37.814" v="659" actId="6549"/>
        <pc:sldMkLst>
          <pc:docMk/>
          <pc:sldMk cId="294983121" sldId="292"/>
        </pc:sldMkLst>
        <pc:spChg chg="mod">
          <ac:chgData name="Chris Worthy" userId="e6351b03c6324f9c" providerId="LiveId" clId="{F433EF6C-C824-4718-A2E4-304AA27DCEEF}" dt="2024-06-04T15:13:41.089" v="240" actId="113"/>
          <ac:spMkLst>
            <pc:docMk/>
            <pc:sldMk cId="294983121" sldId="292"/>
            <ac:spMk id="4" creationId="{B9467C27-4BEB-797B-36B1-E103BCAEAFBE}"/>
          </ac:spMkLst>
        </pc:spChg>
        <pc:spChg chg="mod">
          <ac:chgData name="Chris Worthy" userId="e6351b03c6324f9c" providerId="LiveId" clId="{F433EF6C-C824-4718-A2E4-304AA27DCEEF}" dt="2024-06-04T15:13:44.844" v="241" actId="1076"/>
          <ac:spMkLst>
            <pc:docMk/>
            <pc:sldMk cId="294983121" sldId="292"/>
            <ac:spMk id="5" creationId="{9370E7B5-B41F-184D-BE9C-E546BC86F796}"/>
          </ac:spMkLst>
        </pc:spChg>
        <pc:spChg chg="add">
          <ac:chgData name="Chris Worthy" userId="e6351b03c6324f9c" providerId="LiveId" clId="{F433EF6C-C824-4718-A2E4-304AA27DCEEF}" dt="2024-06-04T15:11:03.248" v="210"/>
          <ac:spMkLst>
            <pc:docMk/>
            <pc:sldMk cId="294983121" sldId="292"/>
            <ac:spMk id="6" creationId="{52A9EA4F-78A0-93E8-59A8-64B8497BA400}"/>
          </ac:spMkLst>
        </pc:spChg>
        <pc:spChg chg="add">
          <ac:chgData name="Chris Worthy" userId="e6351b03c6324f9c" providerId="LiveId" clId="{F433EF6C-C824-4718-A2E4-304AA27DCEEF}" dt="2024-06-04T15:11:03.248" v="210"/>
          <ac:spMkLst>
            <pc:docMk/>
            <pc:sldMk cId="294983121" sldId="292"/>
            <ac:spMk id="7" creationId="{B3286B49-F1CB-54FA-9DE3-873C36A367BE}"/>
          </ac:spMkLst>
        </pc:spChg>
        <pc:spChg chg="add">
          <ac:chgData name="Chris Worthy" userId="e6351b03c6324f9c" providerId="LiveId" clId="{F433EF6C-C824-4718-A2E4-304AA27DCEEF}" dt="2024-06-04T15:11:03.248" v="210"/>
          <ac:spMkLst>
            <pc:docMk/>
            <pc:sldMk cId="294983121" sldId="292"/>
            <ac:spMk id="8" creationId="{55D6AB73-3F8B-14F8-CAFE-156DE8A648DD}"/>
          </ac:spMkLst>
        </pc:spChg>
      </pc:sldChg>
      <pc:sldChg chg="modSp mod modNotes">
        <pc:chgData name="Chris Worthy" userId="e6351b03c6324f9c" providerId="LiveId" clId="{F433EF6C-C824-4718-A2E4-304AA27DCEEF}" dt="2024-06-04T16:59:59.039" v="585" actId="313"/>
        <pc:sldMkLst>
          <pc:docMk/>
          <pc:sldMk cId="259079045" sldId="317"/>
        </pc:sldMkLst>
        <pc:spChg chg="mod">
          <ac:chgData name="Chris Worthy" userId="e6351b03c6324f9c" providerId="LiveId" clId="{F433EF6C-C824-4718-A2E4-304AA27DCEEF}" dt="2024-06-03T22:45:37.097" v="128" actId="20577"/>
          <ac:spMkLst>
            <pc:docMk/>
            <pc:sldMk cId="259079045" sldId="317"/>
            <ac:spMk id="6" creationId="{53AA9E19-BFCF-6E4B-9670-79C286BD7A3F}"/>
          </ac:spMkLst>
        </pc:spChg>
        <pc:spChg chg="mod">
          <ac:chgData name="Chris Worthy" userId="e6351b03c6324f9c" providerId="LiveId" clId="{F433EF6C-C824-4718-A2E4-304AA27DCEEF}" dt="2024-06-04T16:55:33.057" v="494" actId="20577"/>
          <ac:spMkLst>
            <pc:docMk/>
            <pc:sldMk cId="259079045" sldId="317"/>
            <ac:spMk id="7" creationId="{A2205593-1008-E146-9B32-019765398443}"/>
          </ac:spMkLst>
        </pc:spChg>
        <pc:picChg chg="mod">
          <ac:chgData name="Chris Worthy" userId="e6351b03c6324f9c" providerId="LiveId" clId="{F433EF6C-C824-4718-A2E4-304AA27DCEEF}" dt="2024-06-03T22:45:54.531" v="131" actId="1076"/>
          <ac:picMkLst>
            <pc:docMk/>
            <pc:sldMk cId="259079045" sldId="317"/>
            <ac:picMk id="5" creationId="{BDF4F066-2BDE-8432-DEC8-37D49FD9CC2C}"/>
          </ac:picMkLst>
        </pc:picChg>
        <pc:picChg chg="mod">
          <ac:chgData name="Chris Worthy" userId="e6351b03c6324f9c" providerId="LiveId" clId="{F433EF6C-C824-4718-A2E4-304AA27DCEEF}" dt="2024-06-03T22:46:04.048" v="134" actId="1076"/>
          <ac:picMkLst>
            <pc:docMk/>
            <pc:sldMk cId="259079045" sldId="317"/>
            <ac:picMk id="10" creationId="{24C75D43-0B72-7CFE-F0F7-5D6E93F856F1}"/>
          </ac:picMkLst>
        </pc:picChg>
      </pc:sldChg>
      <pc:sldChg chg="modSp mod modNotes">
        <pc:chgData name="Chris Worthy" userId="e6351b03c6324f9c" providerId="LiveId" clId="{F433EF6C-C824-4718-A2E4-304AA27DCEEF}" dt="2024-06-04T17:03:16.053" v="660"/>
        <pc:sldMkLst>
          <pc:docMk/>
          <pc:sldMk cId="3669475064" sldId="321"/>
        </pc:sldMkLst>
        <pc:spChg chg="mod">
          <ac:chgData name="Chris Worthy" userId="e6351b03c6324f9c" providerId="LiveId" clId="{F433EF6C-C824-4718-A2E4-304AA27DCEEF}" dt="2024-06-04T16:56:19.992" v="498" actId="255"/>
          <ac:spMkLst>
            <pc:docMk/>
            <pc:sldMk cId="3669475064" sldId="321"/>
            <ac:spMk id="2" creationId="{94A15800-946A-F54F-8334-1F8A5B4FEDA7}"/>
          </ac:spMkLst>
        </pc:spChg>
        <pc:spChg chg="mod">
          <ac:chgData name="Chris Worthy" userId="e6351b03c6324f9c" providerId="LiveId" clId="{F433EF6C-C824-4718-A2E4-304AA27DCEEF}" dt="2024-06-04T16:58:02.968" v="580" actId="1076"/>
          <ac:spMkLst>
            <pc:docMk/>
            <pc:sldMk cId="3669475064" sldId="321"/>
            <ac:spMk id="4" creationId="{5425BAC1-466C-C645-82B6-A9D3611DCA7F}"/>
          </ac:spMkLst>
        </pc:spChg>
        <pc:picChg chg="mod">
          <ac:chgData name="Chris Worthy" userId="e6351b03c6324f9c" providerId="LiveId" clId="{F433EF6C-C824-4718-A2E4-304AA27DCEEF}" dt="2024-06-04T16:58:11.863" v="582" actId="14100"/>
          <ac:picMkLst>
            <pc:docMk/>
            <pc:sldMk cId="3669475064" sldId="321"/>
            <ac:picMk id="7" creationId="{28861A5A-F918-6C74-A1CE-3F01A4D65609}"/>
          </ac:picMkLst>
        </pc:picChg>
      </pc:sldChg>
      <pc:sldChg chg="modSp">
        <pc:chgData name="Chris Worthy" userId="e6351b03c6324f9c" providerId="LiveId" clId="{F433EF6C-C824-4718-A2E4-304AA27DCEEF}" dt="2024-06-03T22:47:02.470" v="140" actId="14826"/>
        <pc:sldMkLst>
          <pc:docMk/>
          <pc:sldMk cId="1099695874" sldId="324"/>
        </pc:sldMkLst>
        <pc:picChg chg="mod">
          <ac:chgData name="Chris Worthy" userId="e6351b03c6324f9c" providerId="LiveId" clId="{F433EF6C-C824-4718-A2E4-304AA27DCEEF}" dt="2024-06-03T22:47:02.470" v="140" actId="14826"/>
          <ac:picMkLst>
            <pc:docMk/>
            <pc:sldMk cId="1099695874" sldId="324"/>
            <ac:picMk id="10" creationId="{7BDF414F-F0FF-D99D-A97C-159D2A8E70DF}"/>
          </ac:picMkLst>
        </pc:picChg>
      </pc:sldChg>
      <pc:sldChg chg="del">
        <pc:chgData name="Chris Worthy" userId="e6351b03c6324f9c" providerId="LiveId" clId="{F433EF6C-C824-4718-A2E4-304AA27DCEEF}" dt="2024-06-03T22:46:41.984" v="137" actId="2696"/>
        <pc:sldMkLst>
          <pc:docMk/>
          <pc:sldMk cId="1574420401" sldId="325"/>
        </pc:sldMkLst>
      </pc:sldChg>
      <pc:sldChg chg="del">
        <pc:chgData name="Chris Worthy" userId="e6351b03c6324f9c" providerId="LiveId" clId="{F433EF6C-C824-4718-A2E4-304AA27DCEEF}" dt="2024-06-03T22:46:46.273" v="138" actId="2696"/>
        <pc:sldMkLst>
          <pc:docMk/>
          <pc:sldMk cId="1156831677" sldId="326"/>
        </pc:sldMkLst>
      </pc:sldChg>
      <pc:sldChg chg="del">
        <pc:chgData name="Chris Worthy" userId="e6351b03c6324f9c" providerId="LiveId" clId="{F433EF6C-C824-4718-A2E4-304AA27DCEEF}" dt="2024-06-03T22:46:53.271" v="139" actId="2696"/>
        <pc:sldMkLst>
          <pc:docMk/>
          <pc:sldMk cId="3137080132" sldId="327"/>
        </pc:sldMkLst>
      </pc:sldChg>
    </pc:docChg>
  </pc:docChgLst>
  <pc:docChgLst>
    <pc:chgData name="Chris Worthy" userId="S::education@togetherwomenrise.org::d9a4d00c-b359-4807-b111-a2d1d37d421f" providerId="AD" clId="Web-{4C66EF08-C07A-FE2B-57A8-6159FB6FD35B}"/>
    <pc:docChg chg="modSld">
      <pc:chgData name="Chris Worthy" userId="S::education@togetherwomenrise.org::d9a4d00c-b359-4807-b111-a2d1d37d421f" providerId="AD" clId="Web-{4C66EF08-C07A-FE2B-57A8-6159FB6FD35B}" dt="2024-06-13T16:25:47.372" v="8"/>
      <pc:docMkLst>
        <pc:docMk/>
      </pc:docMkLst>
      <pc:sldChg chg="modNotes">
        <pc:chgData name="Chris Worthy" userId="S::education@togetherwomenrise.org::d9a4d00c-b359-4807-b111-a2d1d37d421f" providerId="AD" clId="Web-{4C66EF08-C07A-FE2B-57A8-6159FB6FD35B}" dt="2024-06-13T16:25:21.824" v="6"/>
        <pc:sldMkLst>
          <pc:docMk/>
          <pc:sldMk cId="2243331252" sldId="291"/>
        </pc:sldMkLst>
      </pc:sldChg>
      <pc:sldChg chg="modNotes">
        <pc:chgData name="Chris Worthy" userId="S::education@togetherwomenrise.org::d9a4d00c-b359-4807-b111-a2d1d37d421f" providerId="AD" clId="Web-{4C66EF08-C07A-FE2B-57A8-6159FB6FD35B}" dt="2024-06-13T16:25:04.308" v="4"/>
        <pc:sldMkLst>
          <pc:docMk/>
          <pc:sldMk cId="294983121" sldId="292"/>
        </pc:sldMkLst>
      </pc:sldChg>
      <pc:sldChg chg="modNotes">
        <pc:chgData name="Chris Worthy" userId="S::education@togetherwomenrise.org::d9a4d00c-b359-4807-b111-a2d1d37d421f" providerId="AD" clId="Web-{4C66EF08-C07A-FE2B-57A8-6159FB6FD35B}" dt="2024-06-13T16:25:47.372" v="8"/>
        <pc:sldMkLst>
          <pc:docMk/>
          <pc:sldMk cId="3669475064" sldId="32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5DA05-797D-4181-80BB-FE6AA646CAB1}" type="datetimeFigureOut">
              <a:rPr lang="en-US" smtClean="0"/>
              <a:t>6/13/2024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64A7D-4F89-4359-B4A7-FEF9AC2B62D6}" type="slidenum">
              <a:rPr lang="en-US" smtClean="0"/>
              <a:t>‹#›</a:t>
            </a:fld>
            <a:endParaRPr lang="en-US" dirty="0"/>
          </a:p>
        </p:txBody>
      </p:sp>
    </p:spTree>
    <p:extLst>
      <p:ext uri="{BB962C8B-B14F-4D97-AF65-F5344CB8AC3E}">
        <p14:creationId xmlns:p14="http://schemas.microsoft.com/office/powerpoint/2010/main" val="207915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1</a:t>
            </a:fld>
            <a:endParaRPr lang="en-US" dirty="0"/>
          </a:p>
        </p:txBody>
      </p:sp>
    </p:spTree>
    <p:extLst>
      <p:ext uri="{BB962C8B-B14F-4D97-AF65-F5344CB8AC3E}">
        <p14:creationId xmlns:p14="http://schemas.microsoft.com/office/powerpoint/2010/main" val="275817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1200"/>
              </a:spcAft>
            </a:pPr>
            <a:r>
              <a:rPr lang="en-US" dirty="0">
                <a:effectLst/>
                <a:latin typeface="Arial" panose="020B0604020202020204" pitchFamily="34" charset="0"/>
                <a:ea typeface="Arial" panose="020B0604020202020204" pitchFamily="34" charset="0"/>
                <a:cs typeface="Times New Roman" panose="02020603050405020304" pitchFamily="18" charset="0"/>
              </a:rPr>
              <a:t>Together Women Rise funds Featured Grants and Transformation Partnerships. Featured Grants fund projects, general operations, or capacity building. Project grants are awarded to fund a new or existing project. This month, our Featured Grant funds a General Operations grant to Limitless Horizons Ixil. </a:t>
            </a:r>
          </a:p>
        </p:txBody>
      </p:sp>
      <p:sp>
        <p:nvSpPr>
          <p:cNvPr id="4" name="Slide Number Placeholder 3"/>
          <p:cNvSpPr>
            <a:spLocks noGrp="1"/>
          </p:cNvSpPr>
          <p:nvPr>
            <p:ph type="sldNum" sz="quarter" idx="5"/>
          </p:nvPr>
        </p:nvSpPr>
        <p:spPr/>
        <p:txBody>
          <a:bodyPr/>
          <a:lstStyle/>
          <a:p>
            <a:fld id="{DE864A7D-4F89-4359-B4A7-FEF9AC2B62D6}" type="slidenum">
              <a:rPr lang="en-US" smtClean="0"/>
              <a:t>2</a:t>
            </a:fld>
            <a:endParaRPr lang="en-US" dirty="0"/>
          </a:p>
        </p:txBody>
      </p:sp>
    </p:spTree>
    <p:extLst>
      <p:ext uri="{BB962C8B-B14F-4D97-AF65-F5344CB8AC3E}">
        <p14:creationId xmlns:p14="http://schemas.microsoft.com/office/powerpoint/2010/main" val="345009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Investing</a:t>
            </a:r>
            <a:r>
              <a:rPr lang="en-US" dirty="0"/>
              <a:t> in girls’ education is a smart investment with far-reaching benefits for all. Benefits include: </a:t>
            </a:r>
          </a:p>
          <a:p>
            <a:r>
              <a:rPr lang="en-US" b="1" dirty="0"/>
              <a:t>Increased Income and Economic Growth –</a:t>
            </a:r>
            <a:r>
              <a:rPr lang="en-US" dirty="0"/>
              <a:t> Because of the large gender gap in education, increasing education for girls has a stronger impact on a country’s educational attainment than simply increasing education for all. </a:t>
            </a:r>
            <a:endParaRPr lang="en-US" dirty="0">
              <a:ea typeface="Calibri"/>
              <a:cs typeface="Calibri"/>
            </a:endParaRPr>
          </a:p>
          <a:p>
            <a:r>
              <a:rPr lang="en-US" b="1" dirty="0"/>
              <a:t>Reduced Child Marriage, Early Pregnancy and Fertility –</a:t>
            </a:r>
            <a:r>
              <a:rPr lang="en-US" dirty="0"/>
              <a:t> Educating girls tends to delay the age at which girls marry and have children, helping break the cycle of poverty. It also tends to reduce total fertility and population growth, which can be an economic impediment in the Global South.</a:t>
            </a:r>
            <a:endParaRPr lang="en-US" dirty="0">
              <a:ea typeface="Calibri"/>
              <a:cs typeface="Calibri"/>
            </a:endParaRPr>
          </a:p>
          <a:p>
            <a:r>
              <a:rPr lang="en-US" b="1" dirty="0"/>
              <a:t>Improved Health Outcomes </a:t>
            </a:r>
            <a:r>
              <a:rPr lang="en-US" dirty="0"/>
              <a:t>– Educating girls tends to improve the health outcomes of girls and their families, especially if they are informed about nutrition, healthcare, and family planning. Because it delays the age at which girls have children, it also leads to healthier pregnancies and lower rates of infant and maternal mortality.</a:t>
            </a:r>
            <a:endParaRPr lang="en-US" dirty="0">
              <a:ea typeface="Calibri"/>
              <a:cs typeface="Calibri"/>
            </a:endParaRPr>
          </a:p>
          <a:p>
            <a:r>
              <a:rPr lang="en-US" b="1" dirty="0"/>
              <a:t>Enhanced Female Empowerment and Civic Engagement </a:t>
            </a:r>
            <a:r>
              <a:rPr lang="en-US" dirty="0"/>
              <a:t>– By educating girls, they gain the knowledge, skills, and confidence to make informed decisions about their lives, health, and future. They are better equipped to challenge gender norms and advocate for their rights. They are more likely to participate in civic and political life, leading to more inclusive and representative governance.</a:t>
            </a:r>
            <a:endParaRPr lang="en-US" dirty="0">
              <a:ea typeface="Calibri"/>
              <a:cs typeface="Calibri"/>
            </a:endParaRPr>
          </a:p>
          <a:p>
            <a:pPr marL="0" marR="0">
              <a:lnSpc>
                <a:spcPct val="107000"/>
              </a:lnSpc>
              <a:spcBef>
                <a:spcPts val="0"/>
              </a:spcBef>
              <a:spcAft>
                <a:spcPts val="0"/>
              </a:spcAft>
            </a:pPr>
            <a:endParaRPr lang="en-US" sz="1100" dirty="0">
              <a:latin typeface="Arial" panose="020B0604020202020204" pitchFamily="34" charset="0"/>
              <a:ea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C3DD2AD-B033-CB82-18CC-F48ED32EC2FE}"/>
              </a:ext>
            </a:extLst>
          </p:cNvPr>
          <p:cNvSpPr txBox="1"/>
          <p:nvPr/>
        </p:nvSpPr>
        <p:spPr>
          <a:xfrm>
            <a:off x="685800" y="4572000"/>
            <a:ext cx="5486400" cy="4139275"/>
          </a:xfrm>
          <a:prstGeom prst="rect">
            <a:avLst/>
          </a:prstGeom>
          <a:noFill/>
        </p:spPr>
        <p:txBody>
          <a:bodyPr wrap="square">
            <a:spAutoFit/>
          </a:bodyPr>
          <a:lstStyle/>
          <a:p>
            <a:pPr marL="0" marR="0">
              <a:lnSpc>
                <a:spcPct val="110000"/>
              </a:lnSpc>
              <a:spcBef>
                <a:spcPts val="0"/>
              </a:spcBef>
              <a:spcAft>
                <a:spcPts val="0"/>
              </a:spcAft>
            </a:pPr>
            <a:r>
              <a:rPr lang="en-US" sz="1200" dirty="0">
                <a:effectLst/>
                <a:latin typeface="Arial" panose="020B0604020202020204" pitchFamily="34" charset="0"/>
                <a:ea typeface="Arial" panose="020B0604020202020204" pitchFamily="34" charset="0"/>
                <a:cs typeface="Arial" panose="020B0604020202020204" pitchFamily="34" charset="0"/>
              </a:rPr>
              <a:t>Investing in girls’ education is a moral imperative and a smart investment with far-reaching benefits for all. Benefits include: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Bef>
                <a:spcPts val="0"/>
              </a:spcBef>
              <a:spcAft>
                <a:spcPts val="0"/>
              </a:spcAft>
            </a:pPr>
            <a:r>
              <a:rPr lang="en-US" sz="1200" b="1" dirty="0">
                <a:effectLst/>
                <a:latin typeface="Arial" panose="020B0604020202020204" pitchFamily="34" charset="0"/>
                <a:ea typeface="Arial" panose="020B0604020202020204" pitchFamily="34" charset="0"/>
                <a:cs typeface="Arial" panose="020B0604020202020204" pitchFamily="34" charset="0"/>
              </a:rPr>
              <a:t>Increased Income and Economic Growth –</a:t>
            </a:r>
            <a:r>
              <a:rPr lang="en-US" sz="1200" dirty="0">
                <a:effectLst/>
                <a:latin typeface="Arial" panose="020B0604020202020204" pitchFamily="34" charset="0"/>
                <a:ea typeface="Arial" panose="020B0604020202020204" pitchFamily="34" charset="0"/>
                <a:cs typeface="Arial" panose="020B0604020202020204" pitchFamily="34" charset="0"/>
              </a:rPr>
              <a:t> Because of the large gender gap in education, increasing education for girls has a stronger impact on a country’s educational attainment than simply increasing education for all.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Bef>
                <a:spcPts val="0"/>
              </a:spcBef>
              <a:spcAft>
                <a:spcPts val="0"/>
              </a:spcAft>
            </a:pPr>
            <a:r>
              <a:rPr lang="en-US" sz="1200" b="1" dirty="0">
                <a:solidFill>
                  <a:srgbClr val="0D0D0D"/>
                </a:solidFill>
                <a:effectLst/>
                <a:latin typeface="Arial" panose="020B0604020202020204" pitchFamily="34" charset="0"/>
                <a:ea typeface="Arial" panose="020B0604020202020204" pitchFamily="34" charset="0"/>
              </a:rPr>
              <a:t>Reduced Child Marriage, Early Pregnancy and Fertility –</a:t>
            </a:r>
            <a:r>
              <a:rPr lang="en-US" sz="1200" dirty="0">
                <a:solidFill>
                  <a:srgbClr val="0D0D0D"/>
                </a:solidFill>
                <a:effectLst/>
                <a:latin typeface="Arial" panose="020B0604020202020204" pitchFamily="34" charset="0"/>
                <a:ea typeface="Arial" panose="020B0604020202020204" pitchFamily="34" charset="0"/>
              </a:rPr>
              <a:t> Educating girls tends to delay the age at which girls marry and have children, helping break the cycle of poverty. It also tends to reduce total fertility and population growth, which can be an economic impediment in the Global South.</a:t>
            </a:r>
          </a:p>
          <a:p>
            <a:pPr marL="0" marR="0">
              <a:lnSpc>
                <a:spcPct val="110000"/>
              </a:lnSpc>
              <a:spcBef>
                <a:spcPts val="0"/>
              </a:spcBef>
              <a:spcAft>
                <a:spcPts val="0"/>
              </a:spcAft>
            </a:pPr>
            <a:r>
              <a:rPr lang="en-US" sz="1200" b="1" dirty="0">
                <a:latin typeface="Arial" panose="020B0604020202020204" pitchFamily="34" charset="0"/>
                <a:cs typeface="Arial" panose="020B0604020202020204" pitchFamily="34" charset="0"/>
              </a:rPr>
              <a:t>Improved Health Outcomes </a:t>
            </a:r>
            <a:r>
              <a:rPr lang="en-US" sz="1200" dirty="0">
                <a:latin typeface="Arial" panose="020B0604020202020204" pitchFamily="34" charset="0"/>
                <a:cs typeface="Arial" panose="020B0604020202020204" pitchFamily="34" charset="0"/>
              </a:rPr>
              <a:t>– Educating girls tends to improve the health outcomes of girls and their families, especially if they are informed about nutrition, healthcare, and family planning. Because it delays the age at which girls have children, it also leads to healthier pregnancies and lower rates of infant and maternal mortality.</a:t>
            </a:r>
          </a:p>
          <a:p>
            <a:pPr marL="0" marR="0">
              <a:lnSpc>
                <a:spcPct val="110000"/>
              </a:lnSpc>
              <a:spcBef>
                <a:spcPts val="0"/>
              </a:spcBef>
              <a:spcAft>
                <a:spcPts val="0"/>
              </a:spcAft>
            </a:pPr>
            <a:r>
              <a:rPr lang="en-US" sz="1200" b="1" dirty="0">
                <a:latin typeface="Arial" panose="020B0604020202020204" pitchFamily="34" charset="0"/>
                <a:cs typeface="Arial" panose="020B0604020202020204" pitchFamily="34" charset="0"/>
              </a:rPr>
              <a:t>Enhanced Female Empowerment and Civic Engagement </a:t>
            </a:r>
            <a:r>
              <a:rPr lang="en-US" sz="1200" dirty="0">
                <a:latin typeface="Arial" panose="020B0604020202020204" pitchFamily="34" charset="0"/>
                <a:cs typeface="Arial" panose="020B0604020202020204" pitchFamily="34" charset="0"/>
              </a:rPr>
              <a:t>– By educating girls, they gain the knowledge, skills, and confidence to make informed decisions about their lives, health, and future. They are better equipped to challenge gender norms and advocate for their rights. They are more likely to participate in civic and political life, leading to more inclusive and representative governance.</a:t>
            </a:r>
          </a:p>
        </p:txBody>
      </p:sp>
    </p:spTree>
    <p:extLst>
      <p:ext uri="{BB962C8B-B14F-4D97-AF65-F5344CB8AC3E}">
        <p14:creationId xmlns:p14="http://schemas.microsoft.com/office/powerpoint/2010/main" val="175097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E864A7D-4F89-4359-B4A7-FEF9AC2B62D6}" type="slidenum">
              <a:rPr lang="en-US" smtClean="0"/>
              <a:t>4</a:t>
            </a:fld>
            <a:endParaRPr lang="en-US" dirty="0"/>
          </a:p>
        </p:txBody>
      </p:sp>
      <p:sp>
        <p:nvSpPr>
          <p:cNvPr id="5" name="TextBox 4">
            <a:extLst>
              <a:ext uri="{FF2B5EF4-FFF2-40B4-BE49-F238E27FC236}">
                <a16:creationId xmlns:a16="http://schemas.microsoft.com/office/drawing/2014/main" id="{F66337E0-8C12-517B-81E0-E7C1AF5B85E5}"/>
              </a:ext>
            </a:extLst>
          </p:cNvPr>
          <p:cNvSpPr txBox="1"/>
          <p:nvPr/>
        </p:nvSpPr>
        <p:spPr>
          <a:xfrm>
            <a:off x="685800" y="4572000"/>
            <a:ext cx="5657850" cy="2920479"/>
          </a:xfrm>
          <a:prstGeom prst="rect">
            <a:avLst/>
          </a:prstGeom>
          <a:noFill/>
        </p:spPr>
        <p:txBody>
          <a:bodyPr wrap="square">
            <a:spAutoFit/>
          </a:bodyPr>
          <a:lstStyle/>
          <a:p>
            <a:pPr marL="0" marR="0">
              <a:lnSpc>
                <a:spcPct val="110000"/>
              </a:lnSpc>
              <a:spcBef>
                <a:spcPts val="0"/>
              </a:spcBef>
              <a:spcAft>
                <a:spcPts val="0"/>
              </a:spcAft>
              <a:tabLst>
                <a:tab pos="457200" algn="l"/>
              </a:tabLst>
            </a:pPr>
            <a:r>
              <a:rPr lang="en-US" sz="1200" dirty="0">
                <a:effectLst/>
                <a:latin typeface="Arial" panose="020B0604020202020204" pitchFamily="34" charset="0"/>
                <a:ea typeface="Arial" panose="020B0604020202020204" pitchFamily="34" charset="0"/>
                <a:cs typeface="Times New Roman" panose="02020603050405020304" pitchFamily="18" charset="0"/>
              </a:rPr>
              <a:t>LHI has deep connections to Together Women Rise. In 2017, LHI received a $50,000 project grant from Together Women Rise to enable a team of local female staff to educate and empower 110 Indigenous girls and women living in extreme poverty through LHI’s Youth Development Program. (The YDP is now a part of the Colegio Horizontes (Horizons School). The project provided access to education and academic support, career training, life skills workshops, mentorship, and income-generating opportunities, including a community-led artisan program. By the end of the grant period, LHI had met or exceeded all of its goals and proposed outcomes, directly benefitting 125 women and girls and indirectly benefitting 180 female family members. Katie Morrow, LHI’s Founder and Executive Director, is a member of Together Women Rise and her mother is a chapter leader. Katie spoke at Together Women Rise’s 20th anniversary celebration and LHI has welcomed Together Women Rise members to its campus, most recently in April 2024. </a:t>
            </a:r>
          </a:p>
        </p:txBody>
      </p:sp>
      <p:sp>
        <p:nvSpPr>
          <p:cNvPr id="3" name="Notes Placeholder 2">
            <a:extLst>
              <a:ext uri="{FF2B5EF4-FFF2-40B4-BE49-F238E27FC236}">
                <a16:creationId xmlns:a16="http://schemas.microsoft.com/office/drawing/2014/main" id="{278A9A69-4FBF-35DB-F3D8-05E9F70D8E98}"/>
              </a:ext>
            </a:extLst>
          </p:cNvPr>
          <p:cNvSpPr>
            <a:spLocks noGrp="1"/>
          </p:cNvSpPr>
          <p:nvPr>
            <p:ph type="body" idx="1"/>
          </p:nvPr>
        </p:nvSpPr>
        <p:spPr/>
        <p:txBody>
          <a:bodyPr/>
          <a:lstStyle/>
          <a:p>
            <a:r>
              <a:rPr lang="en-US" dirty="0"/>
              <a:t>LHI has deep connections to Together Women Rise. In 2017, LHI received a $50,000 project grant from Together Women Rise to enable a team of local female staff to educate and empower 110 Indigenous girls and women living in extreme poverty through LHI’s Youth Development Program. (The YDP is now a part of the Colegio </a:t>
            </a:r>
            <a:r>
              <a:rPr lang="en-US" dirty="0" err="1"/>
              <a:t>Horizontes</a:t>
            </a:r>
            <a:r>
              <a:rPr lang="en-US" dirty="0"/>
              <a:t> (Horizons School). The project provided access to education and academic support, career training, life skills workshops, mentorship, and income-generating opportunities, including a community-led artisan program. By the end of the grant period, LHI had met or exceeded all of its goals and proposed outcomes, directly benefitting 125 women and girls and indirectly benefitting 180 female family members. Katie Morrow, LHI’s Founder and Executive Director, is a member of Together Women Rise and her mother is a chapter leader. Katie spoke at Together Women Rise’s 20th anniversary celebration and LHI has welcomed Together Women Rise members to its campus, most recently in April 2024. </a:t>
            </a:r>
            <a:endParaRPr lang="en-US"/>
          </a:p>
          <a:p>
            <a:endParaRPr lang="en-US" dirty="0">
              <a:ea typeface="Calibri"/>
              <a:cs typeface="Calibri"/>
            </a:endParaRPr>
          </a:p>
        </p:txBody>
      </p:sp>
    </p:spTree>
    <p:extLst>
      <p:ext uri="{BB962C8B-B14F-4D97-AF65-F5344CB8AC3E}">
        <p14:creationId xmlns:p14="http://schemas.microsoft.com/office/powerpoint/2010/main" val="3309998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5638" y="1165225"/>
            <a:ext cx="5486400" cy="3086100"/>
          </a:xfrm>
        </p:spPr>
      </p:sp>
      <p:sp>
        <p:nvSpPr>
          <p:cNvPr id="3" name="Notes Placeholder 2"/>
          <p:cNvSpPr>
            <a:spLocks noGrp="1"/>
          </p:cNvSpPr>
          <p:nvPr>
            <p:ph type="body" idx="1"/>
          </p:nvPr>
        </p:nvSpPr>
        <p:spPr>
          <a:xfrm>
            <a:off x="506775" y="4400550"/>
            <a:ext cx="5960699" cy="3783330"/>
          </a:xfrm>
        </p:spPr>
        <p:txBody>
          <a:bodyPr/>
          <a:lstStyle/>
          <a:p>
            <a:pPr marL="0" marR="0">
              <a:lnSpc>
                <a:spcPct val="110000"/>
              </a:lnSpc>
              <a:spcBef>
                <a:spcPts val="0"/>
              </a:spcBef>
              <a:spcAft>
                <a:spcPts val="0"/>
              </a:spcAft>
            </a:pPr>
            <a:r>
              <a:rPr lang="en-US" dirty="0">
                <a:solidFill>
                  <a:srgbClr val="0D0D0D"/>
                </a:solidFill>
                <a:effectLst/>
                <a:highlight>
                  <a:srgbClr val="FFFFFF"/>
                </a:highlight>
                <a:latin typeface="Arial" panose="020B0604020202020204" pitchFamily="34" charset="0"/>
                <a:ea typeface="Arial" panose="020B0604020202020204" pitchFamily="34" charset="0"/>
                <a:cs typeface="Arial" panose="020B0604020202020204" pitchFamily="34" charset="0"/>
              </a:rPr>
              <a:t>Guatemalan society has a patriarchal or “machista” structure, with deep-seated cultural norms and stereotypes that shape gender roles and expectations. As a result, women face systemic discrimination and marginalization in nearly all spheres of life, including education, marriage and childbearing, gender-based violence, economic empowerment, and political representation.</a:t>
            </a:r>
            <a:endParaRPr lang="en-US" dirty="0">
              <a:effectLst/>
              <a:highlight>
                <a:srgbClr val="FFFFFF"/>
              </a:highligh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Bef>
                <a:spcPts val="0"/>
              </a:spcBef>
              <a:spcAft>
                <a:spcPts val="0"/>
              </a:spcAft>
            </a:pPr>
            <a:r>
              <a:rPr lang="en-US" dirty="0">
                <a:solidFill>
                  <a:srgbClr val="0D0D0D"/>
                </a:solidFill>
                <a:effectLst/>
                <a:highlight>
                  <a:srgbClr val="FFFFFF"/>
                </a:highlight>
                <a:latin typeface="Arial" panose="020B0604020202020204" pitchFamily="34" charset="0"/>
                <a:ea typeface="Arial" panose="020B0604020202020204" pitchFamily="34" charset="0"/>
                <a:cs typeface="Arial" panose="020B0604020202020204" pitchFamily="34" charset="0"/>
              </a:rPr>
              <a:t> </a:t>
            </a:r>
            <a:endParaRPr lang="en-US" dirty="0">
              <a:effectLst/>
              <a:highlight>
                <a:srgbClr val="FFFFFF"/>
              </a:highlight>
              <a:latin typeface="Arial" panose="020B0604020202020204" pitchFamily="34" charset="0"/>
              <a:ea typeface="Arial" panose="020B0604020202020204" pitchFamily="34" charset="0"/>
              <a:cs typeface="Times New Roman" panose="02020603050405020304" pitchFamily="18" charset="0"/>
            </a:endParaRPr>
          </a:p>
          <a:p>
            <a:r>
              <a:rPr lang="en-US" dirty="0">
                <a:effectLst/>
                <a:latin typeface="Arial" panose="020B0604020202020204" pitchFamily="34" charset="0"/>
                <a:ea typeface="Arial" panose="020B0604020202020204" pitchFamily="34" charset="0"/>
                <a:cs typeface="Times New Roman" panose="02020603050405020304" pitchFamily="18" charset="0"/>
              </a:rPr>
              <a:t>The devastating violence of the Guatemalan Civil War against the indigenous Ixil population resulted in 70 – 90 percent of Ixil villages being razed. Post-traumatic stress disorder and alcoholism have contributed to elevated rates of violence against women. Residents continue to struggle to make a living. Two out of three people are faced with food insecurity and 93 percent live in poverty. During the war, few had access to education – adults have completed just 3.3 years of formal education on average. </a:t>
            </a: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373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E864A7D-4F89-4359-B4A7-FEF9AC2B62D6}" type="slidenum">
              <a:rPr lang="en-US" smtClean="0"/>
              <a:t>6</a:t>
            </a:fld>
            <a:endParaRPr lang="en-US" dirty="0"/>
          </a:p>
        </p:txBody>
      </p:sp>
      <p:sp>
        <p:nvSpPr>
          <p:cNvPr id="8" name="TextBox 7">
            <a:extLst>
              <a:ext uri="{FF2B5EF4-FFF2-40B4-BE49-F238E27FC236}">
                <a16:creationId xmlns:a16="http://schemas.microsoft.com/office/drawing/2014/main" id="{7077B69E-2334-9180-37DD-597AF439AA0F}"/>
              </a:ext>
            </a:extLst>
          </p:cNvPr>
          <p:cNvSpPr txBox="1"/>
          <p:nvPr/>
        </p:nvSpPr>
        <p:spPr>
          <a:xfrm>
            <a:off x="571500" y="4415723"/>
            <a:ext cx="5657850" cy="2107949"/>
          </a:xfrm>
          <a:prstGeom prst="rect">
            <a:avLst/>
          </a:prstGeom>
          <a:noFill/>
        </p:spPr>
        <p:txBody>
          <a:bodyPr wrap="square">
            <a:spAutoFit/>
          </a:bodyPr>
          <a:lstStyle/>
          <a:p>
            <a:pPr marL="0" marR="0">
              <a:lnSpc>
                <a:spcPct val="110000"/>
              </a:lnSpc>
              <a:spcBef>
                <a:spcPts val="0"/>
              </a:spcBef>
              <a:spcAft>
                <a:spcPts val="12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Together Women Rise’s $50,000 Featured Grant to LHI supports general operations, with a focus on Colegio Horizontes (Horizons School), the organization’s Indigenous girl-centered school – a holistic educational program, including engaging academics, mentoring, nutritious meals, and family services that allows Maya Ixil girls to thrive. Graduates become champions for gender equality and women’s rights, leading their community to a brighter future and their families to better income, health, wellbeing. The school is building a pipeline of educated professionals in the community now and in the future in the hopes of bringing much-needed talent and economic stimulation to Chajul and while preserving the Maya heritage, language, and culture.</a:t>
            </a:r>
          </a:p>
        </p:txBody>
      </p:sp>
      <p:sp>
        <p:nvSpPr>
          <p:cNvPr id="3" name="Notes Placeholder 2">
            <a:extLst>
              <a:ext uri="{FF2B5EF4-FFF2-40B4-BE49-F238E27FC236}">
                <a16:creationId xmlns:a16="http://schemas.microsoft.com/office/drawing/2014/main" id="{E29E553A-55A8-37A1-D075-41C189C6FDAE}"/>
              </a:ext>
            </a:extLst>
          </p:cNvPr>
          <p:cNvSpPr>
            <a:spLocks noGrp="1"/>
          </p:cNvSpPr>
          <p:nvPr>
            <p:ph type="body" idx="1"/>
          </p:nvPr>
        </p:nvSpPr>
        <p:spPr/>
        <p:txBody>
          <a:bodyPr/>
          <a:lstStyle/>
          <a:p>
            <a:r>
              <a:rPr lang="en-US" dirty="0"/>
              <a:t>Together Women Rise’s $50,000 Featured Grant to LHI supports general operations, with a focus on Colegio </a:t>
            </a:r>
            <a:r>
              <a:rPr lang="en-US" dirty="0" err="1"/>
              <a:t>Horizontes</a:t>
            </a:r>
            <a:r>
              <a:rPr lang="en-US" dirty="0"/>
              <a:t> (Horizons School), the organization’s Indigenous girl-centered school – a holistic educational program, including engaging academics, mentoring, nutritious meals, and family services that allows Maya Ixil girls to thrive. Graduates become champions for gender equality and women’s rights, leading their community to a brighter future and their families to better income, health, wellbeing. The school is building a pipeline of educated professionals in the community now and in the future in the hopes of bringing much-needed talent and economic stimulation to </a:t>
            </a:r>
            <a:r>
              <a:rPr lang="en-US" dirty="0" err="1"/>
              <a:t>Chajul</a:t>
            </a:r>
            <a:r>
              <a:rPr lang="en-US" dirty="0"/>
              <a:t> and while preserving the Maya heritage, language, and culture.</a:t>
            </a:r>
          </a:p>
          <a:p>
            <a:endParaRPr lang="en-US" dirty="0">
              <a:ea typeface="Calibri"/>
              <a:cs typeface="Calibri"/>
            </a:endParaRPr>
          </a:p>
        </p:txBody>
      </p:sp>
    </p:spTree>
    <p:extLst>
      <p:ext uri="{BB962C8B-B14F-4D97-AF65-F5344CB8AC3E}">
        <p14:creationId xmlns:p14="http://schemas.microsoft.com/office/powerpoint/2010/main" val="289617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FE258-59C2-BE46-B8F6-263C56598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9972D-B557-EBF1-61A7-D413AABFB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6B847-EC12-0CD2-B20D-B86D9CABD769}"/>
              </a:ext>
            </a:extLst>
          </p:cNvPr>
          <p:cNvSpPr>
            <a:spLocks noGrp="1"/>
          </p:cNvSpPr>
          <p:nvPr>
            <p:ph type="body" idx="1"/>
          </p:nvPr>
        </p:nvSpPr>
        <p:spPr/>
        <p:txBody>
          <a:bodyPr/>
          <a:lstStyle/>
          <a:p>
            <a:pPr>
              <a:lnSpc>
                <a:spcPct val="110000"/>
              </a:lnSpc>
              <a:defRPr/>
            </a:pPr>
            <a:endParaRPr lang="en-US" i="1"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57B105F-8AC1-F8A5-DF85-76988174FDEF}"/>
              </a:ext>
            </a:extLst>
          </p:cNvPr>
          <p:cNvSpPr>
            <a:spLocks noGrp="1"/>
          </p:cNvSpPr>
          <p:nvPr>
            <p:ph type="sldNum" sz="quarter" idx="5"/>
          </p:nvPr>
        </p:nvSpPr>
        <p:spPr/>
        <p:txBody>
          <a:bodyPr/>
          <a:lstStyle/>
          <a:p>
            <a:fld id="{DE864A7D-4F89-4359-B4A7-FEF9AC2B62D6}" type="slidenum">
              <a:rPr lang="en-US" smtClean="0"/>
              <a:t>7</a:t>
            </a:fld>
            <a:endParaRPr lang="en-US" dirty="0"/>
          </a:p>
        </p:txBody>
      </p:sp>
    </p:spTree>
    <p:extLst>
      <p:ext uri="{BB962C8B-B14F-4D97-AF65-F5344CB8AC3E}">
        <p14:creationId xmlns:p14="http://schemas.microsoft.com/office/powerpoint/2010/main" val="7889827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0B6D1C3-F725-6948-9BDF-50E66B069391}"/>
              </a:ext>
            </a:extLst>
          </p:cNvPr>
          <p:cNvSpPr/>
          <p:nvPr userDrawn="1"/>
        </p:nvSpPr>
        <p:spPr>
          <a:xfrm>
            <a:off x="-3429000" y="0"/>
            <a:ext cx="6858000" cy="685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10;&#10;Description automatically generated with medium confidence">
            <a:extLst>
              <a:ext uri="{FF2B5EF4-FFF2-40B4-BE49-F238E27FC236}">
                <a16:creationId xmlns:a16="http://schemas.microsoft.com/office/drawing/2014/main" id="{767861D9-66D6-FB4A-B622-7918DB032014}"/>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r="-1260" b="-842"/>
          <a:stretch/>
        </p:blipFill>
        <p:spPr>
          <a:xfrm>
            <a:off x="0" y="219202"/>
            <a:ext cx="3345160" cy="6570921"/>
          </a:xfrm>
          <a:prstGeom prst="rect">
            <a:avLst/>
          </a:prstGeom>
          <a:noFill/>
        </p:spPr>
      </p:pic>
      <p:sp>
        <p:nvSpPr>
          <p:cNvPr id="14" name="Title 1">
            <a:extLst>
              <a:ext uri="{FF2B5EF4-FFF2-40B4-BE49-F238E27FC236}">
                <a16:creationId xmlns:a16="http://schemas.microsoft.com/office/drawing/2014/main" id="{14FFD73A-A22C-B849-92F1-CE00477A70F9}"/>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Subtitle 2">
            <a:extLst>
              <a:ext uri="{FF2B5EF4-FFF2-40B4-BE49-F238E27FC236}">
                <a16:creationId xmlns:a16="http://schemas.microsoft.com/office/drawing/2014/main" id="{35FD3991-DF44-1445-A473-9CBF805A6B99}"/>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descr="Logo&#10;&#10;Description automatically generated">
            <a:extLst>
              <a:ext uri="{FF2B5EF4-FFF2-40B4-BE49-F238E27FC236}">
                <a16:creationId xmlns:a16="http://schemas.microsoft.com/office/drawing/2014/main" id="{92B96C5A-3317-704D-B85A-DFDD17F59B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329464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range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3" y="365126"/>
            <a:ext cx="6709145"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AC75D794-A8F5-9B41-B297-17CD839DC81A}"/>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F8A160E0-302D-6142-866B-EFF101F36A16}"/>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1D578A12-FC74-B449-9D42-F78D270D436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65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A21B7830-6EF9-6142-B8A0-2C632D9C69FC}"/>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51EE712-E9EA-6140-BA9F-0B210C67D12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82A1EC73-6B4D-2949-A7DB-FB18B1346E0E}"/>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699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Green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6964326"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D0F16D5E-1958-3D43-9A94-0961BBA8B880}"/>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F1F74D71-55C1-A74A-901B-0E87B51C48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26C0026A-0A87-3346-9159-E79FAABB93A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723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Dark">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5" y="365126"/>
            <a:ext cx="10679062"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3" name="Oval 12">
            <a:extLst>
              <a:ext uri="{FF2B5EF4-FFF2-40B4-BE49-F238E27FC236}">
                <a16:creationId xmlns:a16="http://schemas.microsoft.com/office/drawing/2014/main" id="{1094124E-041B-484D-839A-5EE93347F6B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58A274B5-3EF2-5F47-A5C2-8A4F31EB5443}"/>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5" name="Content Placeholder 2">
            <a:extLst>
              <a:ext uri="{FF2B5EF4-FFF2-40B4-BE49-F238E27FC236}">
                <a16:creationId xmlns:a16="http://schemas.microsoft.com/office/drawing/2014/main" id="{3C1096C4-4437-0640-83EE-F06910424361}"/>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119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Dark + Imag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3" y="365126"/>
            <a:ext cx="668787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35AB2612-CE67-884D-94AD-9B5D905A7F69}"/>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63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Dark + Background">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12" name="Title 1">
            <a:extLst>
              <a:ext uri="{FF2B5EF4-FFF2-40B4-BE49-F238E27FC236}">
                <a16:creationId xmlns:a16="http://schemas.microsoft.com/office/drawing/2014/main" id="{2183E695-72EC-2C4B-A951-6A10894158C6}"/>
              </a:ext>
            </a:extLst>
          </p:cNvPr>
          <p:cNvSpPr>
            <a:spLocks noGrp="1"/>
          </p:cNvSpPr>
          <p:nvPr>
            <p:ph type="title"/>
          </p:nvPr>
        </p:nvSpPr>
        <p:spPr>
          <a:xfrm>
            <a:off x="765543" y="365126"/>
            <a:ext cx="664534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pic>
        <p:nvPicPr>
          <p:cNvPr id="15" name="Picture 14">
            <a:extLst>
              <a:ext uri="{FF2B5EF4-FFF2-40B4-BE49-F238E27FC236}">
                <a16:creationId xmlns:a16="http://schemas.microsoft.com/office/drawing/2014/main" id="{37DF2BD0-20FD-6342-96EC-BBABE9322E5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7" name="Oval 16">
            <a:extLst>
              <a:ext uri="{FF2B5EF4-FFF2-40B4-BE49-F238E27FC236}">
                <a16:creationId xmlns:a16="http://schemas.microsoft.com/office/drawing/2014/main" id="{4B979B37-6C74-914B-8B8E-D8241FB8DC9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06B26A89-1385-6946-A398-E62459056390}"/>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21" name="Oval 20">
            <a:extLst>
              <a:ext uri="{FF2B5EF4-FFF2-40B4-BE49-F238E27FC236}">
                <a16:creationId xmlns:a16="http://schemas.microsoft.com/office/drawing/2014/main" id="{E108B4A9-09EF-8945-A6AA-7F0450EF816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03AD38AB-7F74-B14C-983E-A48C142BBEAC}"/>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7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1 (Pattern)">
    <p:bg>
      <p:bgPr>
        <a:solidFill>
          <a:srgbClr val="022077"/>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3085F7-10FB-514C-9E1C-83BC79E2FF6F}"/>
              </a:ext>
            </a:extLst>
          </p:cNvPr>
          <p:cNvGrpSpPr/>
          <p:nvPr userDrawn="1"/>
        </p:nvGrpSpPr>
        <p:grpSpPr>
          <a:xfrm>
            <a:off x="0" y="-9657"/>
            <a:ext cx="12192000" cy="6867657"/>
            <a:chOff x="0" y="-9657"/>
            <a:chExt cx="12192000" cy="6867657"/>
          </a:xfrm>
        </p:grpSpPr>
        <p:pic>
          <p:nvPicPr>
            <p:cNvPr id="9" name="Picture 8">
              <a:extLst>
                <a:ext uri="{FF2B5EF4-FFF2-40B4-BE49-F238E27FC236}">
                  <a16:creationId xmlns:a16="http://schemas.microsoft.com/office/drawing/2014/main" id="{C22F153C-EDF2-D845-A7D9-B1FEC3961A9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0" name="Picture 9">
              <a:extLst>
                <a:ext uri="{FF2B5EF4-FFF2-40B4-BE49-F238E27FC236}">
                  <a16:creationId xmlns:a16="http://schemas.microsoft.com/office/drawing/2014/main" id="{B8921B9C-A5E0-4A42-BD2B-6821A9B05A3A}"/>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1" name="Picture 10">
              <a:extLst>
                <a:ext uri="{FF2B5EF4-FFF2-40B4-BE49-F238E27FC236}">
                  <a16:creationId xmlns:a16="http://schemas.microsoft.com/office/drawing/2014/main" id="{8A3BCA0C-61F1-C14A-BAEE-ECF313BCBAEC}"/>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2" name="Picture 11">
              <a:extLst>
                <a:ext uri="{FF2B5EF4-FFF2-40B4-BE49-F238E27FC236}">
                  <a16:creationId xmlns:a16="http://schemas.microsoft.com/office/drawing/2014/main" id="{81819E28-8D4D-C246-B366-E1E8B11C487C}"/>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2" name="Title 1">
            <a:extLst>
              <a:ext uri="{FF2B5EF4-FFF2-40B4-BE49-F238E27FC236}">
                <a16:creationId xmlns:a16="http://schemas.microsoft.com/office/drawing/2014/main" id="{986CDE48-630F-9C46-BB6A-D7CDC02EAEB6}"/>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5A7A785-1110-2D41-89A3-7E4C2F78657D}"/>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4" name="Oval 13">
            <a:extLst>
              <a:ext uri="{FF2B5EF4-FFF2-40B4-BE49-F238E27FC236}">
                <a16:creationId xmlns:a16="http://schemas.microsoft.com/office/drawing/2014/main" id="{20087949-D01F-654A-9EE4-34CDD8C54204}"/>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5F358B00-4EF3-3F4E-BC4D-3255D5C145B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57886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Full Image)">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07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Two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6858000"/>
          </a:xfrm>
          <a:prstGeom prst="rect">
            <a:avLst/>
          </a:prstGeom>
        </p:spPr>
        <p:txBody>
          <a:bodyPr/>
          <a:lstStyle/>
          <a:p>
            <a:endParaRPr lang="en-US" dirty="0"/>
          </a:p>
        </p:txBody>
      </p:sp>
    </p:spTree>
    <p:extLst>
      <p:ext uri="{BB962C8B-B14F-4D97-AF65-F5344CB8AC3E}">
        <p14:creationId xmlns:p14="http://schemas.microsoft.com/office/powerpoint/2010/main" val="4272961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Three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342900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F892EE63-1133-5049-9C14-4088F4554357}"/>
              </a:ext>
            </a:extLst>
          </p:cNvPr>
          <p:cNvSpPr>
            <a:spLocks noGrp="1"/>
          </p:cNvSpPr>
          <p:nvPr>
            <p:ph type="pic" sz="quarter" idx="15"/>
          </p:nvPr>
        </p:nvSpPr>
        <p:spPr>
          <a:xfrm>
            <a:off x="6096000" y="3429000"/>
            <a:ext cx="6096000" cy="3429000"/>
          </a:xfrm>
          <a:prstGeom prst="rect">
            <a:avLst/>
          </a:prstGeom>
        </p:spPr>
        <p:txBody>
          <a:bodyPr/>
          <a:lstStyle/>
          <a:p>
            <a:endParaRPr lang="en-US" dirty="0"/>
          </a:p>
        </p:txBody>
      </p:sp>
    </p:spTree>
    <p:extLst>
      <p:ext uri="{BB962C8B-B14F-4D97-AF65-F5344CB8AC3E}">
        <p14:creationId xmlns:p14="http://schemas.microsoft.com/office/powerpoint/2010/main" val="299970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11724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3 (Full Image + Header)">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1" name="Title 1">
            <a:extLst>
              <a:ext uri="{FF2B5EF4-FFF2-40B4-BE49-F238E27FC236}">
                <a16:creationId xmlns:a16="http://schemas.microsoft.com/office/drawing/2014/main" id="{626BC2E5-D127-554F-B608-1D2F1D194914}"/>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2">
            <a:extLst>
              <a:ext uri="{FF2B5EF4-FFF2-40B4-BE49-F238E27FC236}">
                <a16:creationId xmlns:a16="http://schemas.microsoft.com/office/drawing/2014/main" id="{4EDDDE11-8B0C-EC48-8954-D955CFA5C911}"/>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4" name="Oval 13">
            <a:extLst>
              <a:ext uri="{FF2B5EF4-FFF2-40B4-BE49-F238E27FC236}">
                <a16:creationId xmlns:a16="http://schemas.microsoft.com/office/drawing/2014/main" id="{9A1CE03B-2FA9-A44B-BDCB-AE7EB47BB0E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D9C01B88-E7D9-5443-A833-03C33741046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404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4 (Half Image + Header)">
    <p:bg>
      <p:bgPr>
        <a:solidFill>
          <a:srgbClr val="022077"/>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F842B67-50ED-DB4C-9647-FB279CA90D3C}"/>
              </a:ext>
            </a:extLst>
          </p:cNvPr>
          <p:cNvGrpSpPr/>
          <p:nvPr userDrawn="1"/>
        </p:nvGrpSpPr>
        <p:grpSpPr>
          <a:xfrm>
            <a:off x="0" y="-9657"/>
            <a:ext cx="12192000" cy="6867657"/>
            <a:chOff x="0" y="-9657"/>
            <a:chExt cx="12192000" cy="6867657"/>
          </a:xfrm>
        </p:grpSpPr>
        <p:pic>
          <p:nvPicPr>
            <p:cNvPr id="15" name="Picture 14">
              <a:extLst>
                <a:ext uri="{FF2B5EF4-FFF2-40B4-BE49-F238E27FC236}">
                  <a16:creationId xmlns:a16="http://schemas.microsoft.com/office/drawing/2014/main" id="{2182C685-FEBF-1647-AD54-566CE3AA7B3C}"/>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6" name="Picture 15">
              <a:extLst>
                <a:ext uri="{FF2B5EF4-FFF2-40B4-BE49-F238E27FC236}">
                  <a16:creationId xmlns:a16="http://schemas.microsoft.com/office/drawing/2014/main" id="{6C1ECD93-9D32-8C45-8FE8-4E7A4AEEAB86}"/>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7" name="Picture 16">
              <a:extLst>
                <a:ext uri="{FF2B5EF4-FFF2-40B4-BE49-F238E27FC236}">
                  <a16:creationId xmlns:a16="http://schemas.microsoft.com/office/drawing/2014/main" id="{45B6E2C7-BC34-C54A-AA36-EC2DA7D6C0BE}"/>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8" name="Picture 17">
              <a:extLst>
                <a:ext uri="{FF2B5EF4-FFF2-40B4-BE49-F238E27FC236}">
                  <a16:creationId xmlns:a16="http://schemas.microsoft.com/office/drawing/2014/main" id="{6777A11A-7F56-3549-A15B-87AC6999EA81}"/>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3722914"/>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E0E7B2FD-F6A6-CC45-9651-D95241234DE0}"/>
              </a:ext>
            </a:extLst>
          </p:cNvPr>
          <p:cNvSpPr>
            <a:spLocks noGrp="1"/>
          </p:cNvSpPr>
          <p:nvPr>
            <p:ph type="title"/>
          </p:nvPr>
        </p:nvSpPr>
        <p:spPr>
          <a:xfrm>
            <a:off x="831850" y="4484957"/>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2">
            <a:extLst>
              <a:ext uri="{FF2B5EF4-FFF2-40B4-BE49-F238E27FC236}">
                <a16:creationId xmlns:a16="http://schemas.microsoft.com/office/drawing/2014/main" id="{9DA20464-4FF8-3A44-84FF-8815ED5273DF}"/>
              </a:ext>
            </a:extLst>
          </p:cNvPr>
          <p:cNvSpPr>
            <a:spLocks noGrp="1"/>
          </p:cNvSpPr>
          <p:nvPr>
            <p:ph type="body" idx="1"/>
          </p:nvPr>
        </p:nvSpPr>
        <p:spPr>
          <a:xfrm>
            <a:off x="831850" y="5247153"/>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1" name="Oval 20">
            <a:extLst>
              <a:ext uri="{FF2B5EF4-FFF2-40B4-BE49-F238E27FC236}">
                <a16:creationId xmlns:a16="http://schemas.microsoft.com/office/drawing/2014/main" id="{6D09D017-7F9B-7F40-902B-E9C60337FE5E}"/>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a:extLst>
              <a:ext uri="{FF2B5EF4-FFF2-40B4-BE49-F238E27FC236}">
                <a16:creationId xmlns:a16="http://schemas.microsoft.com/office/drawing/2014/main" id="{CB9A959E-3FE5-6245-B1FE-C8564C1C0B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75243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Two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D929C9-3D7C-5E47-AD44-FFB78D77B15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2" name="Title 1">
            <a:extLst>
              <a:ext uri="{FF2B5EF4-FFF2-40B4-BE49-F238E27FC236}">
                <a16:creationId xmlns:a16="http://schemas.microsoft.com/office/drawing/2014/main" id="{54E4CAC7-BF03-504E-89DC-A7FFB96C3972}"/>
              </a:ext>
            </a:extLst>
          </p:cNvPr>
          <p:cNvSpPr>
            <a:spLocks noGrp="1"/>
          </p:cNvSpPr>
          <p:nvPr>
            <p:ph type="title"/>
          </p:nvPr>
        </p:nvSpPr>
        <p:spPr>
          <a:xfrm>
            <a:off x="747392" y="382332"/>
            <a:ext cx="10697214" cy="531854"/>
          </a:xfrm>
          <a:prstGeom prst="rect">
            <a:avLst/>
          </a:prstGeom>
        </p:spPr>
        <p:txBody>
          <a:bodyPr/>
          <a:lstStyle>
            <a:lvl1pPr>
              <a:defRPr sz="38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7D9D711-DE73-3744-88A9-8DBD6E01B676}"/>
              </a:ext>
            </a:extLst>
          </p:cNvPr>
          <p:cNvSpPr>
            <a:spLocks noGrp="1"/>
          </p:cNvSpPr>
          <p:nvPr>
            <p:ph type="body" idx="1"/>
          </p:nvPr>
        </p:nvSpPr>
        <p:spPr>
          <a:xfrm>
            <a:off x="747392" y="1530336"/>
            <a:ext cx="517492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302811-0929-C945-AB7E-0FAD806644AB}"/>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AD37A9-C8C7-8C49-ABE8-90AFB2695E12}"/>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B99638-1551-1E4F-B6BC-F89C75329323}"/>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Text, logo&#10;&#10;Description automatically generated">
            <a:extLst>
              <a:ext uri="{FF2B5EF4-FFF2-40B4-BE49-F238E27FC236}">
                <a16:creationId xmlns:a16="http://schemas.microsoft.com/office/drawing/2014/main" id="{3E164582-C5D2-A442-97E3-F25DCFA45C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2" name="Oval 11">
            <a:extLst>
              <a:ext uri="{FF2B5EF4-FFF2-40B4-BE49-F238E27FC236}">
                <a16:creationId xmlns:a16="http://schemas.microsoft.com/office/drawing/2014/main" id="{60AA2AF9-D797-6C4D-8142-2A5B3523C75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Slide Number Placeholder 5">
            <a:extLst>
              <a:ext uri="{FF2B5EF4-FFF2-40B4-BE49-F238E27FC236}">
                <a16:creationId xmlns:a16="http://schemas.microsoft.com/office/drawing/2014/main" id="{A3A8314D-FEF3-1847-A1C7-4BF6CBB70B93}"/>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17911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Two Column DARK">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4" name="Picture 13">
            <a:extLst>
              <a:ext uri="{FF2B5EF4-FFF2-40B4-BE49-F238E27FC236}">
                <a16:creationId xmlns:a16="http://schemas.microsoft.com/office/drawing/2014/main" id="{6D67A07F-9E0F-D848-8B6F-28004847872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2" name="Title 1">
            <a:extLst>
              <a:ext uri="{FF2B5EF4-FFF2-40B4-BE49-F238E27FC236}">
                <a16:creationId xmlns:a16="http://schemas.microsoft.com/office/drawing/2014/main" id="{BE58CAE4-A02D-A34D-A0FD-4817143B57FC}"/>
              </a:ext>
            </a:extLst>
          </p:cNvPr>
          <p:cNvSpPr>
            <a:spLocks noGrp="1"/>
          </p:cNvSpPr>
          <p:nvPr>
            <p:ph type="title"/>
          </p:nvPr>
        </p:nvSpPr>
        <p:spPr>
          <a:xfrm>
            <a:off x="765545" y="382332"/>
            <a:ext cx="10679061" cy="531854"/>
          </a:xfrm>
          <a:prstGeom prst="rect">
            <a:avLst/>
          </a:prstGeom>
        </p:spPr>
        <p:txBody>
          <a:bodyPr/>
          <a:lstStyle>
            <a:lvl1pPr>
              <a:defRPr sz="38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2">
            <a:extLst>
              <a:ext uri="{FF2B5EF4-FFF2-40B4-BE49-F238E27FC236}">
                <a16:creationId xmlns:a16="http://schemas.microsoft.com/office/drawing/2014/main" id="{01A025B9-8A3F-9F40-92FE-D263443060DF}"/>
              </a:ext>
            </a:extLst>
          </p:cNvPr>
          <p:cNvSpPr>
            <a:spLocks noGrp="1"/>
          </p:cNvSpPr>
          <p:nvPr>
            <p:ph type="body" idx="1"/>
          </p:nvPr>
        </p:nvSpPr>
        <p:spPr>
          <a:xfrm>
            <a:off x="747394" y="1530336"/>
            <a:ext cx="5174925"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3BFC4F9C-2D1F-734B-836F-256F00A77986}"/>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24D883DE-D65D-F94D-B654-41443A19BDE7}"/>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5FBBAED3-460D-EB48-8097-B905B4865A1D}"/>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Oval 18">
            <a:extLst>
              <a:ext uri="{FF2B5EF4-FFF2-40B4-BE49-F238E27FC236}">
                <a16:creationId xmlns:a16="http://schemas.microsoft.com/office/drawing/2014/main" id="{49152187-D46B-F24D-A1BF-4B40C2F3976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A0EAA128-386C-3D4D-AF7A-239BAC1EAFFF}"/>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71907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585488" y="5394326"/>
            <a:ext cx="6687879" cy="762310"/>
          </a:xfrm>
          <a:prstGeom prst="rect">
            <a:avLst/>
          </a:prstGeom>
        </p:spPr>
        <p:txBody>
          <a:bodyPr/>
          <a:lstStyle>
            <a:lvl1pPr>
              <a:defRPr sz="35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356465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3">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73C6CCDC-1D55-004A-9842-F6862B46E58E}"/>
              </a:ext>
            </a:extLst>
          </p:cNvPr>
          <p:cNvPicPr>
            <a:picLocks noChangeAspect="1"/>
          </p:cNvPicPr>
          <p:nvPr userDrawn="1"/>
        </p:nvPicPr>
        <p:blipFill rotWithShape="1">
          <a:blip r:embed="rId2" cstate="email">
            <a:alphaModFix amt="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657"/>
                    </a14:imgEffect>
                    <a14:imgEffect>
                      <a14:saturation sat="0"/>
                    </a14:imgEffect>
                  </a14:imgLayer>
                </a14:imgProps>
              </a:ext>
              <a:ext uri="{28A0092B-C50C-407E-A947-70E740481C1C}">
                <a14:useLocalDpi xmlns:a14="http://schemas.microsoft.com/office/drawing/2010/main"/>
              </a:ext>
            </a:extLst>
          </a:blip>
          <a:srcRect t="-2"/>
          <a:stretch/>
        </p:blipFill>
        <p:spPr>
          <a:xfrm rot="10800000">
            <a:off x="7273365" y="0"/>
            <a:ext cx="4918635" cy="5174005"/>
          </a:xfrm>
          <a:prstGeom prst="rect">
            <a:avLst/>
          </a:prstGeom>
          <a:noFill/>
        </p:spPr>
      </p:pic>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4153249"/>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979086"/>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867488"/>
            <a:ext cx="6571955" cy="1914439"/>
          </a:xfrm>
          <a:prstGeom prst="rect">
            <a:avLst/>
          </a:prstGeom>
        </p:spPr>
      </p:pic>
    </p:spTree>
    <p:extLst>
      <p:ext uri="{BB962C8B-B14F-4D97-AF65-F5344CB8AC3E}">
        <p14:creationId xmlns:p14="http://schemas.microsoft.com/office/powerpoint/2010/main" val="278873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9" name="Oval 8">
            <a:extLst>
              <a:ext uri="{FF2B5EF4-FFF2-40B4-BE49-F238E27FC236}">
                <a16:creationId xmlns:a16="http://schemas.microsoft.com/office/drawing/2014/main" id="{718CED8E-B2EC-5645-977B-B28048157369}"/>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10679062"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CCAF0111-DE26-914F-B19C-B5F0063DBD4B}"/>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72E79535-EB88-604E-B3C1-9A71B536E4A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258052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3" y="365126"/>
            <a:ext cx="6570921"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670B7A42-804D-4247-8E02-4A0B0D9A0282}"/>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84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ue + Backgro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6624084"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9" name="Content Placeholder 2">
            <a:extLst>
              <a:ext uri="{FF2B5EF4-FFF2-40B4-BE49-F238E27FC236}">
                <a16:creationId xmlns:a16="http://schemas.microsoft.com/office/drawing/2014/main" id="{681C3E73-869E-7941-91C9-411FBB562137}"/>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Oval 14">
            <a:extLst>
              <a:ext uri="{FF2B5EF4-FFF2-40B4-BE49-F238E27FC236}">
                <a16:creationId xmlns:a16="http://schemas.microsoft.com/office/drawing/2014/main" id="{7C151FBD-AC78-D141-A06C-DDA0547B14F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9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5224C225-D204-D844-B8C3-D5DF66D949AF}"/>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B0B16ABD-AE6B-D54D-946A-616A92E42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F5BA6D8C-A454-444E-B240-F2A5E6A7B914}"/>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D2106608-286B-CE45-9F0A-689F994B06A8}"/>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83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al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06132635-48EC-5F42-94D5-9F656E297C9D}"/>
              </a:ext>
            </a:extLst>
          </p:cNvPr>
          <p:cNvSpPr>
            <a:spLocks noGrp="1"/>
          </p:cNvSpPr>
          <p:nvPr>
            <p:ph type="title"/>
          </p:nvPr>
        </p:nvSpPr>
        <p:spPr>
          <a:xfrm>
            <a:off x="765543" y="365126"/>
            <a:ext cx="6453963"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91CD2878-125B-E043-A94C-AB70870A7CB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1E809F75-662A-3B4C-9E95-2CE849847199}"/>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5C5EE776-6067-C949-969F-F7B1B9D670CC}"/>
              </a:ext>
            </a:extLst>
          </p:cNvPr>
          <p:cNvSpPr>
            <a:spLocks noGrp="1"/>
          </p:cNvSpPr>
          <p:nvPr>
            <p:ph idx="1" hasCustomPrompt="1"/>
          </p:nvPr>
        </p:nvSpPr>
        <p:spPr>
          <a:xfrm>
            <a:off x="765544" y="1368735"/>
            <a:ext cx="5007935"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16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4" y="365126"/>
            <a:ext cx="10679062"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829A7B9F-88AB-9E4D-BCD1-7EB802811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895AF550-1832-FD4B-8272-BB8DD7E89AB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FEC62F57-15EC-2947-AD88-112593BB036F}"/>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33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F41639-85BF-A349-A9F5-C8D4A6338916}"/>
              </a:ext>
            </a:extLst>
          </p:cNvPr>
          <p:cNvSpPr>
            <a:spLocks noGrp="1"/>
          </p:cNvSpPr>
          <p:nvPr>
            <p:ph type="sldNum" sz="quarter" idx="4"/>
          </p:nvPr>
        </p:nvSpPr>
        <p:spPr>
          <a:xfrm>
            <a:off x="11444606" y="6447611"/>
            <a:ext cx="492125" cy="274324"/>
          </a:xfrm>
          <a:prstGeom prst="rect">
            <a:avLst/>
          </a:prstGeom>
        </p:spPr>
        <p:txBody>
          <a:bodyPr vert="horz" lIns="91440" tIns="45720" rIns="91440" bIns="45720" rtlCol="0" anchor="ctr"/>
          <a:lstStyle>
            <a:lvl1pPr algn="ctr">
              <a:defRPr sz="1100">
                <a:solidFill>
                  <a:schemeClr val="tx1"/>
                </a:solidFill>
                <a:latin typeface="Helvetica"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0995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100000"/>
        </a:lnSpc>
        <a:spcBef>
          <a:spcPct val="0"/>
        </a:spcBef>
        <a:buNone/>
        <a:defRPr sz="3500" b="0" i="0" kern="1200">
          <a:solidFill>
            <a:srgbClr val="022077"/>
          </a:solidFill>
          <a:latin typeface="Acumin Pro Light" panose="020B0404020202020204" pitchFamily="34" charset="77"/>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cumin Pro Light" panose="020B0404020202020204" pitchFamily="34" charset="77"/>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cumin Pro Light" panose="020B0404020202020204" pitchFamily="34" charset="77"/>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C634F0-3747-4F5B-83A3-28C6C18FBC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8587" b="45666"/>
          <a:stretch/>
        </p:blipFill>
        <p:spPr>
          <a:xfrm>
            <a:off x="20" y="0"/>
            <a:ext cx="12191980" cy="3886200"/>
          </a:xfrm>
          <a:prstGeom prst="rect">
            <a:avLst/>
          </a:prstGeom>
          <a:noFill/>
        </p:spPr>
      </p:pic>
      <p:sp>
        <p:nvSpPr>
          <p:cNvPr id="3" name="Title 2">
            <a:extLst>
              <a:ext uri="{FF2B5EF4-FFF2-40B4-BE49-F238E27FC236}">
                <a16:creationId xmlns:a16="http://schemas.microsoft.com/office/drawing/2014/main" id="{BBD450AC-481C-BB49-8EFB-D32C040E893D}"/>
              </a:ext>
            </a:extLst>
          </p:cNvPr>
          <p:cNvSpPr>
            <a:spLocks noGrp="1"/>
          </p:cNvSpPr>
          <p:nvPr>
            <p:ph type="title"/>
          </p:nvPr>
        </p:nvSpPr>
        <p:spPr>
          <a:xfrm>
            <a:off x="831850" y="4484957"/>
            <a:ext cx="9724390" cy="756903"/>
          </a:xfrm>
        </p:spPr>
        <p:txBody>
          <a:bodyPr lIns="91440" tIns="45720" rIns="91440" bIns="45720" anchor="t">
            <a:normAutofit/>
          </a:bodyPr>
          <a:lstStyle/>
          <a:p>
            <a:r>
              <a:rPr lang="en-US" dirty="0"/>
              <a:t>July 2024 Featured Grant</a:t>
            </a:r>
          </a:p>
        </p:txBody>
      </p:sp>
      <p:sp>
        <p:nvSpPr>
          <p:cNvPr id="4" name="Subtitle 3">
            <a:extLst>
              <a:ext uri="{FF2B5EF4-FFF2-40B4-BE49-F238E27FC236}">
                <a16:creationId xmlns:a16="http://schemas.microsoft.com/office/drawing/2014/main" id="{23AFE6E0-2BD0-674F-8BB3-28A894D2A2A1}"/>
              </a:ext>
            </a:extLst>
          </p:cNvPr>
          <p:cNvSpPr>
            <a:spLocks noGrp="1"/>
          </p:cNvSpPr>
          <p:nvPr>
            <p:ph type="body" idx="1"/>
          </p:nvPr>
        </p:nvSpPr>
        <p:spPr>
          <a:xfrm>
            <a:off x="831850" y="5247153"/>
            <a:ext cx="6879276" cy="643291"/>
          </a:xfrm>
        </p:spPr>
        <p:txBody>
          <a:bodyPr lIns="91440" tIns="45720" rIns="91440" bIns="45720">
            <a:normAutofit/>
          </a:bodyPr>
          <a:lstStyle/>
          <a:p>
            <a:pPr>
              <a:spcBef>
                <a:spcPts val="0"/>
              </a:spcBef>
              <a:spcAft>
                <a:spcPts val="600"/>
              </a:spcAft>
            </a:pPr>
            <a:r>
              <a:rPr lang="en-US" dirty="0"/>
              <a:t>Investing in Girls’ Education </a:t>
            </a:r>
            <a:endParaRPr lang="en-US" b="1" kern="1400" spc="-50" dirty="0">
              <a:effectLst/>
            </a:endParaRPr>
          </a:p>
        </p:txBody>
      </p:sp>
      <p:sp>
        <p:nvSpPr>
          <p:cNvPr id="10" name="Slide Number Placeholder 4">
            <a:extLst>
              <a:ext uri="{FF2B5EF4-FFF2-40B4-BE49-F238E27FC236}">
                <a16:creationId xmlns:a16="http://schemas.microsoft.com/office/drawing/2014/main" id="{DF981CFA-6CCC-495A-BFE8-2B114A00DD90}"/>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1</a:t>
            </a:fld>
            <a:endParaRPr lang="en-US" dirty="0"/>
          </a:p>
        </p:txBody>
      </p:sp>
    </p:spTree>
    <p:extLst>
      <p:ext uri="{BB962C8B-B14F-4D97-AF65-F5344CB8AC3E}">
        <p14:creationId xmlns:p14="http://schemas.microsoft.com/office/powerpoint/2010/main" val="1418139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230F534-48C5-0644-8D51-448DD5EBA73C}"/>
              </a:ext>
            </a:extLst>
          </p:cNvPr>
          <p:cNvSpPr>
            <a:spLocks noGrp="1"/>
          </p:cNvSpPr>
          <p:nvPr>
            <p:ph idx="1"/>
          </p:nvPr>
        </p:nvSpPr>
        <p:spPr>
          <a:xfrm>
            <a:off x="289941" y="1548005"/>
            <a:ext cx="10551415" cy="4800766"/>
          </a:xfrm>
        </p:spPr>
        <p:txBody>
          <a:bodyPr lIns="91440" tIns="45720" rIns="91440" bIns="45720" anchor="t"/>
          <a:lstStyle/>
          <a:p>
            <a:pPr marL="0" marR="0">
              <a:lnSpc>
                <a:spcPct val="110000"/>
              </a:lnSpc>
              <a:spcBef>
                <a:spcPts val="0"/>
              </a:spcBef>
              <a:spcAft>
                <a:spcPts val="1200"/>
              </a:spcAft>
            </a:pPr>
            <a:r>
              <a:rPr lang="en-US" sz="3200" dirty="0">
                <a:effectLst/>
                <a:ea typeface="Arial" panose="020B0604020202020204" pitchFamily="34" charset="0"/>
              </a:rPr>
              <a:t>Featured Grants fund:</a:t>
            </a:r>
          </a:p>
          <a:p>
            <a:pPr marL="457200" marR="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rPr>
              <a:t>direct services</a:t>
            </a:r>
          </a:p>
          <a:p>
            <a:pPr marL="457200" marR="0" indent="-457200">
              <a:lnSpc>
                <a:spcPct val="110000"/>
              </a:lnSpc>
              <a:spcBef>
                <a:spcPts val="0"/>
              </a:spcBef>
              <a:spcAft>
                <a:spcPts val="1200"/>
              </a:spcAft>
              <a:buFont typeface="Arial" panose="020B0604020202020204" pitchFamily="34" charset="0"/>
              <a:buChar char="•"/>
            </a:pPr>
            <a:r>
              <a:rPr lang="en-US" sz="3200" dirty="0">
                <a:effectLst/>
                <a:ea typeface="Arial" panose="020B0604020202020204" pitchFamily="34" charset="0"/>
              </a:rPr>
              <a:t>new projects</a:t>
            </a:r>
          </a:p>
          <a:p>
            <a:pPr marL="457200" marR="0" indent="-457200">
              <a:lnSpc>
                <a:spcPct val="110000"/>
              </a:lnSpc>
              <a:spcBef>
                <a:spcPts val="0"/>
              </a:spcBef>
              <a:spcAft>
                <a:spcPts val="1200"/>
              </a:spcAft>
              <a:buFont typeface="Arial" panose="020B0604020202020204" pitchFamily="34" charset="0"/>
              <a:buChar char="•"/>
            </a:pPr>
            <a:r>
              <a:rPr lang="en-US" sz="3200" dirty="0">
                <a:effectLst/>
                <a:ea typeface="Arial" panose="020B0604020202020204" pitchFamily="34" charset="0"/>
              </a:rPr>
              <a:t>expansion of existing projects </a:t>
            </a:r>
          </a:p>
          <a:p>
            <a:pPr marL="457200" marR="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rPr>
              <a:t>general operations</a:t>
            </a:r>
          </a:p>
          <a:p>
            <a:pPr marL="457200" marR="0" indent="-457200">
              <a:lnSpc>
                <a:spcPct val="110000"/>
              </a:lnSpc>
              <a:spcBef>
                <a:spcPts val="0"/>
              </a:spcBef>
              <a:spcAft>
                <a:spcPts val="1200"/>
              </a:spcAft>
              <a:buFont typeface="Arial" panose="020B0604020202020204" pitchFamily="34" charset="0"/>
              <a:buChar char="•"/>
            </a:pPr>
            <a:r>
              <a:rPr lang="en-US" sz="3200" dirty="0">
                <a:effectLst/>
                <a:ea typeface="Arial" panose="020B0604020202020204" pitchFamily="34" charset="0"/>
              </a:rPr>
              <a:t>capacity building</a:t>
            </a:r>
          </a:p>
          <a:p>
            <a:pPr marR="0">
              <a:lnSpc>
                <a:spcPct val="110000"/>
              </a:lnSpc>
              <a:spcBef>
                <a:spcPts val="0"/>
              </a:spcBef>
              <a:spcAft>
                <a:spcPts val="1200"/>
              </a:spcAft>
            </a:pPr>
            <a:endParaRPr lang="en-US" sz="3200" dirty="0">
              <a:effectLst/>
              <a:latin typeface="Arial" panose="020B0604020202020204" pitchFamily="34" charset="0"/>
              <a:ea typeface="Arial" panose="020B0604020202020204" pitchFamily="34" charset="0"/>
            </a:endParaRPr>
          </a:p>
          <a:p>
            <a:pPr>
              <a:lnSpc>
                <a:spcPct val="110000"/>
              </a:lnSpc>
              <a:spcBef>
                <a:spcPts val="0"/>
              </a:spcBef>
            </a:pPr>
            <a:endPar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0000"/>
              </a:lnSpc>
              <a:spcBef>
                <a:spcPts val="0"/>
              </a:spcBef>
            </a:pPr>
            <a:endPar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itle 6">
            <a:extLst>
              <a:ext uri="{FF2B5EF4-FFF2-40B4-BE49-F238E27FC236}">
                <a16:creationId xmlns:a16="http://schemas.microsoft.com/office/drawing/2014/main" id="{255247F9-CE35-4DC6-AFAD-35D0C4778F40}"/>
              </a:ext>
            </a:extLst>
          </p:cNvPr>
          <p:cNvSpPr>
            <a:spLocks noGrp="1"/>
          </p:cNvSpPr>
          <p:nvPr>
            <p:ph type="title"/>
          </p:nvPr>
        </p:nvSpPr>
        <p:spPr>
          <a:xfrm>
            <a:off x="204145" y="588611"/>
            <a:ext cx="6894576" cy="738546"/>
          </a:xfrm>
        </p:spPr>
        <p:txBody>
          <a:bodyPr/>
          <a:lstStyle/>
          <a:p>
            <a:r>
              <a:rPr lang="en-US" sz="4400" b="1" dirty="0">
                <a:solidFill>
                  <a:srgbClr val="009093"/>
                </a:solidFill>
              </a:rPr>
              <a:t>About Featured Grants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27207" t="2048" r="6208" b="-2048"/>
          <a:stretch/>
        </p:blipFill>
        <p:spPr>
          <a:xfrm>
            <a:off x="6230937" y="-661483"/>
            <a:ext cx="8229600" cy="8229600"/>
          </a:xfrm>
          <a:prstGeom prst="ellipse">
            <a:avLst/>
          </a:prstGeom>
        </p:spPr>
      </p:pic>
    </p:spTree>
    <p:extLst>
      <p:ext uri="{BB962C8B-B14F-4D97-AF65-F5344CB8AC3E}">
        <p14:creationId xmlns:p14="http://schemas.microsoft.com/office/powerpoint/2010/main" val="309384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70BB-9E74-B947-8542-BDB89DBC8210}"/>
              </a:ext>
            </a:extLst>
          </p:cNvPr>
          <p:cNvSpPr>
            <a:spLocks noGrp="1"/>
          </p:cNvSpPr>
          <p:nvPr>
            <p:ph type="title"/>
          </p:nvPr>
        </p:nvSpPr>
        <p:spPr>
          <a:xfrm>
            <a:off x="386870" y="303978"/>
            <a:ext cx="10396149" cy="762310"/>
          </a:xfrm>
        </p:spPr>
        <p:txBody>
          <a:bodyPr/>
          <a:lstStyle/>
          <a:p>
            <a:r>
              <a:rPr lang="en-US" sz="4400" b="1" dirty="0"/>
              <a:t>The Global Issue</a:t>
            </a:r>
          </a:p>
        </p:txBody>
      </p:sp>
      <p:sp>
        <p:nvSpPr>
          <p:cNvPr id="3" name="Slide Number Placeholder 2">
            <a:extLst>
              <a:ext uri="{FF2B5EF4-FFF2-40B4-BE49-F238E27FC236}">
                <a16:creationId xmlns:a16="http://schemas.microsoft.com/office/drawing/2014/main" id="{FDFF429A-5AB8-8C40-80D4-902E4C22C0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9370E7B5-B41F-184D-BE9C-E546BC86F796}"/>
              </a:ext>
            </a:extLst>
          </p:cNvPr>
          <p:cNvSpPr>
            <a:spLocks noGrp="1"/>
          </p:cNvSpPr>
          <p:nvPr>
            <p:ph idx="1"/>
          </p:nvPr>
        </p:nvSpPr>
        <p:spPr>
          <a:xfrm>
            <a:off x="619845" y="2524605"/>
            <a:ext cx="10229849" cy="3453550"/>
          </a:xfrm>
        </p:spPr>
        <p:txBody>
          <a:bodyPr lIns="91440" tIns="45720" rIns="91440" bIns="45720" numCol="2" anchor="t"/>
          <a:lstStyle/>
          <a:p>
            <a:pPr marL="342900" marR="0" indent="-342900">
              <a:lnSpc>
                <a:spcPct val="107000"/>
              </a:lnSpc>
              <a:spcBef>
                <a:spcPts val="0"/>
              </a:spcBef>
              <a:spcAft>
                <a:spcPts val="1200"/>
              </a:spcAft>
              <a:buFont typeface="Arial" panose="020B0604020202020204" pitchFamily="34" charset="0"/>
              <a:buChar char="•"/>
            </a:pPr>
            <a:r>
              <a:rPr lang="en-US" sz="3200" dirty="0">
                <a:effectLst/>
                <a:latin typeface="Arial" panose="020B0604020202020204" pitchFamily="34" charset="0"/>
                <a:ea typeface="Arial" panose="020B0604020202020204" pitchFamily="34" charset="0"/>
              </a:rPr>
              <a:t>Increased Income and Economic Growth </a:t>
            </a:r>
          </a:p>
          <a:p>
            <a:pPr marL="342900" marR="0" indent="-342900">
              <a:lnSpc>
                <a:spcPct val="107000"/>
              </a:lnSpc>
              <a:spcBef>
                <a:spcPts val="0"/>
              </a:spcBef>
              <a:spcAft>
                <a:spcPts val="1200"/>
              </a:spcAft>
              <a:buFont typeface="Arial" panose="020B0604020202020204" pitchFamily="34" charset="0"/>
              <a:buChar char="•"/>
            </a:pPr>
            <a:r>
              <a:rPr lang="en-US" sz="3200" dirty="0">
                <a:effectLst/>
                <a:latin typeface="Arial" panose="020B0604020202020204" pitchFamily="34" charset="0"/>
                <a:ea typeface="Arial" panose="020B0604020202020204" pitchFamily="34" charset="0"/>
                <a:cs typeface="Arial" panose="020B0604020202020204" pitchFamily="34" charset="0"/>
              </a:rPr>
              <a:t>Reduced Child Marriage, Early Pregnancy and Fertility </a:t>
            </a:r>
          </a:p>
          <a:p>
            <a:pPr marL="342900" marR="0" indent="-342900">
              <a:lnSpc>
                <a:spcPct val="107000"/>
              </a:lnSpc>
              <a:spcBef>
                <a:spcPts val="0"/>
              </a:spcBef>
              <a:spcAft>
                <a:spcPts val="1200"/>
              </a:spcAft>
              <a:buFont typeface="Arial" panose="020B0604020202020204" pitchFamily="34" charset="0"/>
              <a:buChar char="•"/>
            </a:pPr>
            <a:r>
              <a:rPr lang="en-US" sz="3200" dirty="0">
                <a:effectLst/>
                <a:latin typeface="Arial" panose="020B0604020202020204" pitchFamily="34" charset="0"/>
                <a:ea typeface="Arial" panose="020B0604020202020204" pitchFamily="34" charset="0"/>
              </a:rPr>
              <a:t>Improved Health Outcomes </a:t>
            </a:r>
          </a:p>
          <a:p>
            <a:pPr marL="342900" marR="0" indent="-342900">
              <a:lnSpc>
                <a:spcPct val="107000"/>
              </a:lnSpc>
              <a:spcBef>
                <a:spcPts val="0"/>
              </a:spcBef>
              <a:spcAft>
                <a:spcPts val="1200"/>
              </a:spcAft>
              <a:buFont typeface="Arial" panose="020B0604020202020204" pitchFamily="34" charset="0"/>
              <a:buChar char="•"/>
            </a:pPr>
            <a:r>
              <a:rPr lang="en-US" sz="3200" dirty="0">
                <a:effectLst/>
                <a:latin typeface="Arial" panose="020B0604020202020204" pitchFamily="34" charset="0"/>
                <a:ea typeface="Arial" panose="020B0604020202020204" pitchFamily="34" charset="0"/>
              </a:rPr>
              <a:t>Enhanced Female Empowerment and Civic Engagement</a:t>
            </a:r>
            <a:endParaRPr lang="en-US" sz="3200"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9467C27-4BEB-797B-36B1-E103BCAEAFBE}"/>
              </a:ext>
            </a:extLst>
          </p:cNvPr>
          <p:cNvSpPr txBox="1"/>
          <p:nvPr/>
        </p:nvSpPr>
        <p:spPr>
          <a:xfrm>
            <a:off x="553170" y="1276350"/>
            <a:ext cx="10572749" cy="1788759"/>
          </a:xfrm>
          <a:prstGeom prst="rect">
            <a:avLst/>
          </a:prstGeom>
          <a:noFill/>
        </p:spPr>
        <p:txBody>
          <a:bodyPr wrap="square" lIns="91440" tIns="45720" rIns="91440" bIns="45720" rtlCol="0" anchor="t">
            <a:spAutoFit/>
          </a:bodyPr>
          <a:lstStyle/>
          <a:p>
            <a:pPr>
              <a:lnSpc>
                <a:spcPct val="107000"/>
              </a:lnSpc>
              <a:spcAft>
                <a:spcPts val="1200"/>
              </a:spcAft>
            </a:pPr>
            <a:r>
              <a:rPr lang="en-US" sz="3200" b="1" dirty="0">
                <a:solidFill>
                  <a:srgbClr val="022077"/>
                </a:solidFill>
                <a:latin typeface="Arial"/>
                <a:ea typeface="Arial" panose="020B0604020202020204" pitchFamily="34" charset="0"/>
                <a:cs typeface="Arial"/>
              </a:rPr>
              <a:t>The value of investing in girls’ education: A s</a:t>
            </a:r>
            <a:r>
              <a:rPr lang="en-US" sz="3200" b="1" dirty="0">
                <a:solidFill>
                  <a:srgbClr val="022077"/>
                </a:solidFill>
                <a:effectLst/>
                <a:latin typeface="Arial" panose="020B0604020202020204" pitchFamily="34" charset="0"/>
                <a:ea typeface="Arial" panose="020B0604020202020204" pitchFamily="34" charset="0"/>
              </a:rPr>
              <a:t>mart investment with far-reaching benefits </a:t>
            </a:r>
          </a:p>
          <a:p>
            <a:pPr>
              <a:lnSpc>
                <a:spcPct val="107000"/>
              </a:lnSpc>
              <a:spcAft>
                <a:spcPts val="1200"/>
              </a:spcAft>
            </a:pPr>
            <a:endParaRPr lang="en-US" sz="3200" b="1" dirty="0">
              <a:solidFill>
                <a:srgbClr val="022077"/>
              </a:solidFill>
              <a:latin typeface="Arial"/>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8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278912" y="238903"/>
            <a:ext cx="10919631" cy="848762"/>
          </a:xfrm>
        </p:spPr>
        <p:txBody>
          <a:bodyPr lIns="91440" tIns="45720" rIns="91440" bIns="45720" anchor="t"/>
          <a:lstStyle/>
          <a:p>
            <a:r>
              <a:rPr lang="en-US" sz="4400" b="1" dirty="0">
                <a:latin typeface="Arial"/>
                <a:ea typeface="Roboto Slab"/>
                <a:cs typeface="Times New Roman"/>
              </a:rPr>
              <a:t>July Featured Grantee:</a:t>
            </a:r>
            <a:br>
              <a:rPr lang="en-US" sz="4400" b="1" dirty="0">
                <a:latin typeface="Arial"/>
                <a:ea typeface="Roboto Slab"/>
                <a:cs typeface="Times New Roman"/>
              </a:rPr>
            </a:br>
            <a:r>
              <a:rPr lang="en-US" sz="4400" b="1" dirty="0">
                <a:latin typeface="Arial"/>
                <a:ea typeface="Roboto Slab"/>
                <a:cs typeface="Times New Roman"/>
              </a:rPr>
              <a:t>Limitless Horizons Ixil</a:t>
            </a:r>
            <a:endParaRPr lang="en-US" sz="4000" b="1" dirty="0">
              <a:latin typeface="Arial"/>
              <a:ea typeface="Roboto Slab"/>
              <a:cs typeface="Times New Roman"/>
            </a:endParaRP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387942" y="2053449"/>
            <a:ext cx="10981386" cy="4103460"/>
          </a:xfrm>
        </p:spPr>
        <p:txBody>
          <a:bodyPr/>
          <a:lstStyle/>
          <a:p>
            <a:pPr marL="457200" indent="-457200">
              <a:lnSpc>
                <a:spcPct val="110000"/>
              </a:lnSpc>
              <a:spcBef>
                <a:spcPts val="0"/>
              </a:spcBef>
              <a:spcAft>
                <a:spcPts val="1200"/>
              </a:spcAft>
              <a:buFont typeface="Arial" panose="020B0604020202020204" pitchFamily="34" charset="0"/>
              <a:buChar char="•"/>
            </a:pPr>
            <a:r>
              <a:rPr lang="en-US" sz="3200" dirty="0">
                <a:effectLst/>
                <a:latin typeface="Arial" panose="020B0604020202020204" pitchFamily="34" charset="0"/>
                <a:ea typeface="Arial" panose="020B0604020202020204" pitchFamily="34" charset="0"/>
                <a:cs typeface="Times New Roman" panose="02020603050405020304" pitchFamily="18" charset="0"/>
              </a:rPr>
              <a:t>2017 Featured Grantee</a:t>
            </a:r>
          </a:p>
          <a:p>
            <a:pPr marL="457200" indent="-457200">
              <a:lnSpc>
                <a:spcPct val="110000"/>
              </a:lnSpc>
              <a:spcBef>
                <a:spcPts val="0"/>
              </a:spcBef>
              <a:spcAft>
                <a:spcPts val="1200"/>
              </a:spcAft>
              <a:buFont typeface="Arial" panose="020B0604020202020204" pitchFamily="34" charset="0"/>
              <a:buChar char="•"/>
            </a:pPr>
            <a:r>
              <a:rPr lang="en-US" sz="3200" dirty="0">
                <a:effectLst/>
                <a:latin typeface="Arial" panose="020B0604020202020204" pitchFamily="34" charset="0"/>
                <a:ea typeface="Arial" panose="020B0604020202020204" pitchFamily="34" charset="0"/>
                <a:cs typeface="Times New Roman" panose="02020603050405020304" pitchFamily="18" charset="0"/>
              </a:rPr>
              <a:t>Creates opportunities for the Indigenous youth, women, and families of Chajul, Guatemala </a:t>
            </a:r>
          </a:p>
          <a:p>
            <a:pPr marL="45720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cs typeface="Times New Roman" panose="02020603050405020304" pitchFamily="18" charset="0"/>
              </a:rPr>
              <a:t>Girls </a:t>
            </a:r>
            <a:r>
              <a:rPr lang="en-US" sz="3200" dirty="0">
                <a:effectLst/>
                <a:latin typeface="Arial" panose="020B0604020202020204" pitchFamily="34" charset="0"/>
                <a:ea typeface="Arial" panose="020B0604020202020204" pitchFamily="34" charset="0"/>
                <a:cs typeface="Times New Roman" panose="02020603050405020304" pitchFamily="18" charset="0"/>
              </a:rPr>
              <a:t>develop academic and professional skills</a:t>
            </a:r>
          </a:p>
          <a:p>
            <a:pPr marL="45720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cs typeface="Times New Roman" panose="02020603050405020304" pitchFamily="18" charset="0"/>
              </a:rPr>
              <a:t>Previous grant exceeded goals and expected outcomes</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p>
            <a:pPr marL="457200" indent="-457200">
              <a:lnSpc>
                <a:spcPct val="110000"/>
              </a:lnSpc>
              <a:spcBef>
                <a:spcPts val="0"/>
              </a:spcBef>
              <a:spcAft>
                <a:spcPts val="1200"/>
              </a:spcAft>
              <a:buFont typeface="Arial" panose="020B0604020202020204" pitchFamily="34" charset="0"/>
              <a:buChar char="•"/>
            </a:pPr>
            <a:endParaRPr lang="en-US" sz="32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43331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49D17-B229-0049-94B5-6EEEF5C0396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6" name="Title 1">
            <a:extLst>
              <a:ext uri="{FF2B5EF4-FFF2-40B4-BE49-F238E27FC236}">
                <a16:creationId xmlns:a16="http://schemas.microsoft.com/office/drawing/2014/main" id="{53AA9E19-BFCF-6E4B-9670-79C286BD7A3F}"/>
              </a:ext>
            </a:extLst>
          </p:cNvPr>
          <p:cNvSpPr>
            <a:spLocks noGrp="1"/>
          </p:cNvSpPr>
          <p:nvPr>
            <p:ph type="title"/>
          </p:nvPr>
        </p:nvSpPr>
        <p:spPr>
          <a:xfrm>
            <a:off x="255269" y="236466"/>
            <a:ext cx="7844191" cy="762310"/>
          </a:xfrm>
        </p:spPr>
        <p:txBody>
          <a:bodyPr lIns="91440" tIns="45720" rIns="91440" bIns="45720" anchor="t"/>
          <a:lstStyle/>
          <a:p>
            <a:r>
              <a:rPr lang="en-US" sz="4400" b="1" dirty="0">
                <a:solidFill>
                  <a:srgbClr val="009093"/>
                </a:solidFill>
                <a:latin typeface="Arial"/>
                <a:ea typeface="Roboto Slab"/>
                <a:cs typeface="Arial"/>
              </a:rPr>
              <a:t>Life Challenges of </a:t>
            </a:r>
            <a:br>
              <a:rPr lang="en-US" sz="4400" b="1" dirty="0">
                <a:solidFill>
                  <a:srgbClr val="009093"/>
                </a:solidFill>
                <a:latin typeface="Arial"/>
                <a:ea typeface="Roboto Slab"/>
                <a:cs typeface="Arial"/>
              </a:rPr>
            </a:br>
            <a:r>
              <a:rPr lang="en-US" sz="4400" b="1" dirty="0">
                <a:solidFill>
                  <a:srgbClr val="009093"/>
                </a:solidFill>
                <a:latin typeface="Arial"/>
                <a:ea typeface="Roboto Slab"/>
                <a:cs typeface="Arial"/>
              </a:rPr>
              <a:t>Women: Guatemala</a:t>
            </a:r>
            <a:endParaRPr lang="en-US" sz="4400" b="1" dirty="0">
              <a:solidFill>
                <a:srgbClr val="009093"/>
              </a:solidFill>
            </a:endParaRPr>
          </a:p>
        </p:txBody>
      </p:sp>
      <p:sp>
        <p:nvSpPr>
          <p:cNvPr id="7" name="Content Placeholder 3">
            <a:extLst>
              <a:ext uri="{FF2B5EF4-FFF2-40B4-BE49-F238E27FC236}">
                <a16:creationId xmlns:a16="http://schemas.microsoft.com/office/drawing/2014/main" id="{A2205593-1008-E146-9B32-019765398443}"/>
              </a:ext>
            </a:extLst>
          </p:cNvPr>
          <p:cNvSpPr>
            <a:spLocks noGrp="1"/>
          </p:cNvSpPr>
          <p:nvPr>
            <p:ph idx="1"/>
          </p:nvPr>
        </p:nvSpPr>
        <p:spPr>
          <a:xfrm>
            <a:off x="255269" y="1777426"/>
            <a:ext cx="5916472" cy="4736135"/>
          </a:xfrm>
        </p:spPr>
        <p:txBody>
          <a:bodyPr lIns="91440" tIns="45720" rIns="91440" bIns="45720" anchor="t"/>
          <a:lstStyle/>
          <a:p>
            <a:pPr marL="342900" marR="0" lvl="0" indent="-342900">
              <a:lnSpc>
                <a:spcPct val="110000"/>
              </a:lnSpc>
              <a:spcBef>
                <a:spcPts val="0"/>
              </a:spcBef>
              <a:spcAft>
                <a:spcPts val="1200"/>
              </a:spcAft>
              <a:buFont typeface="Arial" panose="020B0604020202020204" pitchFamily="34" charset="0"/>
              <a:buChar char="•"/>
            </a:pPr>
            <a:r>
              <a:rPr lang="en-US" sz="3200" dirty="0"/>
              <a:t>Patriarchy: Women face </a:t>
            </a:r>
            <a:r>
              <a:rPr lang="en-US" sz="3200" dirty="0">
                <a:effectLst/>
                <a:latin typeface="Arial" panose="020B0604020202020204" pitchFamily="34" charset="0"/>
                <a:ea typeface="Arial" panose="020B0604020202020204" pitchFamily="34" charset="0"/>
              </a:rPr>
              <a:t>systemic discrimination &amp; marginalization </a:t>
            </a:r>
          </a:p>
          <a:p>
            <a:pPr marL="342900" marR="0" lvl="0" indent="-3429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rPr>
              <a:t>Continued impact of genocidal violence from civil war</a:t>
            </a:r>
          </a:p>
          <a:p>
            <a:pPr marL="342900" marR="0" lvl="0" indent="-342900">
              <a:lnSpc>
                <a:spcPct val="110000"/>
              </a:lnSpc>
              <a:spcBef>
                <a:spcPts val="0"/>
              </a:spcBef>
              <a:spcAft>
                <a:spcPts val="1200"/>
              </a:spcAft>
              <a:buFont typeface="Arial" panose="020B0604020202020204" pitchFamily="34" charset="0"/>
              <a:buChar char="•"/>
            </a:pPr>
            <a:r>
              <a:rPr lang="en-US" sz="3200" dirty="0">
                <a:effectLst/>
                <a:latin typeface="Arial" panose="020B0604020202020204" pitchFamily="34" charset="0"/>
                <a:ea typeface="Arial" panose="020B0604020202020204" pitchFamily="34" charset="0"/>
              </a:rPr>
              <a:t>Hi</a:t>
            </a:r>
            <a:r>
              <a:rPr lang="en-US" sz="3200" dirty="0">
                <a:ea typeface="Arial" panose="020B0604020202020204" pitchFamily="34" charset="0"/>
              </a:rPr>
              <a:t>gh rates of child marriage, early pregnancy</a:t>
            </a:r>
            <a:endParaRPr lang="en-US" sz="3200" dirty="0">
              <a:effectLst/>
              <a:latin typeface="Arial" panose="020B0604020202020204" pitchFamily="34" charset="0"/>
              <a:ea typeface="Arial" panose="020B0604020202020204" pitchFamily="34" charset="0"/>
            </a:endParaRPr>
          </a:p>
          <a:p>
            <a:pPr marL="342900" marR="0" lvl="0" indent="-342900">
              <a:lnSpc>
                <a:spcPct val="110000"/>
              </a:lnSpc>
              <a:spcBef>
                <a:spcPts val="0"/>
              </a:spcBef>
              <a:spcAft>
                <a:spcPts val="1200"/>
              </a:spcAft>
              <a:buFont typeface="Arial" panose="020B0604020202020204" pitchFamily="34" charset="0"/>
              <a:buChar char="•"/>
            </a:pPr>
            <a:endParaRPr lang="en-US" sz="2800" dirty="0">
              <a:effectLst/>
              <a:latin typeface="Arial" panose="020B0604020202020204" pitchFamily="34" charset="0"/>
              <a:ea typeface="Arial" panose="020B0604020202020204" pitchFamily="34" charset="0"/>
            </a:endParaRPr>
          </a:p>
        </p:txBody>
      </p:sp>
      <p:pic>
        <p:nvPicPr>
          <p:cNvPr id="5" name="Picture 4">
            <a:extLst>
              <a:ext uri="{FF2B5EF4-FFF2-40B4-BE49-F238E27FC236}">
                <a16:creationId xmlns:a16="http://schemas.microsoft.com/office/drawing/2014/main" id="{BDF4F066-2BDE-8432-DEC8-37D49FD9CC2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36336" y="236466"/>
            <a:ext cx="4204631" cy="2589138"/>
          </a:xfrm>
          <a:prstGeom prst="rect">
            <a:avLst/>
          </a:prstGeom>
          <a:ln w="38100">
            <a:solidFill>
              <a:schemeClr val="accent4"/>
            </a:solidFill>
          </a:ln>
        </p:spPr>
      </p:pic>
      <p:pic>
        <p:nvPicPr>
          <p:cNvPr id="2" name="Graphic 7" descr="Marker with solid fill">
            <a:extLst>
              <a:ext uri="{FF2B5EF4-FFF2-40B4-BE49-F238E27FC236}">
                <a16:creationId xmlns:a16="http://schemas.microsoft.com/office/drawing/2014/main" id="{0F31D754-5E4B-2353-5E80-600C93AF3BD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686476" y="4752591"/>
            <a:ext cx="299720" cy="299720"/>
          </a:xfrm>
          <a:prstGeom prst="rect">
            <a:avLst/>
          </a:prstGeom>
        </p:spPr>
      </p:pic>
      <p:pic>
        <p:nvPicPr>
          <p:cNvPr id="10" name="Picture 9">
            <a:extLst>
              <a:ext uri="{FF2B5EF4-FFF2-40B4-BE49-F238E27FC236}">
                <a16:creationId xmlns:a16="http://schemas.microsoft.com/office/drawing/2014/main" id="{24C75D43-0B72-7CFE-F0F7-5D6E93F856F1}"/>
              </a:ext>
            </a:extLst>
          </p:cNvPr>
          <p:cNvPicPr>
            <a:picLocks noChangeAspect="1"/>
          </p:cNvPicPr>
          <p:nvPr/>
        </p:nvPicPr>
        <p:blipFill rotWithShape="1">
          <a:blip r:embed="rId6">
            <a:extLst>
              <a:ext uri="{28A0092B-C50C-407E-A947-70E740481C1C}">
                <a14:useLocalDpi xmlns:a14="http://schemas.microsoft.com/office/drawing/2010/main"/>
              </a:ext>
            </a:extLst>
          </a:blip>
          <a:srcRect l="1236" t="743" r="837" b="1182"/>
          <a:stretch/>
        </p:blipFill>
        <p:spPr>
          <a:xfrm>
            <a:off x="6478620" y="1974715"/>
            <a:ext cx="4260715" cy="4591455"/>
          </a:xfrm>
          <a:prstGeom prst="rect">
            <a:avLst/>
          </a:prstGeom>
          <a:ln w="38100">
            <a:solidFill>
              <a:schemeClr val="accent4">
                <a:lumMod val="60000"/>
                <a:lumOff val="40000"/>
              </a:schemeClr>
            </a:solidFill>
          </a:ln>
        </p:spPr>
      </p:pic>
    </p:spTree>
    <p:extLst>
      <p:ext uri="{BB962C8B-B14F-4D97-AF65-F5344CB8AC3E}">
        <p14:creationId xmlns:p14="http://schemas.microsoft.com/office/powerpoint/2010/main" val="25907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317869" y="361795"/>
            <a:ext cx="10679062" cy="762310"/>
          </a:xfrm>
        </p:spPr>
        <p:txBody>
          <a:bodyPr vert="horz" lIns="91440" tIns="45720" rIns="91440" bIns="45720" rtlCol="0" anchor="ctr">
            <a:normAutofit/>
          </a:bodyPr>
          <a:lstStyle/>
          <a:p>
            <a:pPr>
              <a:spcAft>
                <a:spcPts val="1200"/>
              </a:spcAft>
            </a:pPr>
            <a:r>
              <a:rPr lang="en-US" sz="4400" b="1" dirty="0">
                <a:solidFill>
                  <a:srgbClr val="009093"/>
                </a:solidFill>
                <a:effectLst/>
              </a:rPr>
              <a:t>How Our Grant Will Be Used</a:t>
            </a: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228600" y="1356500"/>
            <a:ext cx="5867400" cy="4746315"/>
          </a:xfrm>
        </p:spPr>
        <p:txBody>
          <a:bodyPr vert="horz" lIns="91440" tIns="45720" rIns="91440" bIns="45720" rtlCol="0">
            <a:normAutofit lnSpcReduction="10000"/>
          </a:bodyPr>
          <a:lstStyle/>
          <a:p>
            <a:pPr marL="182880">
              <a:lnSpc>
                <a:spcPct val="110000"/>
              </a:lnSpc>
              <a:spcBef>
                <a:spcPts val="0"/>
              </a:spcBef>
              <a:spcAft>
                <a:spcPts val="1200"/>
              </a:spcAft>
            </a:pPr>
            <a:r>
              <a:rPr lang="en-US" sz="3200" dirty="0"/>
              <a:t>$50,000 General Operations Grant  </a:t>
            </a:r>
          </a:p>
          <a:p>
            <a:pPr marL="182880">
              <a:lnSpc>
                <a:spcPct val="110000"/>
              </a:lnSpc>
              <a:spcBef>
                <a:spcPts val="0"/>
              </a:spcBef>
              <a:spcAft>
                <a:spcPts val="1200"/>
              </a:spcAft>
            </a:pPr>
            <a:r>
              <a:rPr lang="en-US" sz="3200" dirty="0"/>
              <a:t>Supports </a:t>
            </a:r>
            <a:r>
              <a:rPr lang="en-US" sz="3200" dirty="0">
                <a:effectLst/>
                <a:latin typeface="Arial" panose="020B0604020202020204" pitchFamily="34" charset="0"/>
                <a:ea typeface="Arial" panose="020B0604020202020204" pitchFamily="34" charset="0"/>
                <a:cs typeface="Times New Roman" panose="02020603050405020304" pitchFamily="18" charset="0"/>
              </a:rPr>
              <a:t>Colegio Horizontes (Horizons School): </a:t>
            </a:r>
          </a:p>
          <a:p>
            <a:pPr marL="640080" indent="-457200">
              <a:lnSpc>
                <a:spcPct val="110000"/>
              </a:lnSpc>
              <a:spcBef>
                <a:spcPts val="0"/>
              </a:spcBef>
              <a:spcAft>
                <a:spcPts val="1200"/>
              </a:spcAft>
              <a:buFont typeface="Arial" panose="020B0604020202020204" pitchFamily="34" charset="0"/>
              <a:buChar char="•"/>
            </a:pPr>
            <a:r>
              <a:rPr lang="en-US" sz="3200" dirty="0">
                <a:effectLst/>
                <a:latin typeface="Arial" panose="020B0604020202020204" pitchFamily="34" charset="0"/>
                <a:ea typeface="Arial" panose="020B0604020202020204" pitchFamily="34" charset="0"/>
                <a:cs typeface="Times New Roman" panose="02020603050405020304" pitchFamily="18" charset="0"/>
              </a:rPr>
              <a:t>Indigenous girl-centered school</a:t>
            </a:r>
          </a:p>
          <a:p>
            <a:pPr marL="64008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cs typeface="Times New Roman" panose="02020603050405020304" pitchFamily="18" charset="0"/>
              </a:rPr>
              <a:t>H</a:t>
            </a:r>
            <a:r>
              <a:rPr lang="en-US" sz="3200" dirty="0">
                <a:effectLst/>
                <a:latin typeface="Arial" panose="020B0604020202020204" pitchFamily="34" charset="0"/>
                <a:ea typeface="Arial" panose="020B0604020202020204" pitchFamily="34" charset="0"/>
                <a:cs typeface="Times New Roman" panose="02020603050405020304" pitchFamily="18" charset="0"/>
              </a:rPr>
              <a:t>olistic educational program</a:t>
            </a:r>
            <a:endParaRPr lang="en-US" dirty="0"/>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a:xfrm>
            <a:off x="11444606" y="6376399"/>
            <a:ext cx="492125" cy="274324"/>
          </a:xfrm>
        </p:spPr>
        <p:txBody>
          <a:bodyPr vert="horz" lIns="91440" tIns="45720" rIns="91440" bIns="45720" rtlCol="0" anchor="ctr">
            <a:normAutofit/>
          </a:bodyPr>
          <a:lstStyle/>
          <a:p>
            <a:pPr>
              <a:spcAft>
                <a:spcPts val="600"/>
              </a:spcAft>
              <a:defRPr/>
            </a:pPr>
            <a:fld id="{CDCB46B4-79E8-1449-8D45-8ACF439F73AA}" type="slidenum">
              <a:rPr lang="en-US" smtClean="0"/>
              <a:pPr>
                <a:spcAft>
                  <a:spcPts val="600"/>
                </a:spcAft>
                <a:defRPr/>
              </a:pPr>
              <a:t>6</a:t>
            </a:fld>
            <a:endParaRPr lang="en-US" dirty="0"/>
          </a:p>
        </p:txBody>
      </p:sp>
      <p:pic>
        <p:nvPicPr>
          <p:cNvPr id="7" name="Picture 6">
            <a:extLst>
              <a:ext uri="{FF2B5EF4-FFF2-40B4-BE49-F238E27FC236}">
                <a16:creationId xmlns:a16="http://schemas.microsoft.com/office/drawing/2014/main" id="{28861A5A-F918-6C74-A1CE-3F01A4D656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596" t="266" r="20175" b="-10042"/>
          <a:stretch/>
        </p:blipFill>
        <p:spPr>
          <a:xfrm>
            <a:off x="6595342" y="-199783"/>
            <a:ext cx="9093020" cy="8229600"/>
          </a:xfrm>
          <a:prstGeom prst="ellipse">
            <a:avLst/>
          </a:prstGeom>
          <a:noFill/>
          <a:ln>
            <a:solidFill>
              <a:schemeClr val="accent4">
                <a:lumMod val="60000"/>
                <a:lumOff val="40000"/>
              </a:schemeClr>
            </a:solidFill>
          </a:ln>
        </p:spPr>
      </p:pic>
    </p:spTree>
    <p:extLst>
      <p:ext uri="{BB962C8B-B14F-4D97-AF65-F5344CB8AC3E}">
        <p14:creationId xmlns:p14="http://schemas.microsoft.com/office/powerpoint/2010/main" val="366947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DCDA91-ACCD-350F-C485-B2C9E74FF5AF}"/>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DFC09B2B-90E8-0440-52E6-9B9A61257C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0" name="Content Placeholder 9">
            <a:extLst>
              <a:ext uri="{FF2B5EF4-FFF2-40B4-BE49-F238E27FC236}">
                <a16:creationId xmlns:a16="http://schemas.microsoft.com/office/drawing/2014/main" id="{7BDF414F-F0FF-D99D-A97C-159D2A8E70D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7883" b="7883"/>
          <a:stretch/>
        </p:blipFill>
        <p:spPr>
          <a:xfrm>
            <a:off x="20" y="1282"/>
            <a:ext cx="12191980" cy="6856718"/>
          </a:xfrm>
          <a:prstGeom prst="rect">
            <a:avLst/>
          </a:prstGeom>
          <a:noFill/>
        </p:spPr>
      </p:pic>
      <p:sp>
        <p:nvSpPr>
          <p:cNvPr id="3" name="Slide Number Placeholder 2" hidden="1">
            <a:extLst>
              <a:ext uri="{FF2B5EF4-FFF2-40B4-BE49-F238E27FC236}">
                <a16:creationId xmlns:a16="http://schemas.microsoft.com/office/drawing/2014/main" id="{2B132D02-AAD3-D366-588B-D0EDDBED8AD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600"/>
                </a:spcAft>
                <a:buClrTx/>
                <a:buSzTx/>
                <a:buFontTx/>
                <a:buNone/>
                <a:tabLst/>
                <a:defRPr/>
              </a:pPr>
              <a:t>7</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695874"/>
      </p:ext>
    </p:extLst>
  </p:cSld>
  <p:clrMapOvr>
    <a:masterClrMapping/>
  </p:clrMapOvr>
</p:sld>
</file>

<file path=ppt/theme/theme1.xml><?xml version="1.0" encoding="utf-8"?>
<a:theme xmlns:a="http://schemas.openxmlformats.org/drawingml/2006/main" name="1_Office Theme">
  <a:themeElements>
    <a:clrScheme name="Together Women Rise ">
      <a:dk1>
        <a:srgbClr val="000000"/>
      </a:dk1>
      <a:lt1>
        <a:srgbClr val="FFFFFF"/>
      </a:lt1>
      <a:dk2>
        <a:srgbClr val="022077"/>
      </a:dk2>
      <a:lt2>
        <a:srgbClr val="E7E6E6"/>
      </a:lt2>
      <a:accent1>
        <a:srgbClr val="009094"/>
      </a:accent1>
      <a:accent2>
        <a:srgbClr val="C2313A"/>
      </a:accent2>
      <a:accent3>
        <a:srgbClr val="FE4A00"/>
      </a:accent3>
      <a:accent4>
        <a:srgbClr val="C5F300"/>
      </a:accent4>
      <a:accent5>
        <a:srgbClr val="007A00"/>
      </a:accent5>
      <a:accent6>
        <a:srgbClr val="009094"/>
      </a:accent6>
      <a:hlink>
        <a:srgbClr val="FE4A00"/>
      </a:hlink>
      <a:folHlink>
        <a:srgbClr val="C231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7E5E72-7862-5D43-AF7F-60CC518D70AB}" vid="{1C668297-6492-3949-9939-005D33081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0286FD4C31124B87DC46649447B305" ma:contentTypeVersion="18" ma:contentTypeDescription="Create a new document." ma:contentTypeScope="" ma:versionID="c3f10db39e88da85a7de37d01bdd4ade">
  <xsd:schema xmlns:xsd="http://www.w3.org/2001/XMLSchema" xmlns:xs="http://www.w3.org/2001/XMLSchema" xmlns:p="http://schemas.microsoft.com/office/2006/metadata/properties" xmlns:ns2="accf3510-8f08-46ad-8e81-d1c5d0ba3915" xmlns:ns3="a5dfa07a-3378-4c71-8781-fe3969aabe83" targetNamespace="http://schemas.microsoft.com/office/2006/metadata/properties" ma:root="true" ma:fieldsID="2ed73e8805fbea16190b3073122039dc" ns2:_="" ns3:_="">
    <xsd:import namespace="accf3510-8f08-46ad-8e81-d1c5d0ba3915"/>
    <xsd:import namespace="a5dfa07a-3378-4c71-8781-fe3969aabe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f3510-8f08-46ad-8e81-d1c5d0ba39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d2b817d9-fbbf-44b1-a7a2-c0a777ff8827}" ma:internalName="TaxCatchAll" ma:showField="CatchAllData" ma:web="accf3510-8f08-46ad-8e81-d1c5d0ba391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dfa07a-3378-4c71-8781-fe3969aabe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1aef4b-985b-4eed-9545-f746b3e9d40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ccf3510-8f08-46ad-8e81-d1c5d0ba3915">
      <UserInfo>
        <DisplayName>Wendy Frattolin</DisplayName>
        <AccountId>14</AccountId>
        <AccountType/>
      </UserInfo>
    </SharedWithUsers>
    <lcf76f155ced4ddcb4097134ff3c332f xmlns="a5dfa07a-3378-4c71-8781-fe3969aabe83">
      <Terms xmlns="http://schemas.microsoft.com/office/infopath/2007/PartnerControls"/>
    </lcf76f155ced4ddcb4097134ff3c332f>
    <TaxCatchAll xmlns="accf3510-8f08-46ad-8e81-d1c5d0ba3915" xsi:nil="true"/>
  </documentManagement>
</p:properties>
</file>

<file path=customXml/itemProps1.xml><?xml version="1.0" encoding="utf-8"?>
<ds:datastoreItem xmlns:ds="http://schemas.openxmlformats.org/officeDocument/2006/customXml" ds:itemID="{0EF1D745-46D4-4D70-9655-7BFC2C5A1C7D}">
  <ds:schemaRefs>
    <ds:schemaRef ds:uri="http://schemas.microsoft.com/sharepoint/v3/contenttype/forms"/>
  </ds:schemaRefs>
</ds:datastoreItem>
</file>

<file path=customXml/itemProps2.xml><?xml version="1.0" encoding="utf-8"?>
<ds:datastoreItem xmlns:ds="http://schemas.openxmlformats.org/officeDocument/2006/customXml" ds:itemID="{020FD44B-9B34-4DD2-80D3-154DD8220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f3510-8f08-46ad-8e81-d1c5d0ba3915"/>
    <ds:schemaRef ds:uri="a5dfa07a-3378-4c71-8781-fe3969aab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1D8556-6F2F-4A4C-97AA-7BBB06884C0A}">
  <ds:schemaRefs>
    <ds:schemaRef ds:uri="http://purl.org/dc/elements/1.1/"/>
    <ds:schemaRef ds:uri="accf3510-8f08-46ad-8e81-d1c5d0ba3915"/>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a5dfa07a-3378-4c71-8781-fe3969aabe8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6265</TotalTime>
  <Words>1449</Words>
  <Application>Microsoft Office PowerPoint</Application>
  <PresentationFormat>Widescreen</PresentationFormat>
  <Paragraphs>62</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Acumin Pro Light</vt:lpstr>
      <vt:lpstr>Arial</vt:lpstr>
      <vt:lpstr>Calibri</vt:lpstr>
      <vt:lpstr>Helvetica</vt:lpstr>
      <vt:lpstr>Roboto</vt:lpstr>
      <vt:lpstr>Roboto Slab</vt:lpstr>
      <vt:lpstr>Times New Roman</vt:lpstr>
      <vt:lpstr>1_Office Theme</vt:lpstr>
      <vt:lpstr>July 2024 Featured Grant</vt:lpstr>
      <vt:lpstr>About Featured Grants</vt:lpstr>
      <vt:lpstr>The Global Issue</vt:lpstr>
      <vt:lpstr>July Featured Grantee: Limitless Horizons Ixil</vt:lpstr>
      <vt:lpstr>Life Challenges of  Women: Guatemala</vt:lpstr>
      <vt:lpstr>How Our Grant Will Be Used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IANGEL</dc:title>
  <dc:creator>Chris Worthy</dc:creator>
  <cp:lastModifiedBy>Amy West Moore</cp:lastModifiedBy>
  <cp:revision>135</cp:revision>
  <dcterms:created xsi:type="dcterms:W3CDTF">2021-03-06T21:56:16Z</dcterms:created>
  <dcterms:modified xsi:type="dcterms:W3CDTF">2024-06-13T20:35:04Z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0x010100BA0286FD4C31124B87DC46649447B305</vt:lpwstr>
  </property>
  <property fmtid="{D5CDD505-2E9C-101B-9397-08002B2CF9AE}" pid="3" name="MediaServiceImageTags">
    <vt:lpwstr/>
  </property>
</Properties>
</file>