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31" r:id="rId5"/>
    <p:sldId id="289" r:id="rId6"/>
    <p:sldId id="292" r:id="rId7"/>
    <p:sldId id="336" r:id="rId8"/>
    <p:sldId id="335" r:id="rId9"/>
    <p:sldId id="341" r:id="rId10"/>
    <p:sldId id="321" r:id="rId11"/>
    <p:sldId id="340" r:id="rId12"/>
    <p:sldId id="329" r:id="rId13"/>
    <p:sldId id="3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93"/>
    <a:srgbClr val="0220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19BA1-A421-40C9-84BD-B313BC4AC807}" v="9" dt="2025-03-13T19:59:17.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6687" autoAdjust="0"/>
  </p:normalViewPr>
  <p:slideViewPr>
    <p:cSldViewPr snapToGrid="0">
      <p:cViewPr>
        <p:scale>
          <a:sx n="70" d="100"/>
          <a:sy n="70" d="100"/>
        </p:scale>
        <p:origin x="1224" y="90"/>
      </p:cViewPr>
      <p:guideLst/>
    </p:cSldViewPr>
  </p:slideViewPr>
  <p:notesTextViewPr>
    <p:cViewPr>
      <p:scale>
        <a:sx n="3" d="2"/>
        <a:sy n="3" d="2"/>
      </p:scale>
      <p:origin x="0" y="0"/>
    </p:cViewPr>
  </p:notesTextViewPr>
  <p:notesViewPr>
    <p:cSldViewPr snapToGrid="0">
      <p:cViewPr varScale="1">
        <p:scale>
          <a:sx n="63" d="100"/>
          <a:sy n="63" d="100"/>
        </p:scale>
        <p:origin x="33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West Moore" userId="3dda3946-34f3-43b0-9950-b6c5877cf44d" providerId="ADAL" clId="{35119BA1-A421-40C9-84BD-B313BC4AC807}"/>
    <pc:docChg chg="undo custSel modSld">
      <pc:chgData name="Amy West Moore" userId="3dda3946-34f3-43b0-9950-b6c5877cf44d" providerId="ADAL" clId="{35119BA1-A421-40C9-84BD-B313BC4AC807}" dt="2025-03-13T20:11:37.728" v="231" actId="1076"/>
      <pc:docMkLst>
        <pc:docMk/>
      </pc:docMkLst>
      <pc:sldChg chg="modSp mod">
        <pc:chgData name="Amy West Moore" userId="3dda3946-34f3-43b0-9950-b6c5877cf44d" providerId="ADAL" clId="{35119BA1-A421-40C9-84BD-B313BC4AC807}" dt="2025-03-13T19:50:08.819" v="8" actId="18131"/>
        <pc:sldMkLst>
          <pc:docMk/>
          <pc:sldMk cId="3093843083" sldId="289"/>
        </pc:sldMkLst>
        <pc:picChg chg="mod modCrop">
          <ac:chgData name="Amy West Moore" userId="3dda3946-34f3-43b0-9950-b6c5877cf44d" providerId="ADAL" clId="{35119BA1-A421-40C9-84BD-B313BC4AC807}" dt="2025-03-13T19:50:08.819" v="8" actId="18131"/>
          <ac:picMkLst>
            <pc:docMk/>
            <pc:sldMk cId="3093843083" sldId="289"/>
            <ac:picMk id="2" creationId="{00000000-0000-0000-0000-000000000000}"/>
          </ac:picMkLst>
        </pc:picChg>
      </pc:sldChg>
      <pc:sldChg chg="addSp delSp modSp mod modNotes">
        <pc:chgData name="Amy West Moore" userId="3dda3946-34f3-43b0-9950-b6c5877cf44d" providerId="ADAL" clId="{35119BA1-A421-40C9-84BD-B313BC4AC807}" dt="2025-03-13T20:11:15.641" v="227" actId="6549"/>
        <pc:sldMkLst>
          <pc:docMk/>
          <pc:sldMk cId="3669475064" sldId="321"/>
        </pc:sldMkLst>
        <pc:picChg chg="add del">
          <ac:chgData name="Amy West Moore" userId="3dda3946-34f3-43b0-9950-b6c5877cf44d" providerId="ADAL" clId="{35119BA1-A421-40C9-84BD-B313BC4AC807}" dt="2025-03-13T19:59:06.974" v="86" actId="478"/>
          <ac:picMkLst>
            <pc:docMk/>
            <pc:sldMk cId="3669475064" sldId="321"/>
            <ac:picMk id="5" creationId="{AED7BFAB-3560-FFBE-9EC6-77DFFDE9FFE4}"/>
          </ac:picMkLst>
        </pc:picChg>
        <pc:picChg chg="add mod modCrop">
          <ac:chgData name="Amy West Moore" userId="3dda3946-34f3-43b0-9950-b6c5877cf44d" providerId="ADAL" clId="{35119BA1-A421-40C9-84BD-B313BC4AC807}" dt="2025-03-13T19:58:53.690" v="75"/>
          <ac:picMkLst>
            <pc:docMk/>
            <pc:sldMk cId="3669475064" sldId="321"/>
            <ac:picMk id="7" creationId="{5344D889-F0E5-B56F-6C22-7F3858C0F05F}"/>
          </ac:picMkLst>
        </pc:picChg>
        <pc:picChg chg="add mod">
          <ac:chgData name="Amy West Moore" userId="3dda3946-34f3-43b0-9950-b6c5877cf44d" providerId="ADAL" clId="{35119BA1-A421-40C9-84BD-B313BC4AC807}" dt="2025-03-13T19:59:07.568" v="87"/>
          <ac:picMkLst>
            <pc:docMk/>
            <pc:sldMk cId="3669475064" sldId="321"/>
            <ac:picMk id="8" creationId="{5B9BF066-E5B4-EACD-E534-BBE93F1E8869}"/>
          </ac:picMkLst>
        </pc:picChg>
      </pc:sldChg>
      <pc:sldChg chg="modSp mod">
        <pc:chgData name="Amy West Moore" userId="3dda3946-34f3-43b0-9950-b6c5877cf44d" providerId="ADAL" clId="{35119BA1-A421-40C9-84BD-B313BC4AC807}" dt="2025-03-13T20:08:02.926" v="220" actId="14734"/>
        <pc:sldMkLst>
          <pc:docMk/>
          <pc:sldMk cId="2346885339" sldId="329"/>
        </pc:sldMkLst>
        <pc:graphicFrameChg chg="mod modGraphic">
          <ac:chgData name="Amy West Moore" userId="3dda3946-34f3-43b0-9950-b6c5877cf44d" providerId="ADAL" clId="{35119BA1-A421-40C9-84BD-B313BC4AC807}" dt="2025-03-13T20:08:02.926" v="220" actId="14734"/>
          <ac:graphicFrameMkLst>
            <pc:docMk/>
            <pc:sldMk cId="2346885339" sldId="329"/>
            <ac:graphicFrameMk id="6" creationId="{410F1A1C-15EC-05D0-AA51-60E53932213C}"/>
          </ac:graphicFrameMkLst>
        </pc:graphicFrameChg>
      </pc:sldChg>
      <pc:sldChg chg="modSp mod">
        <pc:chgData name="Amy West Moore" userId="3dda3946-34f3-43b0-9950-b6c5877cf44d" providerId="ADAL" clId="{35119BA1-A421-40C9-84BD-B313BC4AC807}" dt="2025-03-13T20:09:33.824" v="222" actId="207"/>
        <pc:sldMkLst>
          <pc:docMk/>
          <pc:sldMk cId="2693614139" sldId="331"/>
        </pc:sldMkLst>
        <pc:spChg chg="mod">
          <ac:chgData name="Amy West Moore" userId="3dda3946-34f3-43b0-9950-b6c5877cf44d" providerId="ADAL" clId="{35119BA1-A421-40C9-84BD-B313BC4AC807}" dt="2025-03-13T20:09:33.824" v="222" actId="207"/>
          <ac:spMkLst>
            <pc:docMk/>
            <pc:sldMk cId="2693614139" sldId="331"/>
            <ac:spMk id="3" creationId="{BBD450AC-481C-BB49-8EFB-D32C040E893D}"/>
          </ac:spMkLst>
        </pc:spChg>
      </pc:sldChg>
      <pc:sldChg chg="addSp delSp modSp mod">
        <pc:chgData name="Amy West Moore" userId="3dda3946-34f3-43b0-9950-b6c5877cf44d" providerId="ADAL" clId="{35119BA1-A421-40C9-84BD-B313BC4AC807}" dt="2025-03-13T19:59:46.870" v="92" actId="1076"/>
        <pc:sldMkLst>
          <pc:docMk/>
          <pc:sldMk cId="4036038100" sldId="335"/>
        </pc:sldMkLst>
        <pc:spChg chg="mod">
          <ac:chgData name="Amy West Moore" userId="3dda3946-34f3-43b0-9950-b6c5877cf44d" providerId="ADAL" clId="{35119BA1-A421-40C9-84BD-B313BC4AC807}" dt="2025-03-13T19:52:51.988" v="31" actId="1076"/>
          <ac:spMkLst>
            <pc:docMk/>
            <pc:sldMk cId="4036038100" sldId="335"/>
            <ac:spMk id="12" creationId="{AC4EDBAC-5981-D779-5DDF-2C1C98E93400}"/>
          </ac:spMkLst>
        </pc:spChg>
        <pc:picChg chg="add del mod">
          <ac:chgData name="Amy West Moore" userId="3dda3946-34f3-43b0-9950-b6c5877cf44d" providerId="ADAL" clId="{35119BA1-A421-40C9-84BD-B313BC4AC807}" dt="2025-03-13T19:53:01.064" v="34" actId="478"/>
          <ac:picMkLst>
            <pc:docMk/>
            <pc:sldMk cId="4036038100" sldId="335"/>
            <ac:picMk id="2" creationId="{BB0107D0-9A57-F342-B8DE-F589F042DF33}"/>
          </ac:picMkLst>
        </pc:picChg>
        <pc:picChg chg="add del mod">
          <ac:chgData name="Amy West Moore" userId="3dda3946-34f3-43b0-9950-b6c5877cf44d" providerId="ADAL" clId="{35119BA1-A421-40C9-84BD-B313BC4AC807}" dt="2025-03-13T19:59:13.421" v="88" actId="21"/>
          <ac:picMkLst>
            <pc:docMk/>
            <pc:sldMk cId="4036038100" sldId="335"/>
            <ac:picMk id="5" creationId="{B40216DA-3157-1B6A-F5F4-B9D3C38CB3AC}"/>
          </ac:picMkLst>
        </pc:picChg>
        <pc:picChg chg="mod">
          <ac:chgData name="Amy West Moore" userId="3dda3946-34f3-43b0-9950-b6c5877cf44d" providerId="ADAL" clId="{35119BA1-A421-40C9-84BD-B313BC4AC807}" dt="2025-03-13T19:59:46.870" v="92" actId="1076"/>
          <ac:picMkLst>
            <pc:docMk/>
            <pc:sldMk cId="4036038100" sldId="335"/>
            <ac:picMk id="7" creationId="{4E03F402-D16C-9515-2390-2632A9C3585D}"/>
          </ac:picMkLst>
        </pc:picChg>
        <pc:picChg chg="del">
          <ac:chgData name="Amy West Moore" userId="3dda3946-34f3-43b0-9950-b6c5877cf44d" providerId="ADAL" clId="{35119BA1-A421-40C9-84BD-B313BC4AC807}" dt="2025-03-13T19:50:39.063" v="9" actId="478"/>
          <ac:picMkLst>
            <pc:docMk/>
            <pc:sldMk cId="4036038100" sldId="335"/>
            <ac:picMk id="10" creationId="{FCF78528-3EF5-D1A2-6254-8E3D3C2FBD39}"/>
          </ac:picMkLst>
        </pc:picChg>
      </pc:sldChg>
      <pc:sldChg chg="modNotes">
        <pc:chgData name="Amy West Moore" userId="3dda3946-34f3-43b0-9950-b6c5877cf44d" providerId="ADAL" clId="{35119BA1-A421-40C9-84BD-B313BC4AC807}" dt="2025-03-13T20:11:37.728" v="231" actId="1076"/>
        <pc:sldMkLst>
          <pc:docMk/>
          <pc:sldMk cId="1416883529" sldId="340"/>
        </pc:sldMkLst>
      </pc:sldChg>
      <pc:sldChg chg="addSp delSp modSp mod modClrScheme delDesignElem chgLayout">
        <pc:chgData name="Amy West Moore" userId="3dda3946-34f3-43b0-9950-b6c5877cf44d" providerId="ADAL" clId="{35119BA1-A421-40C9-84BD-B313BC4AC807}" dt="2025-03-13T19:59:26.444" v="91" actId="14100"/>
        <pc:sldMkLst>
          <pc:docMk/>
          <pc:sldMk cId="502896221" sldId="341"/>
        </pc:sldMkLst>
        <pc:spChg chg="mod ord">
          <ac:chgData name="Amy West Moore" userId="3dda3946-34f3-43b0-9950-b6c5877cf44d" providerId="ADAL" clId="{35119BA1-A421-40C9-84BD-B313BC4AC807}" dt="2025-03-13T19:58:53.720" v="85" actId="700"/>
          <ac:spMkLst>
            <pc:docMk/>
            <pc:sldMk cId="502896221" sldId="341"/>
            <ac:spMk id="4" creationId="{4F858A7E-3AD1-1D42-016B-9983FEBBDF0F}"/>
          </ac:spMkLst>
        </pc:spChg>
        <pc:spChg chg="add del">
          <ac:chgData name="Amy West Moore" userId="3dda3946-34f3-43b0-9950-b6c5877cf44d" providerId="ADAL" clId="{35119BA1-A421-40C9-84BD-B313BC4AC807}" dt="2025-03-13T19:58:53.720" v="85" actId="700"/>
          <ac:spMkLst>
            <pc:docMk/>
            <pc:sldMk cId="502896221" sldId="341"/>
            <ac:spMk id="6" creationId="{7B0DDE33-F838-637B-9511-F4A5F3ADE676}"/>
          </ac:spMkLst>
        </pc:spChg>
        <pc:spChg chg="mod ord">
          <ac:chgData name="Amy West Moore" userId="3dda3946-34f3-43b0-9950-b6c5877cf44d" providerId="ADAL" clId="{35119BA1-A421-40C9-84BD-B313BC4AC807}" dt="2025-03-13T19:58:53.720" v="85" actId="700"/>
          <ac:spMkLst>
            <pc:docMk/>
            <pc:sldMk cId="502896221" sldId="341"/>
            <ac:spMk id="12" creationId="{92FE254E-5A38-668C-8329-E49B73C488EA}"/>
          </ac:spMkLst>
        </pc:spChg>
        <pc:spChg chg="mod ord">
          <ac:chgData name="Amy West Moore" userId="3dda3946-34f3-43b0-9950-b6c5877cf44d" providerId="ADAL" clId="{35119BA1-A421-40C9-84BD-B313BC4AC807}" dt="2025-03-13T19:58:53.720" v="85" actId="700"/>
          <ac:spMkLst>
            <pc:docMk/>
            <pc:sldMk cId="502896221" sldId="341"/>
            <ac:spMk id="14" creationId="{572169C2-9AA4-3C5F-E34B-3CA7260BA609}"/>
          </ac:spMkLst>
        </pc:spChg>
        <pc:picChg chg="add mod">
          <ac:chgData name="Amy West Moore" userId="3dda3946-34f3-43b0-9950-b6c5877cf44d" providerId="ADAL" clId="{35119BA1-A421-40C9-84BD-B313BC4AC807}" dt="2025-03-13T19:59:26.444" v="91" actId="14100"/>
          <ac:picMkLst>
            <pc:docMk/>
            <pc:sldMk cId="502896221" sldId="341"/>
            <ac:picMk id="5" creationId="{B40216DA-3157-1B6A-F5F4-B9D3C38CB3AC}"/>
          </ac:picMkLst>
        </pc:picChg>
        <pc:picChg chg="del">
          <ac:chgData name="Amy West Moore" userId="3dda3946-34f3-43b0-9950-b6c5877cf44d" providerId="ADAL" clId="{35119BA1-A421-40C9-84BD-B313BC4AC807}" dt="2025-03-13T19:55:58.068" v="40" actId="478"/>
          <ac:picMkLst>
            <pc:docMk/>
            <pc:sldMk cId="502896221" sldId="341"/>
            <ac:picMk id="8" creationId="{EC67B271-2D27-D09E-B1C0-F715E0C94712}"/>
          </ac:picMkLst>
        </pc:picChg>
      </pc:sldChg>
    </pc:docChg>
  </pc:docChgLst>
  <pc:docChgLst>
    <pc:chgData name="Chris Worthy" userId="e6351b03c6324f9c" providerId="LiveId" clId="{2915CD05-218C-4D73-98D5-64EA6FD6B639}"/>
    <pc:docChg chg="undo redo custSel addSld modSld">
      <pc:chgData name="Chris Worthy" userId="e6351b03c6324f9c" providerId="LiveId" clId="{2915CD05-218C-4D73-98D5-64EA6FD6B639}" dt="2025-03-06T19:40:20.737" v="1243" actId="255"/>
      <pc:docMkLst>
        <pc:docMk/>
      </pc:docMkLst>
      <pc:sldChg chg="addSp delSp modSp mod modClrScheme chgLayout modNotesTx">
        <pc:chgData name="Chris Worthy" userId="e6351b03c6324f9c" providerId="LiveId" clId="{2915CD05-218C-4D73-98D5-64EA6FD6B639}" dt="2025-03-03T03:29:03.449" v="158" actId="20577"/>
        <pc:sldMkLst>
          <pc:docMk/>
          <pc:sldMk cId="3093843083" sldId="289"/>
        </pc:sldMkLst>
        <pc:spChg chg="mod ord">
          <ac:chgData name="Chris Worthy" userId="e6351b03c6324f9c" providerId="LiveId" clId="{2915CD05-218C-4D73-98D5-64EA6FD6B639}" dt="2025-03-03T03:25:26.659" v="135" actId="26606"/>
          <ac:spMkLst>
            <pc:docMk/>
            <pc:sldMk cId="3093843083" sldId="289"/>
            <ac:spMk id="3" creationId="{A89E3596-618B-2A43-A0B2-D20F9F29321A}"/>
          </ac:spMkLst>
        </pc:spChg>
        <pc:spChg chg="mod ord">
          <ac:chgData name="Chris Worthy" userId="e6351b03c6324f9c" providerId="LiveId" clId="{2915CD05-218C-4D73-98D5-64EA6FD6B639}" dt="2025-03-03T03:25:26.659" v="135" actId="26606"/>
          <ac:spMkLst>
            <pc:docMk/>
            <pc:sldMk cId="3093843083" sldId="289"/>
            <ac:spMk id="4" creationId="{B230F534-48C5-0644-8D51-448DD5EBA73C}"/>
          </ac:spMkLst>
        </pc:spChg>
        <pc:spChg chg="mod">
          <ac:chgData name="Chris Worthy" userId="e6351b03c6324f9c" providerId="LiveId" clId="{2915CD05-218C-4D73-98D5-64EA6FD6B639}" dt="2025-03-03T03:25:26.659" v="135" actId="26606"/>
          <ac:spMkLst>
            <pc:docMk/>
            <pc:sldMk cId="3093843083" sldId="289"/>
            <ac:spMk id="7" creationId="{255247F9-CE35-4DC6-AFAD-35D0C4778F40}"/>
          </ac:spMkLst>
        </pc:spChg>
        <pc:picChg chg="mod">
          <ac:chgData name="Chris Worthy" userId="e6351b03c6324f9c" providerId="LiveId" clId="{2915CD05-218C-4D73-98D5-64EA6FD6B639}" dt="2025-03-03T03:26:02.150" v="141" actId="1076"/>
          <ac:picMkLst>
            <pc:docMk/>
            <pc:sldMk cId="3093843083" sldId="289"/>
            <ac:picMk id="2" creationId="{00000000-0000-0000-0000-000000000000}"/>
          </ac:picMkLst>
        </pc:picChg>
      </pc:sldChg>
      <pc:sldChg chg="modSp mod modNotesTx">
        <pc:chgData name="Chris Worthy" userId="e6351b03c6324f9c" providerId="LiveId" clId="{2915CD05-218C-4D73-98D5-64EA6FD6B639}" dt="2025-03-06T19:30:46.270" v="1234" actId="20577"/>
        <pc:sldMkLst>
          <pc:docMk/>
          <pc:sldMk cId="294983121" sldId="292"/>
        </pc:sldMkLst>
        <pc:spChg chg="mod">
          <ac:chgData name="Chris Worthy" userId="e6351b03c6324f9c" providerId="LiveId" clId="{2915CD05-218C-4D73-98D5-64EA6FD6B639}" dt="2025-03-03T03:35:40.426" v="361" actId="255"/>
          <ac:spMkLst>
            <pc:docMk/>
            <pc:sldMk cId="294983121" sldId="292"/>
            <ac:spMk id="2" creationId="{73B770BB-9E74-B947-8542-BDB89DBC8210}"/>
          </ac:spMkLst>
        </pc:spChg>
        <pc:spChg chg="mod">
          <ac:chgData name="Chris Worthy" userId="e6351b03c6324f9c" providerId="LiveId" clId="{2915CD05-218C-4D73-98D5-64EA6FD6B639}" dt="2025-03-03T11:35:19.752" v="1055" actId="20577"/>
          <ac:spMkLst>
            <pc:docMk/>
            <pc:sldMk cId="294983121" sldId="292"/>
            <ac:spMk id="5" creationId="{9370E7B5-B41F-184D-BE9C-E546BC86F796}"/>
          </ac:spMkLst>
        </pc:spChg>
      </pc:sldChg>
      <pc:sldChg chg="modSp mod modNotesTx">
        <pc:chgData name="Chris Worthy" userId="e6351b03c6324f9c" providerId="LiveId" clId="{2915CD05-218C-4D73-98D5-64EA6FD6B639}" dt="2025-03-03T11:28:11.133" v="926" actId="6549"/>
        <pc:sldMkLst>
          <pc:docMk/>
          <pc:sldMk cId="3669475064" sldId="321"/>
        </pc:sldMkLst>
        <pc:spChg chg="mod">
          <ac:chgData name="Chris Worthy" userId="e6351b03c6324f9c" providerId="LiveId" clId="{2915CD05-218C-4D73-98D5-64EA6FD6B639}" dt="2025-03-03T11:26:11.409" v="921" actId="20577"/>
          <ac:spMkLst>
            <pc:docMk/>
            <pc:sldMk cId="3669475064" sldId="321"/>
            <ac:spMk id="4" creationId="{5425BAC1-466C-C645-82B6-A9D3611DCA7F}"/>
          </ac:spMkLst>
        </pc:spChg>
      </pc:sldChg>
      <pc:sldChg chg="addSp modSp mod">
        <pc:chgData name="Chris Worthy" userId="e6351b03c6324f9c" providerId="LiveId" clId="{2915CD05-218C-4D73-98D5-64EA6FD6B639}" dt="2025-03-03T03:27:07.119" v="145" actId="26606"/>
        <pc:sldMkLst>
          <pc:docMk/>
          <pc:sldMk cId="1099695874" sldId="324"/>
        </pc:sldMkLst>
        <pc:spChg chg="add">
          <ac:chgData name="Chris Worthy" userId="e6351b03c6324f9c" providerId="LiveId" clId="{2915CD05-218C-4D73-98D5-64EA6FD6B639}" dt="2025-03-03T03:27:07.119" v="145" actId="26606"/>
          <ac:spMkLst>
            <pc:docMk/>
            <pc:sldMk cId="1099695874" sldId="324"/>
            <ac:spMk id="15" creationId="{D5C6D6CC-FE44-3129-7BAC-18ABBBF9DE50}"/>
          </ac:spMkLst>
        </pc:spChg>
        <pc:picChg chg="mod">
          <ac:chgData name="Chris Worthy" userId="e6351b03c6324f9c" providerId="LiveId" clId="{2915CD05-218C-4D73-98D5-64EA6FD6B639}" dt="2025-03-03T03:27:07.119" v="145" actId="26606"/>
          <ac:picMkLst>
            <pc:docMk/>
            <pc:sldMk cId="1099695874" sldId="324"/>
            <ac:picMk id="10" creationId="{7BDF414F-F0FF-D99D-A97C-159D2A8E70DF}"/>
          </ac:picMkLst>
        </pc:picChg>
      </pc:sldChg>
      <pc:sldChg chg="addSp delSp modSp mod modNotesTx">
        <pc:chgData name="Chris Worthy" userId="e6351b03c6324f9c" providerId="LiveId" clId="{2915CD05-218C-4D73-98D5-64EA6FD6B639}" dt="2025-03-06T19:40:20.737" v="1243" actId="255"/>
        <pc:sldMkLst>
          <pc:docMk/>
          <pc:sldMk cId="2346885339" sldId="329"/>
        </pc:sldMkLst>
        <pc:graphicFrameChg chg="add mod modGraphic">
          <ac:chgData name="Chris Worthy" userId="e6351b03c6324f9c" providerId="LiveId" clId="{2915CD05-218C-4D73-98D5-64EA6FD6B639}" dt="2025-03-06T19:40:20.737" v="1243" actId="255"/>
          <ac:graphicFrameMkLst>
            <pc:docMk/>
            <pc:sldMk cId="2346885339" sldId="329"/>
            <ac:graphicFrameMk id="6" creationId="{410F1A1C-15EC-05D0-AA51-60E53932213C}"/>
          </ac:graphicFrameMkLst>
        </pc:graphicFrameChg>
      </pc:sldChg>
      <pc:sldChg chg="addSp delSp modSp mod modNotesTx">
        <pc:chgData name="Chris Worthy" userId="e6351b03c6324f9c" providerId="LiveId" clId="{2915CD05-218C-4D73-98D5-64EA6FD6B639}" dt="2025-03-06T19:29:08.237" v="1221" actId="20577"/>
        <pc:sldMkLst>
          <pc:docMk/>
          <pc:sldMk cId="2693614139" sldId="331"/>
        </pc:sldMkLst>
        <pc:spChg chg="mod">
          <ac:chgData name="Chris Worthy" userId="e6351b03c6324f9c" providerId="LiveId" clId="{2915CD05-218C-4D73-98D5-64EA6FD6B639}" dt="2025-03-06T19:28:58.810" v="1206" actId="20577"/>
          <ac:spMkLst>
            <pc:docMk/>
            <pc:sldMk cId="2693614139" sldId="331"/>
            <ac:spMk id="3" creationId="{BBD450AC-481C-BB49-8EFB-D32C040E893D}"/>
          </ac:spMkLst>
        </pc:spChg>
        <pc:picChg chg="mod">
          <ac:chgData name="Chris Worthy" userId="e6351b03c6324f9c" providerId="LiveId" clId="{2915CD05-218C-4D73-98D5-64EA6FD6B639}" dt="2025-03-03T03:19:04.686" v="3" actId="1076"/>
          <ac:picMkLst>
            <pc:docMk/>
            <pc:sldMk cId="2693614139" sldId="331"/>
            <ac:picMk id="5" creationId="{C1C634F0-3747-4F5B-83A3-28C6C18FBCF4}"/>
          </ac:picMkLst>
        </pc:picChg>
      </pc:sldChg>
      <pc:sldChg chg="addSp delSp modSp mod modClrScheme chgLayout modNotesTx">
        <pc:chgData name="Chris Worthy" userId="e6351b03c6324f9c" providerId="LiveId" clId="{2915CD05-218C-4D73-98D5-64EA6FD6B639}" dt="2025-03-03T11:37:28.781" v="1066" actId="14100"/>
        <pc:sldMkLst>
          <pc:docMk/>
          <pc:sldMk cId="4036038100" sldId="335"/>
        </pc:sldMkLst>
        <pc:spChg chg="mod ord">
          <ac:chgData name="Chris Worthy" userId="e6351b03c6324f9c" providerId="LiveId" clId="{2915CD05-218C-4D73-98D5-64EA6FD6B639}" dt="2025-03-03T11:17:22.568" v="554" actId="26606"/>
          <ac:spMkLst>
            <pc:docMk/>
            <pc:sldMk cId="4036038100" sldId="335"/>
            <ac:spMk id="4" creationId="{FA9F7E2A-7B18-880F-85EB-DACEC6F2B204}"/>
          </ac:spMkLst>
        </pc:spChg>
        <pc:spChg chg="mod">
          <ac:chgData name="Chris Worthy" userId="e6351b03c6324f9c" providerId="LiveId" clId="{2915CD05-218C-4D73-98D5-64EA6FD6B639}" dt="2025-03-03T11:20:10.925" v="596" actId="255"/>
          <ac:spMkLst>
            <pc:docMk/>
            <pc:sldMk cId="4036038100" sldId="335"/>
            <ac:spMk id="12" creationId="{AC4EDBAC-5981-D779-5DDF-2C1C98E93400}"/>
          </ac:spMkLst>
        </pc:spChg>
        <pc:picChg chg="add mod">
          <ac:chgData name="Chris Worthy" userId="e6351b03c6324f9c" providerId="LiveId" clId="{2915CD05-218C-4D73-98D5-64EA6FD6B639}" dt="2025-03-03T11:36:38.427" v="1058" actId="1076"/>
          <ac:picMkLst>
            <pc:docMk/>
            <pc:sldMk cId="4036038100" sldId="335"/>
            <ac:picMk id="7" creationId="{4E03F402-D16C-9515-2390-2632A9C3585D}"/>
          </ac:picMkLst>
        </pc:picChg>
      </pc:sldChg>
      <pc:sldChg chg="modSp mod modNotesTx">
        <pc:chgData name="Chris Worthy" userId="e6351b03c6324f9c" providerId="LiveId" clId="{2915CD05-218C-4D73-98D5-64EA6FD6B639}" dt="2025-03-03T11:15:34.052" v="551" actId="1076"/>
        <pc:sldMkLst>
          <pc:docMk/>
          <pc:sldMk cId="4057979008" sldId="336"/>
        </pc:sldMkLst>
        <pc:spChg chg="mod">
          <ac:chgData name="Chris Worthy" userId="e6351b03c6324f9c" providerId="LiveId" clId="{2915CD05-218C-4D73-98D5-64EA6FD6B639}" dt="2025-03-03T03:36:10.698" v="383" actId="20577"/>
          <ac:spMkLst>
            <pc:docMk/>
            <pc:sldMk cId="4057979008" sldId="336"/>
            <ac:spMk id="7" creationId="{8929C241-CC2D-8566-B7E8-AD647244D9CB}"/>
          </ac:spMkLst>
        </pc:spChg>
        <pc:spChg chg="mod">
          <ac:chgData name="Chris Worthy" userId="e6351b03c6324f9c" providerId="LiveId" clId="{2915CD05-218C-4D73-98D5-64EA6FD6B639}" dt="2025-03-03T11:15:34.052" v="551" actId="1076"/>
          <ac:spMkLst>
            <pc:docMk/>
            <pc:sldMk cId="4057979008" sldId="336"/>
            <ac:spMk id="9" creationId="{A8A8405A-570E-20E4-6B44-F92147BE177F}"/>
          </ac:spMkLst>
        </pc:spChg>
      </pc:sldChg>
      <pc:sldChg chg="modSp mod modNotesTx">
        <pc:chgData name="Chris Worthy" userId="e6351b03c6324f9c" providerId="LiveId" clId="{2915CD05-218C-4D73-98D5-64EA6FD6B639}" dt="2025-03-03T11:31:48.522" v="1043" actId="207"/>
        <pc:sldMkLst>
          <pc:docMk/>
          <pc:sldMk cId="1416883529" sldId="340"/>
        </pc:sldMkLst>
        <pc:spChg chg="mod">
          <ac:chgData name="Chris Worthy" userId="e6351b03c6324f9c" providerId="LiveId" clId="{2915CD05-218C-4D73-98D5-64EA6FD6B639}" dt="2025-03-03T11:28:27.507" v="927" actId="255"/>
          <ac:spMkLst>
            <pc:docMk/>
            <pc:sldMk cId="1416883529" sldId="340"/>
            <ac:spMk id="2" creationId="{6DCAAEA5-281E-85AC-2CAC-9596961B38B5}"/>
          </ac:spMkLst>
        </pc:spChg>
        <pc:spChg chg="mod">
          <ac:chgData name="Chris Worthy" userId="e6351b03c6324f9c" providerId="LiveId" clId="{2915CD05-218C-4D73-98D5-64EA6FD6B639}" dt="2025-03-03T11:31:48.522" v="1043" actId="207"/>
          <ac:spMkLst>
            <pc:docMk/>
            <pc:sldMk cId="1416883529" sldId="340"/>
            <ac:spMk id="4" creationId="{C5E1A285-48CE-2E2A-54C1-7B5691C59686}"/>
          </ac:spMkLst>
        </pc:spChg>
      </pc:sldChg>
      <pc:sldChg chg="modSp add mod modNotesTx">
        <pc:chgData name="Chris Worthy" userId="e6351b03c6324f9c" providerId="LiveId" clId="{2915CD05-218C-4D73-98D5-64EA6FD6B639}" dt="2025-03-06T19:29:47.833" v="1222" actId="6549"/>
        <pc:sldMkLst>
          <pc:docMk/>
          <pc:sldMk cId="502896221" sldId="341"/>
        </pc:sldMkLst>
        <pc:spChg chg="mod">
          <ac:chgData name="Chris Worthy" userId="e6351b03c6324f9c" providerId="LiveId" clId="{2915CD05-218C-4D73-98D5-64EA6FD6B639}" dt="2025-03-03T11:20:24.960" v="603" actId="20577"/>
          <ac:spMkLst>
            <pc:docMk/>
            <pc:sldMk cId="502896221" sldId="341"/>
            <ac:spMk id="12" creationId="{92FE254E-5A38-668C-8329-E49B73C488EA}"/>
          </ac:spMkLst>
        </pc:spChg>
        <pc:spChg chg="mod">
          <ac:chgData name="Chris Worthy" userId="e6351b03c6324f9c" providerId="LiveId" clId="{2915CD05-218C-4D73-98D5-64EA6FD6B639}" dt="2025-03-03T11:23:23.609" v="811" actId="20577"/>
          <ac:spMkLst>
            <pc:docMk/>
            <pc:sldMk cId="502896221" sldId="341"/>
            <ac:spMk id="14" creationId="{572169C2-9AA4-3C5F-E34B-3CA7260BA6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3/13/2025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fonline.org/research/nutrition-gardens-a-sustainable-model-for-food-security-and-diversity-67933?am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siainitiatives.org/soccs/introduction-to-socc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2025: Asia Initiatives</a:t>
            </a:r>
          </a:p>
          <a:p>
            <a:pPr marL="0" marR="0" algn="l">
              <a:lnSpc>
                <a:spcPct val="110000"/>
              </a:lnSpc>
              <a:spcBef>
                <a:spcPts val="1200"/>
              </a:spcBef>
              <a:spcAft>
                <a:spcPts val="600"/>
              </a:spcAft>
            </a:pPr>
            <a:r>
              <a:rPr lang="en-US" sz="1800" b="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Cultivating Sustainable Health &amp; Independence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53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E258-59C2-BE46-B8F6-263C56598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972D-B557-EBF1-61A7-D413AABFB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6B847-EC12-0CD2-B20D-B86D9CABD769}"/>
              </a:ext>
            </a:extLst>
          </p:cNvPr>
          <p:cNvSpPr>
            <a:spLocks noGrp="1"/>
          </p:cNvSpPr>
          <p:nvPr>
            <p:ph type="body" idx="1"/>
          </p:nvPr>
        </p:nvSpPr>
        <p:spPr/>
        <p:txBody>
          <a:bodyPr/>
          <a:lstStyle/>
          <a:p>
            <a:pPr>
              <a:lnSpc>
                <a:spcPct val="110000"/>
              </a:lnSpc>
              <a:defRPr/>
            </a:pPr>
            <a:endParaRPr lang="en-US" i="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7B105F-8AC1-F8A5-DF85-76988174FDEF}"/>
              </a:ext>
            </a:extLst>
          </p:cNvPr>
          <p:cNvSpPr>
            <a:spLocks noGrp="1"/>
          </p:cNvSpPr>
          <p:nvPr>
            <p:ph type="sldNum" sz="quarter" idx="5"/>
          </p:nvPr>
        </p:nvSpPr>
        <p:spPr/>
        <p:txBody>
          <a:bodyPr/>
          <a:lstStyle/>
          <a:p>
            <a:fld id="{DE864A7D-4F89-4359-B4A7-FEF9AC2B62D6}" type="slidenum">
              <a:rPr lang="en-US" smtClean="0"/>
              <a:t>10</a:t>
            </a:fld>
            <a:endParaRPr lang="en-US" dirty="0"/>
          </a:p>
        </p:txBody>
      </p:sp>
    </p:spTree>
    <p:extLst>
      <p:ext uri="{BB962C8B-B14F-4D97-AF65-F5344CB8AC3E}">
        <p14:creationId xmlns:p14="http://schemas.microsoft.com/office/powerpoint/2010/main" val="78898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Together Women Rise Grants Program has two key components that support our overall mission to achieve global gender equality. </a:t>
            </a:r>
            <a:r>
              <a:rPr lang="en-US" b="1" dirty="0"/>
              <a:t>Featured Grants </a:t>
            </a:r>
            <a:r>
              <a:rPr lang="en-US" dirty="0"/>
              <a:t>are largely focused on delivering </a:t>
            </a:r>
            <a:r>
              <a:rPr lang="en-US" b="1" dirty="0"/>
              <a:t>direct services</a:t>
            </a:r>
            <a:r>
              <a:rPr lang="en-US" dirty="0"/>
              <a:t> by funding grassroots organizations that empower and support women and girls in low-income and marginalized communities in the Global South. Our </a:t>
            </a:r>
            <a:r>
              <a:rPr lang="en-US" b="1" dirty="0"/>
              <a:t>Transformation Partnerships</a:t>
            </a:r>
            <a:r>
              <a:rPr lang="en-US" dirty="0"/>
              <a:t> are designed to invest in areas where we can make the biggest impact on achieving global gender equality by addressing </a:t>
            </a:r>
            <a:r>
              <a:rPr lang="en-US" b="1" dirty="0"/>
              <a:t>the root causes</a:t>
            </a:r>
            <a:r>
              <a:rPr lang="en-US" dirty="0"/>
              <a:t> of gender inequality.</a:t>
            </a:r>
          </a:p>
          <a:p>
            <a:r>
              <a:rPr lang="en-US" dirty="0"/>
              <a:t> </a:t>
            </a:r>
            <a:endParaRPr lang="en-US" dirty="0">
              <a:ea typeface="Calibri"/>
              <a:cs typeface="Calibri"/>
            </a:endParaRPr>
          </a:p>
          <a:p>
            <a:r>
              <a:rPr lang="en-US" b="1" dirty="0"/>
              <a:t>Through our Featured Grants Program,</a:t>
            </a:r>
            <a:r>
              <a:rPr lang="en-US" dirty="0"/>
              <a:t> we highlight a different organization/project each month, providing a variety of learning materials on the issue and how the grant will be used. Through the Featured Grants program, we support capacity building, new programs, or expansion of existing programs. The following is information on the grant we are featuring for April 2025. </a:t>
            </a:r>
          </a:p>
          <a:p>
            <a:pPr marL="0" marR="0">
              <a:lnSpc>
                <a:spcPct val="110000"/>
              </a:lnSpc>
              <a:spcAft>
                <a:spcPts val="1200"/>
              </a:spcAft>
            </a:pPr>
            <a:endParaRPr lang="en-US" sz="1800" dirty="0">
              <a:effectLst/>
              <a:latin typeface="Arial"/>
              <a:ea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26430" cy="3600450"/>
          </a:xfrm>
        </p:spPr>
        <p:txBody>
          <a:bodyPr/>
          <a:lstStyle/>
          <a:p>
            <a:pPr marL="0" marR="0" lvl="0" indent="0" algn="l" defTabSz="914400" rtl="0" eaLnBrk="1" fontAlgn="auto" latinLnBrk="0" hangingPunct="1">
              <a:lnSpc>
                <a:spcPct val="110000"/>
              </a:lnSpc>
              <a:spcBef>
                <a:spcPts val="0"/>
              </a:spcBef>
              <a:spcAft>
                <a:spcPts val="12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Although most of the world’s undernourished live in the Global South, malnutrition affects every country in the world and occurs in many forms. These include undernutrition (wasting, stunting, and underweight), inadequate vitamins or minerals, and overweight and obesity. Many of these conditions are inextricably linked with poverty and result in diet-related, noncommunicable diseases that have a developmental, economic, social, and medical impact on individuals, their families, and entire countries.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Women are at higher risk of food insecurity than men in every area of the world. </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There are many factors in this, such as the local culture where this month’s grantee serves, which dictates that men eat first and receive larger helpings of nutritional food.</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Micronutrient deficiencies are among the most common forms of malnutrition. These include calcium, iron, and vitamins C and E. Micronutrient deficiencies can have serious consequences, including adverse pregnancy outcomes, blindness, and greater susceptibility to infectious diseases.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Adding to the burden of food insecurity, climate change is hitting the world’s most vulnerable people hardest and erasing years of progress on child undernutrition.</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Globally, there are 2.5 billion overweight adults and 890 million obese adults.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149 million children under 5 are stunted (too short). The incidence has declined from 40% in 1990 to 22% in 2022, but it has plateaued in the past several years.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45 million children under 5 are wasted (too thin).</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50% of child deaths are linked to hunger, mostly in low and middle-income countries.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37 million children are overweight or obese.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50% of children under 5 suffer from vitamin and mineral deficiencies.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1200"/>
              </a:spcAft>
              <a:buClrTx/>
              <a:buSzTx/>
              <a:buFontTx/>
              <a:buNone/>
              <a:tabLst/>
              <a:defRPr/>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many families, the solution is just outside their door. Many studies and projects around the world show that backyard gardens can help improve the livelihoods and health of women and their families, especially when they can sell their excess produce to others. </a:t>
            </a:r>
            <a:r>
              <a:rPr lang="en-US" sz="1800" u="sng" dirty="0">
                <a:solidFill>
                  <a:srgbClr val="009094"/>
                </a:solidFill>
                <a:effectLst/>
                <a:latin typeface="Arial" panose="020B0604020202020204" pitchFamily="34" charset="0"/>
                <a:ea typeface="Arial" panose="020B0604020202020204" pitchFamily="34" charset="0"/>
                <a:cs typeface="Arial" panose="020B0604020202020204" pitchFamily="34" charset="0"/>
                <a:hlinkClick r:id="rId3"/>
              </a:rPr>
              <a:t>A review of data</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on maternal and child undernutrition and survival from 36 countries has suggested dietary diversification, including home gardening, as an effective strategy to improve nutrition.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When women can grow food at home, it can change the course of their lives and those of their children.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endParaRPr lang="en-US" sz="1800" b="0" i="1" dirty="0">
              <a:solidFill>
                <a:srgbClr val="FE4A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Arial" panose="020B0604020202020204" pitchFamily="34" charset="0"/>
                <a:ea typeface="Arial" panose="020B0604020202020204" pitchFamily="34" charset="0"/>
                <a:cs typeface="Arial" panose="020B0604020202020204" pitchFamily="34" charset="0"/>
              </a:rPr>
              <a:t>Asia Initiatives is focused on economic development and gender equity, especially for women and their families. Asia Initiatives uses </a:t>
            </a:r>
            <a:r>
              <a:rPr lang="en-US" sz="1800" b="1" dirty="0">
                <a:effectLst/>
                <a:latin typeface="Arial" panose="020B0604020202020204" pitchFamily="34" charset="0"/>
                <a:ea typeface="Arial" panose="020B0604020202020204" pitchFamily="34" charset="0"/>
                <a:cs typeface="Arial" panose="020B0604020202020204" pitchFamily="34" charset="0"/>
              </a:rPr>
              <a:t>Social Capital Credits (SoCCs),</a:t>
            </a:r>
            <a:r>
              <a:rPr lang="en-US" sz="1800" dirty="0">
                <a:effectLst/>
                <a:latin typeface="Arial" panose="020B0604020202020204" pitchFamily="34" charset="0"/>
                <a:ea typeface="Arial" panose="020B0604020202020204" pitchFamily="34" charset="0"/>
                <a:cs typeface="Arial" panose="020B0604020202020204" pitchFamily="34" charset="0"/>
              </a:rPr>
              <a:t> an innovative developmental platform, to incentivize acts of social good, such as caring for community spaces, planting kitchen gardens, etc., in exchange for goods and services, such as agricultural skill development, access to crops, and equipment.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Arial" panose="020B0604020202020204" pitchFamily="34" charset="0"/>
                <a:ea typeface="Arial" panose="020B0604020202020204" pitchFamily="34" charset="0"/>
                <a:cs typeface="Arial" panose="020B0604020202020204" pitchFamily="34" charset="0"/>
              </a:rPr>
              <a:t>Asia Initiatives empowers women to realize their full potential</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and</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become</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key</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stakeholders</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of</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their</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own</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success. Its</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work</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is</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based</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on</a:t>
            </a:r>
            <a:r>
              <a:rPr lang="en-US" sz="1800" spc="-15" dirty="0">
                <a:effectLst/>
                <a:latin typeface="Arial" panose="020B0604020202020204" pitchFamily="34" charset="0"/>
                <a:ea typeface="Arial" panose="020B0604020202020204" pitchFamily="34" charset="0"/>
                <a:cs typeface="Arial" panose="020B0604020202020204" pitchFamily="34" charset="0"/>
              </a:rPr>
              <a:t> co-founder </a:t>
            </a:r>
            <a:r>
              <a:rPr lang="en-US" sz="1800" dirty="0">
                <a:effectLst/>
                <a:latin typeface="Arial" panose="020B0604020202020204" pitchFamily="34" charset="0"/>
                <a:ea typeface="Arial" panose="020B0604020202020204" pitchFamily="34" charset="0"/>
                <a:cs typeface="Arial" panose="020B0604020202020204" pitchFamily="34" charset="0"/>
              </a:rPr>
              <a:t>Dr.</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Geeta</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Mehta’s reinterpretation of the Chinese proverb, “Give a man a fish and you feed him for a day; teach a man to fish and</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you</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feed</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him</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for</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lifetime.” Asia Initiatives has worked in over 20 locations across India, Kenya, Ghana, and the United States. Its record of accomplishments demonstrates</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 strong commitment</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to</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promoting</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gender</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equality</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Through</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targeted</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interventions in education, healthcare, and economic empowerment, Asia Initiatives empowers more than 50,000 women and girls across Asia every year.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tabLst>
                <a:tab pos="457200" algn="l"/>
              </a:tabLs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4</a:t>
            </a:fld>
            <a:endParaRPr lang="en-US" dirty="0"/>
          </a:p>
        </p:txBody>
      </p:sp>
    </p:spTree>
    <p:extLst>
      <p:ext uri="{BB962C8B-B14F-4D97-AF65-F5344CB8AC3E}">
        <p14:creationId xmlns:p14="http://schemas.microsoft.com/office/powerpoint/2010/main" val="131251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Arial" panose="020B0604020202020204" pitchFamily="34" charset="0"/>
                <a:ea typeface="Arial" panose="020B0604020202020204" pitchFamily="34" charset="0"/>
                <a:cs typeface="Arial" panose="020B0604020202020204" pitchFamily="34" charset="0"/>
              </a:rPr>
              <a:t>The Social Capital Credits (SoCCs) model encourages acts of social good without having to rely on money. It was developed by Asia Initiatives to tackle the endemic issue of poverty while simultaneously </a:t>
            </a:r>
            <a:r>
              <a:rPr lang="en-US" sz="1800" u="none" strike="noStrike" dirty="0">
                <a:solidFill>
                  <a:srgbClr val="009094"/>
                </a:solidFill>
                <a:effectLst/>
                <a:latin typeface="Arial" panose="020B0604020202020204" pitchFamily="34" charset="0"/>
                <a:ea typeface="Arial" panose="020B0604020202020204" pitchFamily="34" charset="0"/>
                <a:cs typeface="Arial" panose="020B0604020202020204" pitchFamily="34" charset="0"/>
                <a:hlinkClick r:id="rId3"/>
              </a:rPr>
              <a:t>promoting the building of community spirit.</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b="1" dirty="0">
                <a:effectLst/>
                <a:latin typeface="Arial" panose="020B0604020202020204" pitchFamily="34" charset="0"/>
                <a:ea typeface="Arial" panose="020B0604020202020204" pitchFamily="34" charset="0"/>
                <a:cs typeface="Arial" panose="020B0604020202020204" pitchFamily="34" charset="0"/>
              </a:rPr>
              <a:t>SoCCs enable each development dollar to have a multiplier impact, since community members </a:t>
            </a:r>
            <a:r>
              <a:rPr lang="en-US" sz="1800" b="1" i="1" dirty="0">
                <a:effectLst/>
                <a:latin typeface="Arial" panose="020B0604020202020204" pitchFamily="34" charset="0"/>
                <a:ea typeface="Arial" panose="020B0604020202020204" pitchFamily="34" charset="0"/>
                <a:cs typeface="Arial" panose="020B0604020202020204" pitchFamily="34" charset="0"/>
              </a:rPr>
              <a:t>earn</a:t>
            </a:r>
            <a:r>
              <a:rPr lang="en-US" sz="1800" b="1" dirty="0">
                <a:effectLst/>
                <a:latin typeface="Arial" panose="020B0604020202020204" pitchFamily="34" charset="0"/>
                <a:ea typeface="Arial" panose="020B0604020202020204" pitchFamily="34" charset="0"/>
                <a:cs typeface="Arial" panose="020B0604020202020204" pitchFamily="34" charset="0"/>
              </a:rPr>
              <a:t> their personal good, such as education, by </a:t>
            </a:r>
            <a:r>
              <a:rPr lang="en-US" sz="1800" b="1" i="1" dirty="0">
                <a:effectLst/>
                <a:latin typeface="Arial" panose="020B0604020202020204" pitchFamily="34" charset="0"/>
                <a:ea typeface="Arial" panose="020B0604020202020204" pitchFamily="34" charset="0"/>
                <a:cs typeface="Arial" panose="020B0604020202020204" pitchFamily="34" charset="0"/>
              </a:rPr>
              <a:t>doing</a:t>
            </a:r>
            <a:r>
              <a:rPr lang="en-US" sz="1800" b="1" dirty="0">
                <a:effectLst/>
                <a:latin typeface="Arial" panose="020B0604020202020204" pitchFamily="34" charset="0"/>
                <a:ea typeface="Arial" panose="020B0604020202020204" pitchFamily="34" charset="0"/>
                <a:cs typeface="Arial" panose="020B0604020202020204" pitchFamily="34" charset="0"/>
              </a:rPr>
              <a:t> a social good such as planting trees.</a:t>
            </a:r>
            <a:r>
              <a:rPr lang="en-US" sz="1800" dirty="0">
                <a:effectLst/>
                <a:latin typeface="Arial" panose="020B0604020202020204" pitchFamily="34" charset="0"/>
                <a:ea typeface="Arial" panose="020B0604020202020204" pitchFamily="34" charset="0"/>
                <a:cs typeface="Arial" panose="020B0604020202020204" pitchFamily="34" charset="0"/>
              </a:rPr>
              <a:t> These good deeds are decided upon by the women themselves during SoCCratic Dialogues at the start of each project. SoCCs can be spent on items like education, upskilling, healthcare, microloans, or other types of support chosen by participants. SoCCs are based on an Earning Menu, which is a list of specific activities developed by the participants in the community. By doing them, a pre-determined number of credits can be earned through the Redemption Menu. Asia Initiatives’ SoCCs app and web platform record and analyze all SoCC transactions to ensure that the women are making progress toward the goals that they have set for themselves.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Arial" panose="020B0604020202020204" pitchFamily="34" charset="0"/>
                <a:ea typeface="Arial" panose="020B0604020202020204" pitchFamily="34" charset="0"/>
                <a:cs typeface="Arial" panose="020B0604020202020204" pitchFamily="34" charset="0"/>
              </a:rPr>
              <a:t>SoCCs received Fast Company’s “World Changing Idea Award” in 2020. Asia Initiatives has also won awards from MIT SOLVE, General Motors, Vodafone, Experian, and the Jacobs Foundation. United Nations Secretary-General Ban Ki-moon said, “I appreciate and commend the hard work of Asia Initiatives in prioritizing and enhancing the role of women in addressing the Global Development Agenda.”</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Arial" panose="020B0604020202020204" pitchFamily="34" charset="0"/>
                <a:ea typeface="Arial" panose="020B0604020202020204" pitchFamily="34" charset="0"/>
                <a:cs typeface="Arial" panose="020B0604020202020204" pitchFamily="34" charset="0"/>
              </a:rPr>
              <a:t>Asia Initiatives was a Together Women Rise grantee in 2018. That project promoted sustainable development and a sense of independence and strong community among women in Shohratgarh, India. The women were trained in poultry farming, which improved nutrition for themselves and their families, and they received training in record keeping and financial literacy.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Tree>
    <p:extLst>
      <p:ext uri="{BB962C8B-B14F-4D97-AF65-F5344CB8AC3E}">
        <p14:creationId xmlns:p14="http://schemas.microsoft.com/office/powerpoint/2010/main" val="67312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914EE-1F25-8581-C3EF-449C4FBF9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D6B60-2C99-1F50-7B89-16E208DB4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F64D9-0E88-AF5D-3FD9-13EE038D79E9}"/>
              </a:ext>
            </a:extLst>
          </p:cNvPr>
          <p:cNvSpPr>
            <a:spLocks noGrp="1"/>
          </p:cNvSpPr>
          <p:nvPr>
            <p:ph type="body" idx="1"/>
          </p:nvPr>
        </p:nvSpPr>
        <p:spPr/>
        <p:txBody>
          <a:bodyPr/>
          <a:lstStyle/>
          <a:p>
            <a:pPr marL="13970" marR="17780">
              <a:lnSpc>
                <a:spcPts val="1340"/>
              </a:lnSpc>
              <a:spcBef>
                <a:spcPts val="20"/>
              </a:spcBef>
            </a:pPr>
            <a:r>
              <a:rPr lang="en-US" sz="1100" dirty="0">
                <a:effectLst/>
                <a:latin typeface="Arial" panose="020B0604020202020204" pitchFamily="34" charset="0"/>
                <a:ea typeface="Arial" panose="020B0604020202020204" pitchFamily="34" charset="0"/>
              </a:rPr>
              <a:t>Most women in India have access to food, but the majority suffer from micronutrient deficiencies.</a:t>
            </a:r>
            <a:r>
              <a:rPr lang="en-US" sz="1100" b="1"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 the rural and tribal geographies of Northern India, most people eat a predominantly vegetarian diet of grains like rice, wheat, and lentils. This diet often lacks adequate protein, fruits, and vegetables. It also contributes to widespread deficiencies, with nearly 50% of the female population suffering from</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anemia.</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The resulting health issues affect the wellbeing of women and their families, contributing to a high rate of low birthweight babies and childhood health problems. Severe malnutrition can also lead to physical and mental stunting, perpetuating intergenerational poverty. </a:t>
            </a:r>
          </a:p>
          <a:p>
            <a:pPr marL="0" marR="0"/>
            <a:r>
              <a:rPr lang="en-US" sz="1100" b="1" dirty="0">
                <a:solidFill>
                  <a:srgbClr val="000000"/>
                </a:solidFill>
                <a:effectLst/>
                <a:latin typeface="Arial" panose="020B060402020202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lnSpc>
                <a:spcPct val="110000"/>
              </a:lnSpc>
              <a:spcAft>
                <a:spcPts val="1200"/>
              </a:spcAft>
            </a:pPr>
            <a:r>
              <a:rPr lang="en-US" sz="1100" dirty="0">
                <a:solidFill>
                  <a:srgbClr val="0D0D0D"/>
                </a:solidFill>
                <a:effectLst/>
                <a:latin typeface="Arial" panose="020B0604020202020204" pitchFamily="34" charset="0"/>
                <a:ea typeface="Arial" panose="020B0604020202020204" pitchFamily="34" charset="0"/>
                <a:cs typeface="Arial" panose="020B0604020202020204" pitchFamily="34" charset="0"/>
              </a:rPr>
              <a:t>In addition to nutritional deficiencies, women in India face systemic marginalization throughout their lives. This mistreatment begins in childhood when they are considered less desirable than boys and continues relentlessly as they are consistently viewed as inferior to men. The issues faced by women and girls in India include: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100" b="1" dirty="0">
                <a:solidFill>
                  <a:srgbClr val="0D0D0D"/>
                </a:solidFill>
                <a:effectLst/>
                <a:latin typeface="Arial" panose="020B0604020202020204" pitchFamily="34" charset="0"/>
                <a:ea typeface="Arial" panose="020B0604020202020204" pitchFamily="34" charset="0"/>
                <a:cs typeface="Arial" panose="020B0604020202020204" pitchFamily="34" charset="0"/>
              </a:rPr>
              <a:t>Gender inequality – </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Discrimination and stereotyping against women and girls in India is rampant, thanks to a deeply entrenched patriarchal mindset.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100" b="1" dirty="0">
                <a:solidFill>
                  <a:srgbClr val="0D0D0D"/>
                </a:solidFill>
                <a:effectLst/>
                <a:latin typeface="Arial" panose="020B0604020202020204" pitchFamily="34" charset="0"/>
                <a:ea typeface="Arial" panose="020B0604020202020204" pitchFamily="34" charset="0"/>
                <a:cs typeface="Arial" panose="020B0604020202020204" pitchFamily="34" charset="0"/>
              </a:rPr>
              <a:t>Deep poverty </a:t>
            </a:r>
            <a:r>
              <a:rPr lang="en-US" sz="1100" dirty="0">
                <a:solidFill>
                  <a:srgbClr val="0D0D0D"/>
                </a:solidFill>
                <a:effectLst/>
                <a:latin typeface="Arial" panose="020B0604020202020204" pitchFamily="34" charset="0"/>
                <a:ea typeface="Arial" panose="020B0604020202020204" pitchFamily="34" charset="0"/>
                <a:cs typeface="Arial" panose="020B0604020202020204" pitchFamily="34" charset="0"/>
              </a:rPr>
              <a:t>–</a:t>
            </a:r>
            <a:r>
              <a:rPr lang="en-US" sz="1100" dirty="0">
                <a:effectLst/>
                <a:latin typeface="Arial" panose="020B0604020202020204" pitchFamily="34" charset="0"/>
                <a:ea typeface="Arial" panose="020B0604020202020204" pitchFamily="34" charset="0"/>
                <a:cs typeface="Arial" panose="020B0604020202020204" pitchFamily="34" charset="0"/>
              </a:rPr>
              <a:t> 360 million people – more than every U.S. man, woman, and child – live in squalid conditions and are among the most impoverished in the world.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rPr>
              <a:t>Female feticide</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 Selective abortion of female fetuses kills approximately one million girls in India every year. This is a common practice due to economics, as parents see girls as burdens and cannot fathom the idea of having to pay a dowry to a future bridegroom.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1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Gender-based violence </a:t>
            </a:r>
            <a:r>
              <a:rPr lang="en-US" sz="1100" dirty="0">
                <a:solidFill>
                  <a:srgbClr val="5C5C5C"/>
                </a:solidFill>
                <a:effectLst/>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Many frequent and severe incidents of sexual harassment and assault are reported each year in India. One out of four women report having experienced physical violence from a spouse. At least two women are sexually assaulted every hour, and every six hours a young married woman is beaten to death, burned, or commits suicide.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100" b="1" dirty="0">
                <a:effectLst/>
                <a:latin typeface="Arial" panose="020B0604020202020204" pitchFamily="34" charset="0"/>
                <a:ea typeface="Arial" panose="020B0604020202020204" pitchFamily="34" charset="0"/>
                <a:cs typeface="Arial" panose="020B0604020202020204" pitchFamily="34" charset="0"/>
              </a:rPr>
              <a:t>High incidence of non-communicable diseases (NCD) </a:t>
            </a:r>
            <a:r>
              <a:rPr lang="en-US" sz="1100" dirty="0">
                <a:effectLst/>
                <a:latin typeface="Arial" panose="020B0604020202020204" pitchFamily="34" charset="0"/>
                <a:ea typeface="Arial" panose="020B0604020202020204" pitchFamily="34" charset="0"/>
                <a:cs typeface="Arial" panose="020B0604020202020204" pitchFamily="34" charset="0"/>
              </a:rPr>
              <a:t>–</a:t>
            </a:r>
            <a:r>
              <a:rPr lang="en-US" sz="1100" b="1" dirty="0">
                <a:effectLst/>
                <a:latin typeface="Arial" panose="020B0604020202020204" pitchFamily="34" charset="0"/>
                <a:ea typeface="Arial" panose="020B0604020202020204" pitchFamily="34" charset="0"/>
                <a:cs typeface="Arial" panose="020B0604020202020204" pitchFamily="34" charset="0"/>
              </a:rPr>
              <a:t> </a:t>
            </a:r>
            <a:r>
              <a:rPr lang="en-US" sz="1100" dirty="0">
                <a:effectLst/>
                <a:latin typeface="Arial" panose="020B0604020202020204" pitchFamily="34" charset="0"/>
                <a:ea typeface="Arial" panose="020B0604020202020204" pitchFamily="34" charset="0"/>
                <a:cs typeface="Arial" panose="020B0604020202020204" pitchFamily="34" charset="0"/>
              </a:rPr>
              <a:t>The NCD crisis in India is one of the most significant health and development challenges of the century. NCDs, such as cardiovascular disease and diabetes, cause a financial burden for individuals and families due to the high cost of treatment and the loss of stable employment.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1100" b="1" dirty="0">
                <a:solidFill>
                  <a:srgbClr val="333333"/>
                </a:solidFill>
                <a:effectLst/>
                <a:latin typeface="Arial" panose="020B0604020202020204" pitchFamily="34" charset="0"/>
                <a:ea typeface="Times New Roman" panose="02020603050405020304" pitchFamily="18" charset="0"/>
              </a:rPr>
              <a:t>Unequal distribution of education</a:t>
            </a:r>
            <a:r>
              <a:rPr lang="en-US" sz="1100" dirty="0">
                <a:solidFill>
                  <a:srgbClr val="333333"/>
                </a:solidFill>
                <a:effectLst/>
                <a:latin typeface="Arial" panose="020B0604020202020204" pitchFamily="34" charset="0"/>
                <a:ea typeface="Times New Roman" panose="02020603050405020304" pitchFamily="18" charset="0"/>
              </a:rPr>
              <a:t> – I</a:t>
            </a:r>
            <a:r>
              <a:rPr lang="en-US" sz="1100" dirty="0">
                <a:solidFill>
                  <a:srgbClr val="000000"/>
                </a:solidFill>
                <a:effectLst/>
                <a:latin typeface="Arial" panose="020B0604020202020204" pitchFamily="34" charset="0"/>
                <a:ea typeface="Times New Roman" panose="02020603050405020304" pitchFamily="18" charset="0"/>
              </a:rPr>
              <a:t>ndia has more than 35 million children without access to school, of which 53% are girls. These girls are at risk of early marriage, early pregnancy, trafficking, violence, and poverty. India also has a high drop-out rate for girls – as high as 57% in some areas. </a:t>
            </a:r>
            <a:endParaRPr lang="en-US" sz="11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100" b="1" dirty="0">
                <a:solidFill>
                  <a:srgbClr val="000000"/>
                </a:solidFill>
                <a:effectLst/>
                <a:latin typeface="Arial" panose="020B0604020202020204" pitchFamily="34" charset="0"/>
                <a:ea typeface="Times New Roman" panose="02020603050405020304" pitchFamily="18" charset="0"/>
              </a:rPr>
              <a:t>Unequal pay</a:t>
            </a:r>
            <a:r>
              <a:rPr lang="en-US" sz="1100" dirty="0">
                <a:solidFill>
                  <a:srgbClr val="000000"/>
                </a:solidFill>
                <a:effectLst/>
                <a:latin typeface="Arial" panose="020B0604020202020204" pitchFamily="34" charset="0"/>
                <a:ea typeface="Times New Roman" panose="02020603050405020304" pitchFamily="18" charset="0"/>
              </a:rPr>
              <a:t> – Men earn 82% of the labor income in India, leaving just 18% for women. The pay gap widens as women move up the career ladder. </a:t>
            </a:r>
            <a:endParaRPr lang="en-US" sz="11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100" b="1" dirty="0">
                <a:solidFill>
                  <a:srgbClr val="000000"/>
                </a:solidFill>
                <a:effectLst/>
                <a:latin typeface="Arial" panose="020B0604020202020204" pitchFamily="34" charset="0"/>
                <a:ea typeface="Times New Roman" panose="02020603050405020304" pitchFamily="18" charset="0"/>
              </a:rPr>
              <a:t>Sex trafficking</a:t>
            </a:r>
            <a:r>
              <a:rPr lang="en-US" sz="1100" dirty="0">
                <a:solidFill>
                  <a:srgbClr val="000000"/>
                </a:solidFill>
                <a:effectLst/>
                <a:latin typeface="Arial" panose="020B0604020202020204" pitchFamily="34" charset="0"/>
                <a:ea typeface="Times New Roman" panose="02020603050405020304" pitchFamily="18" charset="0"/>
              </a:rPr>
              <a:t> – This is an international human rights crisis and India is an epicenter of the problem, with an estimated 18 million of the world’s enslaved population.</a:t>
            </a:r>
            <a:endParaRPr lang="en-US" sz="11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100" b="1" dirty="0">
                <a:solidFill>
                  <a:srgbClr val="000000"/>
                </a:solidFill>
                <a:effectLst/>
                <a:latin typeface="Arial" panose="020B0604020202020204" pitchFamily="34" charset="0"/>
                <a:ea typeface="Times New Roman" panose="02020603050405020304" pitchFamily="18" charset="0"/>
              </a:rPr>
              <a:t>Child marriage</a:t>
            </a:r>
            <a:r>
              <a:rPr lang="en-US" sz="1100" dirty="0">
                <a:solidFill>
                  <a:srgbClr val="000000"/>
                </a:solidFill>
                <a:effectLst/>
                <a:latin typeface="Arial" panose="020B0604020202020204" pitchFamily="34" charset="0"/>
                <a:ea typeface="Times New Roman" panose="02020603050405020304" pitchFamily="18" charset="0"/>
              </a:rPr>
              <a:t> – One out of three girls in India is married before the age of 18. Child marriage interrupts schooling and limits a girl’s opportunities throughout her life. More than 7,200 children report rapes in India each year. Among these, victims who do report the assaults often suffer mistreatment and humiliation from the police. </a:t>
            </a: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D580DCD-0802-1AD0-BBE3-C6E5557843D0}"/>
              </a:ext>
            </a:extLst>
          </p:cNvPr>
          <p:cNvSpPr>
            <a:spLocks noGrp="1"/>
          </p:cNvSpPr>
          <p:nvPr>
            <p:ph type="sldNum" sz="quarter" idx="5"/>
          </p:nvPr>
        </p:nvSpPr>
        <p:spPr/>
        <p:txBody>
          <a:bodyPr/>
          <a:lstStyle/>
          <a:p>
            <a:fld id="{DE864A7D-4F89-4359-B4A7-FEF9AC2B62D6}" type="slidenum">
              <a:rPr lang="en-US" smtClean="0"/>
              <a:t>6</a:t>
            </a:fld>
            <a:endParaRPr lang="en-US" dirty="0"/>
          </a:p>
        </p:txBody>
      </p:sp>
    </p:spTree>
    <p:extLst>
      <p:ext uri="{BB962C8B-B14F-4D97-AF65-F5344CB8AC3E}">
        <p14:creationId xmlns:p14="http://schemas.microsoft.com/office/powerpoint/2010/main" val="41058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7</a:t>
            </a:fld>
            <a:endParaRPr lang="en-US" dirty="0"/>
          </a:p>
        </p:txBody>
      </p:sp>
      <p:sp>
        <p:nvSpPr>
          <p:cNvPr id="3" name="Notes Placeholder 2">
            <a:extLst>
              <a:ext uri="{FF2B5EF4-FFF2-40B4-BE49-F238E27FC236}">
                <a16:creationId xmlns:a16="http://schemas.microsoft.com/office/drawing/2014/main" id="{09F87D89-2F51-C4DE-72C0-E40E8A2FEC49}"/>
              </a:ext>
            </a:extLst>
          </p:cNvPr>
          <p:cNvSpPr>
            <a:spLocks noGrp="1"/>
          </p:cNvSpPr>
          <p:nvPr>
            <p:ph type="body" idx="1"/>
          </p:nvPr>
        </p:nvSpPr>
        <p:spPr>
          <a:xfrm>
            <a:off x="685800" y="4408170"/>
            <a:ext cx="5486400" cy="3600450"/>
          </a:xfrm>
        </p:spPr>
        <p:txBody>
          <a:bodyPr/>
          <a:lstStyle/>
          <a:p>
            <a:pPr marL="0" marR="0">
              <a:lnSpc>
                <a:spcPct val="110000"/>
              </a:lnSpc>
              <a:spcAft>
                <a:spcPts val="120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Together Women Rise will fund supplies and training for </a:t>
            </a:r>
            <a:r>
              <a:rPr lang="en-US"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organic backyard gardens</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for 450 women in remote villages, improving nutrition and incomes for the women, their families, and their communities.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Asia Initiatives’ p</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rojects are conducted with local partners who know the local people, language, customs, and social hurdles for women.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this projec</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 Asia Initiatives will work with</a:t>
            </a:r>
            <a:r>
              <a:rPr lang="en-US" sz="1200"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Savera</a:t>
            </a:r>
            <a:r>
              <a:rPr lang="en-US" sz="1200"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Foundation,</a:t>
            </a:r>
            <a:r>
              <a:rPr lang="en-US" sz="1200"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 partner organization </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since</a:t>
            </a:r>
            <a:r>
              <a:rPr lang="en-US" sz="1200"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2021.</a:t>
            </a:r>
            <a:r>
              <a:rPr lang="en-US" sz="1200"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This partnership includes training local SoCC managers and women participants, SoCCratic dialogues, data collection, and analysis of all SoCCs earning and redeeming activities.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1" dirty="0">
                <a:effectLst/>
                <a:latin typeface="Arial" panose="020B0604020202020204" pitchFamily="34" charset="0"/>
                <a:ea typeface="Arial" panose="020B0604020202020204" pitchFamily="34" charset="0"/>
                <a:cs typeface="Arial" panose="020B0604020202020204" pitchFamily="34" charset="0"/>
              </a:rPr>
              <a:t>To increasing health using sustainable, climate friendly gardens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200" b="1" dirty="0">
                <a:effectLst/>
                <a:latin typeface="Arial" panose="020B0604020202020204" pitchFamily="34" charset="0"/>
                <a:ea typeface="Arial" panose="020B0604020202020204" pitchFamily="34" charset="0"/>
                <a:cs typeface="Arial" panose="020B0604020202020204" pitchFamily="34" charset="0"/>
              </a:rPr>
              <a:t>Participants receive:</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cs typeface="Arial" panose="020B0604020202020204" pitchFamily="34" charset="0"/>
              </a:rPr>
              <a:t>vegetable seeds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cs typeface="Arial" panose="020B0604020202020204" pitchFamily="34" charset="0"/>
              </a:rPr>
              <a:t>kitchen garden tools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cs typeface="Arial" panose="020B0604020202020204" pitchFamily="34" charset="0"/>
              </a:rPr>
              <a:t>composting starter kits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cs typeface="Arial" panose="020B0604020202020204" pitchFamily="34" charset="0"/>
              </a:rPr>
              <a:t>workshops on organic kitchen garden planting and maintenance</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cs typeface="Arial" panose="020B0604020202020204" pitchFamily="34" charset="0"/>
              </a:rPr>
              <a:t>composting workshops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cs typeface="Arial" panose="020B0604020202020204" pitchFamily="34" charset="0"/>
              </a:rPr>
              <a:t>training on building bamboo supports for garden protection</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cs typeface="Arial" panose="020B0604020202020204" pitchFamily="34" charset="0"/>
              </a:rPr>
              <a:t>sessions on sorting, packaging and marketing vegetables locally, in wholesale markets, and connecting to larger supply chains.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All participating women are tribal forest-dwellers with rich Indigenous knowledge of cultivating wild vegetables. Asia Initiatives aims to leverage this Indigenous knowledge to both preserve and enhance it further to protect the native species and biodiversity in the area.</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Training sessions are held during the first 25 days of the project, with refresher sessions scheduled quarterly thereafter. Training is organized in 15 groups of 30 women each. Resource persons will guide participants in preparing </a:t>
            </a:r>
            <a:r>
              <a:rPr lang="en-US" sz="1200" i="1" dirty="0">
                <a:effectLst/>
                <a:latin typeface="Arial" panose="020B0604020202020204" pitchFamily="34" charset="0"/>
                <a:ea typeface="Arial" panose="020B0604020202020204" pitchFamily="34" charset="0"/>
                <a:cs typeface="Arial" panose="020B0604020202020204" pitchFamily="34" charset="0"/>
              </a:rPr>
              <a:t>jeevamrut </a:t>
            </a:r>
            <a:r>
              <a:rPr lang="en-US" sz="1200" dirty="0">
                <a:effectLst/>
                <a:latin typeface="Arial" panose="020B0604020202020204" pitchFamily="34" charset="0"/>
                <a:ea typeface="Arial" panose="020B0604020202020204" pitchFamily="34" charset="0"/>
                <a:cs typeface="Arial" panose="020B0604020202020204" pitchFamily="34" charset="0"/>
              </a:rPr>
              <a:t>(natural liquid fertilizer), </a:t>
            </a:r>
            <a:r>
              <a:rPr lang="en-US" sz="1200" i="1" dirty="0">
                <a:effectLst/>
                <a:latin typeface="Arial" panose="020B0604020202020204" pitchFamily="34" charset="0"/>
                <a:ea typeface="Arial" panose="020B0604020202020204" pitchFamily="34" charset="0"/>
                <a:cs typeface="Arial" panose="020B0604020202020204" pitchFamily="34" charset="0"/>
              </a:rPr>
              <a:t>dasha parni arka </a:t>
            </a:r>
            <a:r>
              <a:rPr lang="en-US" sz="1200" dirty="0">
                <a:effectLst/>
                <a:latin typeface="Arial" panose="020B0604020202020204" pitchFamily="34" charset="0"/>
                <a:ea typeface="Arial" panose="020B0604020202020204" pitchFamily="34" charset="0"/>
                <a:cs typeface="Arial" panose="020B0604020202020204" pitchFamily="34" charset="0"/>
              </a:rPr>
              <a:t>(organic pest repellent), and in the techniques of seed planting and spacing, including optimal placement of vegetables based on available space.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200" dirty="0">
                <a:effectLst/>
                <a:latin typeface="Arial" panose="020B0604020202020204" pitchFamily="34" charset="0"/>
                <a:ea typeface="Arial" panose="020B0604020202020204" pitchFamily="34" charset="0"/>
                <a:cs typeface="Arial" panose="020B0604020202020204" pitchFamily="34" charset="0"/>
              </a:rPr>
              <a:t>Women will not only work directly in their gardens but also build bird perches and grow trees around their gardens to utilize birds as natural pest control and to increase biodiversity. They will also cultivate Moringa, the superfood that has helped cure anemia for many women in Asia Initiatives’ projects. Additionally, women will be able to sell their produce and Moringa powder to increase their income and help combat nutritional deficiencies throughout the community.</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endParaRPr lang="en-US" b="1" dirty="0">
              <a:ea typeface="Calibri"/>
              <a:cs typeface="Calibri"/>
            </a:endParaRPr>
          </a:p>
        </p:txBody>
      </p:sp>
    </p:spTree>
    <p:extLst>
      <p:ext uri="{BB962C8B-B14F-4D97-AF65-F5344CB8AC3E}">
        <p14:creationId xmlns:p14="http://schemas.microsoft.com/office/powerpoint/2010/main" val="289617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2F79-126B-9AF8-E941-C0DECEDC9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B42FB-B4F0-3E76-0F63-6CAF21B877B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56577AA-7435-063D-61ED-EBD4EE811ADA}"/>
              </a:ext>
            </a:extLst>
          </p:cNvPr>
          <p:cNvSpPr>
            <a:spLocks noGrp="1"/>
          </p:cNvSpPr>
          <p:nvPr>
            <p:ph type="sldNum" sz="quarter" idx="5"/>
          </p:nvPr>
        </p:nvSpPr>
        <p:spPr/>
        <p:txBody>
          <a:bodyPr/>
          <a:lstStyle/>
          <a:p>
            <a:fld id="{DE864A7D-4F89-4359-B4A7-FEF9AC2B62D6}" type="slidenum">
              <a:rPr lang="en-US" smtClean="0"/>
              <a:t>8</a:t>
            </a:fld>
            <a:endParaRPr lang="en-US" dirty="0"/>
          </a:p>
        </p:txBody>
      </p:sp>
      <p:sp>
        <p:nvSpPr>
          <p:cNvPr id="3" name="Notes Placeholder 2">
            <a:extLst>
              <a:ext uri="{FF2B5EF4-FFF2-40B4-BE49-F238E27FC236}">
                <a16:creationId xmlns:a16="http://schemas.microsoft.com/office/drawing/2014/main" id="{5CCBAC19-E541-013F-1969-B4DF6AA107D8}"/>
              </a:ext>
            </a:extLst>
          </p:cNvPr>
          <p:cNvSpPr>
            <a:spLocks noGrp="1"/>
          </p:cNvSpPr>
          <p:nvPr>
            <p:ph type="body" idx="1"/>
          </p:nvPr>
        </p:nvSpPr>
        <p:spPr>
          <a:xfrm>
            <a:off x="685800" y="4400550"/>
            <a:ext cx="5486400" cy="3600450"/>
          </a:xfrm>
        </p:spPr>
        <p:txBody>
          <a:bodyPr/>
          <a:lstStyle/>
          <a:p>
            <a:pPr marL="0" marR="0">
              <a:lnSpc>
                <a:spcPct val="110000"/>
              </a:lnSpc>
              <a:spcAft>
                <a:spcPts val="1200"/>
              </a:spcAft>
            </a:pPr>
            <a:r>
              <a:rPr lang="en-US" sz="1800" b="1" dirty="0">
                <a:effectLst/>
                <a:latin typeface="Arial" panose="020B0604020202020204" pitchFamily="34" charset="0"/>
                <a:ea typeface="Arial" panose="020B0604020202020204" pitchFamily="34" charset="0"/>
                <a:cs typeface="Arial" panose="020B0604020202020204" pitchFamily="34" charset="0"/>
              </a:rPr>
              <a:t>To increase economic independence through SoCCs activities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Women earn SoCCs for the following activities, which they will redeem for all the supplies and training listed above, reinforcing the multiplier effect of the project:</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Activating the Village Health and Nutrition Committee, a local body formed by the government that is inactive in most villages – Women will earn SoCCs for attending these local government meetings and advocating for their health and nutrition needs.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Preparing and throwing seed balls in forests – The seed balls have a dual purpose: regenerating forests and providing food for animals in the forest to prevent them from entering village areas and destroying kitchen gardens.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Maintaining cleanliness in common areas, especially around water sources, to help prevent the spread of communicable diseases.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a:lnSpc>
                <a:spcPct val="110000"/>
              </a:lnSpc>
              <a:spcBef>
                <a:spcPts val="0"/>
              </a:spcBef>
              <a:spcAft>
                <a:spcPts val="1200"/>
              </a:spcAft>
              <a:buClrTx/>
              <a:buSzTx/>
              <a:buFontTx/>
              <a:buNone/>
              <a:tabLst/>
              <a:defRPr/>
            </a:pPr>
            <a:endParaRPr lang="en-US" sz="1800" dirty="0">
              <a:latin typeface="Arial"/>
              <a:cs typeface="Arial"/>
            </a:endParaRPr>
          </a:p>
        </p:txBody>
      </p:sp>
    </p:spTree>
    <p:extLst>
      <p:ext uri="{BB962C8B-B14F-4D97-AF65-F5344CB8AC3E}">
        <p14:creationId xmlns:p14="http://schemas.microsoft.com/office/powerpoint/2010/main" val="89802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9</a:t>
            </a:fld>
            <a:endParaRPr lang="en-US" dirty="0"/>
          </a:p>
        </p:txBody>
      </p:sp>
      <p:sp>
        <p:nvSpPr>
          <p:cNvPr id="3" name="Notes Placeholder 2">
            <a:extLst>
              <a:ext uri="{FF2B5EF4-FFF2-40B4-BE49-F238E27FC236}">
                <a16:creationId xmlns:a16="http://schemas.microsoft.com/office/drawing/2014/main" id="{D9B20037-D3DE-101E-B181-C63CC24EB5CA}"/>
              </a:ext>
            </a:extLst>
          </p:cNvPr>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sz="1800" dirty="0">
                <a:effectLst/>
                <a:latin typeface="Arial" panose="020B0604020202020204" pitchFamily="34" charset="0"/>
                <a:ea typeface="Arial" panose="020B0604020202020204" pitchFamily="34" charset="0"/>
                <a:cs typeface="Times New Roman" panose="02020603050405020304" pitchFamily="18" charset="0"/>
              </a:rPr>
              <a:t>We love the large impact and drastic increase in income for women who participate. Gardens support health and nutrition but also make an impact on the ecosystem. We also love the innovative use of Social Capital Credits as a means of community building and economic benefit.</a:t>
            </a:r>
          </a:p>
          <a:p>
            <a:pPr marL="0" marR="0">
              <a:lnSpc>
                <a:spcPct val="110000"/>
              </a:lnSpc>
              <a:spcAft>
                <a:spcPts val="120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02080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a:blip r:embed="rId3">
            <a:extLst>
              <a:ext uri="{28A0092B-C50C-407E-A947-70E740481C1C}">
                <a14:useLocalDpi xmlns:a14="http://schemas.microsoft.com/office/drawing/2010/main"/>
              </a:ext>
            </a:extLst>
          </a:blip>
          <a:srcRect t="12500" b="12500"/>
          <a:stretch/>
        </p:blipFill>
        <p:spPr>
          <a:xfrm>
            <a:off x="20" y="10"/>
            <a:ext cx="12191980" cy="6857990"/>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0" y="4889634"/>
            <a:ext cx="12192000" cy="2070724"/>
          </a:xfrm>
          <a:solidFill>
            <a:schemeClr val="accent6"/>
          </a:solidFill>
        </p:spPr>
        <p:txBody>
          <a:bodyPr lIns="91440" tIns="45720" rIns="91440" bIns="45720" anchor="t">
            <a:normAutofit/>
          </a:bodyPr>
          <a:lstStyle/>
          <a:p>
            <a:r>
              <a:rPr lang="en-US" dirty="0"/>
              <a:t>Cultivating Sustainable Health &amp; Independence </a:t>
            </a:r>
            <a:br>
              <a:rPr lang="en-US" dirty="0"/>
            </a:br>
            <a:r>
              <a:rPr lang="en-US" sz="2800" dirty="0"/>
              <a:t>April 2025 Featured Grant</a:t>
            </a:r>
            <a:br>
              <a:rPr lang="en-US" dirty="0"/>
            </a:br>
            <a:endParaRPr lang="en-US" dirty="0"/>
          </a:p>
        </p:txBody>
      </p:sp>
    </p:spTree>
    <p:extLst>
      <p:ext uri="{BB962C8B-B14F-4D97-AF65-F5344CB8AC3E}">
        <p14:creationId xmlns:p14="http://schemas.microsoft.com/office/powerpoint/2010/main" val="269361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DA91-ACCD-350F-C485-B2C9E74FF5AF}"/>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BDF414F-F0FF-D99D-A97C-159D2A8E70DF}"/>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b="25000"/>
          <a:stretch/>
        </p:blipFill>
        <p:spPr>
          <a:xfrm>
            <a:off x="20" y="10"/>
            <a:ext cx="12191980" cy="6857990"/>
          </a:xfrm>
          <a:prstGeom prst="rect">
            <a:avLst/>
          </a:prstGeom>
          <a:noFill/>
        </p:spPr>
      </p:pic>
      <p:sp>
        <p:nvSpPr>
          <p:cNvPr id="15" name="Slide Number Placeholder 2">
            <a:extLst>
              <a:ext uri="{FF2B5EF4-FFF2-40B4-BE49-F238E27FC236}">
                <a16:creationId xmlns:a16="http://schemas.microsoft.com/office/drawing/2014/main" id="{D5C6D6CC-FE44-3129-7BAC-18ABBBF9DE50}"/>
              </a:ext>
            </a:extLst>
          </p:cNvPr>
          <p:cNvSpPr>
            <a:spLocks noGrp="1"/>
          </p:cNvSpPr>
          <p:nvPr>
            <p:ph type="sldNum" sz="quarter" idx="12"/>
          </p:nvPr>
        </p:nvSpPr>
        <p:spPr>
          <a:xfrm>
            <a:off x="11444606" y="6376399"/>
            <a:ext cx="492125" cy="274324"/>
          </a:xfrm>
        </p:spPr>
        <p:txBody>
          <a:bodyPr/>
          <a:lstStyle/>
          <a:p>
            <a:pPr>
              <a:spcAft>
                <a:spcPts val="600"/>
              </a:spcAft>
            </a:pPr>
            <a:fld id="{CDCB46B4-79E8-1449-8D45-8ACF439F73AA}" type="slidenum">
              <a:rPr lang="en-US" smtClean="0"/>
              <a:pPr>
                <a:spcAft>
                  <a:spcPts val="600"/>
                </a:spcAft>
              </a:pPr>
              <a:t>10</a:t>
            </a:fld>
            <a:endParaRPr lang="en-US" dirty="0"/>
          </a:p>
        </p:txBody>
      </p:sp>
      <p:sp>
        <p:nvSpPr>
          <p:cNvPr id="3" name="Slide Number Placeholder 2" hidden="1">
            <a:extLst>
              <a:ext uri="{FF2B5EF4-FFF2-40B4-BE49-F238E27FC236}">
                <a16:creationId xmlns:a16="http://schemas.microsoft.com/office/drawing/2014/main" id="{2B132D02-AAD3-D366-588B-D0EDDBED8A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69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289941" y="1548005"/>
            <a:ext cx="6031261" cy="4800766"/>
          </a:xfrm>
        </p:spPr>
        <p:txBody>
          <a:bodyPr lIns="91440" tIns="45720" rIns="91440" bIns="45720" anchor="t"/>
          <a:lstStyle/>
          <a:p>
            <a:pPr marL="0" marR="0">
              <a:lnSpc>
                <a:spcPct val="110000"/>
              </a:lnSpc>
              <a:spcBef>
                <a:spcPts val="0"/>
              </a:spcBef>
              <a:spcAft>
                <a:spcPts val="1200"/>
              </a:spcAft>
            </a:pPr>
            <a:r>
              <a:rPr lang="en-US" sz="3600" dirty="0">
                <a:effectLst/>
                <a:ea typeface="Arial" panose="020B0604020202020204" pitchFamily="34" charset="0"/>
              </a:rPr>
              <a:t>Featured Grants fund:</a:t>
            </a:r>
          </a:p>
          <a:p>
            <a:pPr marL="457200" marR="0" indent="-457200">
              <a:lnSpc>
                <a:spcPct val="110000"/>
              </a:lnSpc>
              <a:spcBef>
                <a:spcPts val="0"/>
              </a:spcBef>
              <a:spcAft>
                <a:spcPts val="1200"/>
              </a:spcAft>
              <a:buFont typeface="Arial" panose="020B0604020202020204" pitchFamily="34" charset="0"/>
              <a:buChar char="•"/>
            </a:pPr>
            <a:r>
              <a:rPr lang="en-US" sz="3600" dirty="0">
                <a:ea typeface="Arial" panose="020B0604020202020204" pitchFamily="34" charset="0"/>
              </a:rPr>
              <a:t>direct services</a:t>
            </a:r>
          </a:p>
          <a:p>
            <a:pPr marL="457200" marR="0" indent="-457200">
              <a:lnSpc>
                <a:spcPct val="110000"/>
              </a:lnSpc>
              <a:spcBef>
                <a:spcPts val="0"/>
              </a:spcBef>
              <a:spcAft>
                <a:spcPts val="1200"/>
              </a:spcAft>
              <a:buFont typeface="Arial" panose="020B0604020202020204" pitchFamily="34" charset="0"/>
              <a:buChar char="•"/>
            </a:pPr>
            <a:r>
              <a:rPr lang="en-US" sz="3600" dirty="0">
                <a:effectLst/>
                <a:ea typeface="Arial" panose="020B0604020202020204" pitchFamily="34" charset="0"/>
              </a:rPr>
              <a:t>new projects</a:t>
            </a:r>
          </a:p>
          <a:p>
            <a:pPr marL="457200" marR="0" indent="-457200">
              <a:lnSpc>
                <a:spcPct val="110000"/>
              </a:lnSpc>
              <a:spcBef>
                <a:spcPts val="0"/>
              </a:spcBef>
              <a:spcAft>
                <a:spcPts val="1200"/>
              </a:spcAft>
              <a:buFont typeface="Arial" panose="020B0604020202020204" pitchFamily="34" charset="0"/>
              <a:buChar char="•"/>
            </a:pPr>
            <a:r>
              <a:rPr lang="en-US" sz="3600" dirty="0">
                <a:effectLst/>
                <a:ea typeface="Arial" panose="020B0604020202020204" pitchFamily="34" charset="0"/>
              </a:rPr>
              <a:t>expansion of existing projects </a:t>
            </a:r>
          </a:p>
          <a:p>
            <a:pPr marL="457200" marR="0" indent="-457200">
              <a:lnSpc>
                <a:spcPct val="110000"/>
              </a:lnSpc>
              <a:spcBef>
                <a:spcPts val="0"/>
              </a:spcBef>
              <a:spcAft>
                <a:spcPts val="1200"/>
              </a:spcAft>
              <a:buFont typeface="Arial" panose="020B0604020202020204" pitchFamily="34" charset="0"/>
              <a:buChar char="•"/>
            </a:pPr>
            <a:r>
              <a:rPr lang="en-US" sz="3600" dirty="0">
                <a:effectLst/>
                <a:ea typeface="Arial" panose="020B0604020202020204" pitchFamily="34" charset="0"/>
              </a:rPr>
              <a:t>capacity building</a:t>
            </a:r>
          </a:p>
          <a:p>
            <a:pPr marR="0">
              <a:lnSpc>
                <a:spcPct val="110000"/>
              </a:lnSpc>
              <a:spcBef>
                <a:spcPts val="0"/>
              </a:spcBef>
              <a:spcAft>
                <a:spcPts val="1200"/>
              </a:spcAft>
            </a:pPr>
            <a:endParaRPr lang="en-US" sz="3200" dirty="0">
              <a:effectLst/>
              <a:latin typeface="Arial" panose="020B0604020202020204" pitchFamily="34" charset="0"/>
              <a:ea typeface="Arial" panose="020B0604020202020204" pitchFamily="34"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204145" y="588611"/>
            <a:ext cx="6894576" cy="738546"/>
          </a:xfrm>
        </p:spPr>
        <p:txBody>
          <a:bodyPr/>
          <a:lstStyle/>
          <a:p>
            <a:r>
              <a:rPr lang="en-US" sz="4400" b="1" dirty="0">
                <a:solidFill>
                  <a:srgbClr val="009093"/>
                </a:solidFill>
              </a:rPr>
              <a:t>About Featured Grants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rcRect l="17197" t="584" r="5705" b="-3382"/>
          <a:stretch/>
        </p:blipFill>
        <p:spPr>
          <a:xfrm>
            <a:off x="6321202" y="-685800"/>
            <a:ext cx="8229600" cy="8229600"/>
          </a:xfrm>
          <a:prstGeom prst="ellipse">
            <a:avLst/>
          </a:prstGeom>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303978"/>
            <a:ext cx="10396149" cy="762310"/>
          </a:xfrm>
        </p:spPr>
        <p:txBody>
          <a:bodyPr/>
          <a:lstStyle/>
          <a:p>
            <a:r>
              <a:rPr lang="en-US" sz="3600" b="1" dirty="0"/>
              <a:t>The Global Issue: </a:t>
            </a:r>
            <a:br>
              <a:rPr lang="en-US" sz="3600" b="1" dirty="0"/>
            </a:br>
            <a:r>
              <a:rPr lang="en-US" sz="3600" b="1" dirty="0"/>
              <a:t>Enhancing Women’s Health &amp; Independence Using Sustainable, Climate-Friendly Practices</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386870" y="2385890"/>
            <a:ext cx="11050780" cy="3990509"/>
          </a:xfrm>
        </p:spPr>
        <p:txBody>
          <a:bodyPr lIns="91440" tIns="45720" rIns="91440" bIns="45720" numCol="1" anchor="t"/>
          <a:lstStyle/>
          <a:p>
            <a:pPr marL="342900" marR="0" lvl="0" indent="-342900">
              <a:lnSpc>
                <a:spcPct val="110000"/>
              </a:lnSpc>
              <a:spcBef>
                <a:spcPts val="0"/>
              </a:spcBef>
              <a:spcAft>
                <a:spcPts val="600"/>
              </a:spcAft>
              <a:buFont typeface="Symbol" panose="05050102010706020507" pitchFamily="18" charset="2"/>
              <a:buChar char=""/>
            </a:pPr>
            <a:r>
              <a:rPr lang="en-US" sz="3600" dirty="0">
                <a:ea typeface="Arial" panose="020B0604020202020204" pitchFamily="34" charset="0"/>
              </a:rPr>
              <a:t>Malnutrition comes in many forms</a:t>
            </a:r>
          </a:p>
          <a:p>
            <a:pPr marL="342900" marR="0" lvl="0" indent="-342900">
              <a:lnSpc>
                <a:spcPct val="110000"/>
              </a:lnSpc>
              <a:spcBef>
                <a:spcPts val="0"/>
              </a:spcBef>
              <a:spcAft>
                <a:spcPts val="600"/>
              </a:spcAft>
              <a:buFont typeface="Symbol" panose="05050102010706020507" pitchFamily="18" charset="2"/>
              <a:buChar char=""/>
            </a:pPr>
            <a:r>
              <a:rPr lang="en-US" sz="3600" dirty="0">
                <a:effectLst/>
                <a:latin typeface="Arial" panose="020B0604020202020204" pitchFamily="34" charset="0"/>
                <a:ea typeface="Arial" panose="020B0604020202020204" pitchFamily="34" charset="0"/>
                <a:cs typeface="Arial" panose="020B0604020202020204" pitchFamily="34" charset="0"/>
              </a:rPr>
              <a:t>Re</a:t>
            </a:r>
            <a:r>
              <a:rPr lang="en-US" sz="3600" dirty="0">
                <a:ea typeface="Arial" panose="020B0604020202020204" pitchFamily="34" charset="0"/>
              </a:rPr>
              <a:t>sulting health conditions: linked with poverty</a:t>
            </a:r>
          </a:p>
          <a:p>
            <a:pPr marL="342900" marR="0" lvl="0" indent="-342900">
              <a:lnSpc>
                <a:spcPct val="110000"/>
              </a:lnSpc>
              <a:spcBef>
                <a:spcPts val="0"/>
              </a:spcBef>
              <a:spcAft>
                <a:spcPts val="600"/>
              </a:spcAft>
              <a:buFont typeface="Symbol" panose="05050102010706020507" pitchFamily="18" charset="2"/>
              <a:buChar char=""/>
            </a:pPr>
            <a:r>
              <a:rPr lang="en-US" sz="3600" dirty="0">
                <a:effectLst/>
                <a:latin typeface="Arial" panose="020B0604020202020204" pitchFamily="34" charset="0"/>
                <a:ea typeface="Arial" panose="020B0604020202020204" pitchFamily="34" charset="0"/>
                <a:cs typeface="Arial" panose="020B0604020202020204" pitchFamily="34" charset="0"/>
              </a:rPr>
              <a:t>Women: </a:t>
            </a:r>
            <a:r>
              <a:rPr lang="en-US" sz="3600" dirty="0">
                <a:ea typeface="Arial" panose="020B0604020202020204" pitchFamily="34" charset="0"/>
              </a:rPr>
              <a:t>higher risk of food insecurity than men</a:t>
            </a:r>
          </a:p>
          <a:p>
            <a:pPr marL="342900" marR="0" lvl="0" indent="-342900">
              <a:lnSpc>
                <a:spcPct val="110000"/>
              </a:lnSpc>
              <a:spcBef>
                <a:spcPts val="0"/>
              </a:spcBef>
              <a:spcAft>
                <a:spcPts val="600"/>
              </a:spcAft>
              <a:buFont typeface="Symbol" panose="05050102010706020507" pitchFamily="18" charset="2"/>
              <a:buChar char=""/>
            </a:pPr>
            <a:r>
              <a:rPr lang="en-US" sz="3600" dirty="0">
                <a:effectLst/>
                <a:latin typeface="Arial" panose="020B0604020202020204" pitchFamily="34" charset="0"/>
                <a:ea typeface="Arial" panose="020B0604020202020204" pitchFamily="34" charset="0"/>
                <a:cs typeface="Arial" panose="020B0604020202020204" pitchFamily="34" charset="0"/>
              </a:rPr>
              <a:t>Organic backyard gardens: improve livelihoods &amp; health of women &amp; families</a:t>
            </a:r>
          </a:p>
        </p:txBody>
      </p:sp>
    </p:spTree>
    <p:extLst>
      <p:ext uri="{BB962C8B-B14F-4D97-AF65-F5344CB8AC3E}">
        <p14:creationId xmlns:p14="http://schemas.microsoft.com/office/powerpoint/2010/main" val="2949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C7A5B2-CAF4-2DF3-8E13-F4FAEB68E84C}"/>
              </a:ext>
            </a:extLst>
          </p:cNvPr>
          <p:cNvSpPr>
            <a:spLocks noGrp="1"/>
          </p:cNvSpPr>
          <p:nvPr>
            <p:ph type="sldNum" sz="quarter" idx="12"/>
          </p:nvPr>
        </p:nvSpPr>
        <p:spPr/>
        <p:txBody>
          <a:bodyPr/>
          <a:lstStyle/>
          <a:p>
            <a:fld id="{CDCB46B4-79E8-1449-8D45-8ACF439F73AA}" type="slidenum">
              <a:rPr lang="en-US" smtClean="0"/>
              <a:pPr/>
              <a:t>4</a:t>
            </a:fld>
            <a:endParaRPr lang="en-US" dirty="0"/>
          </a:p>
        </p:txBody>
      </p:sp>
      <p:sp>
        <p:nvSpPr>
          <p:cNvPr id="6" name="Rectangle 5">
            <a:extLst>
              <a:ext uri="{FF2B5EF4-FFF2-40B4-BE49-F238E27FC236}">
                <a16:creationId xmlns:a16="http://schemas.microsoft.com/office/drawing/2014/main" id="{2599A0A2-CE32-095F-4326-AAC8FC285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929C241-CC2D-8566-B7E8-AD647244D9CB}"/>
              </a:ext>
            </a:extLst>
          </p:cNvPr>
          <p:cNvSpPr txBox="1"/>
          <p:nvPr/>
        </p:nvSpPr>
        <p:spPr>
          <a:xfrm>
            <a:off x="654165" y="771525"/>
            <a:ext cx="1075100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009093"/>
                </a:solidFill>
                <a:latin typeface="Arial"/>
              </a:rPr>
              <a:t>April Featured Grantee: </a:t>
            </a:r>
            <a:r>
              <a:rPr lang="en-US" sz="4800" dirty="0">
                <a:latin typeface="Arial"/>
                <a:cs typeface="Arial"/>
              </a:rPr>
              <a:t>​</a:t>
            </a:r>
            <a:br>
              <a:rPr lang="en-US" sz="4800" dirty="0">
                <a:latin typeface="Arial"/>
                <a:cs typeface="Arial"/>
              </a:rPr>
            </a:br>
            <a:r>
              <a:rPr lang="en-US" sz="4800" b="1" dirty="0">
                <a:solidFill>
                  <a:srgbClr val="009093"/>
                </a:solidFill>
                <a:latin typeface="Arial"/>
              </a:rPr>
              <a:t>Asia Initiatives </a:t>
            </a:r>
            <a:endParaRPr lang="en-US" dirty="0"/>
          </a:p>
        </p:txBody>
      </p:sp>
      <p:sp>
        <p:nvSpPr>
          <p:cNvPr id="9" name="Content Placeholder 3">
            <a:extLst>
              <a:ext uri="{FF2B5EF4-FFF2-40B4-BE49-F238E27FC236}">
                <a16:creationId xmlns:a16="http://schemas.microsoft.com/office/drawing/2014/main" id="{A8A8405A-570E-20E4-6B44-F92147BE177F}"/>
              </a:ext>
            </a:extLst>
          </p:cNvPr>
          <p:cNvSpPr>
            <a:spLocks noGrp="1"/>
          </p:cNvSpPr>
          <p:nvPr>
            <p:ph idx="1"/>
          </p:nvPr>
        </p:nvSpPr>
        <p:spPr>
          <a:xfrm>
            <a:off x="522523" y="3041271"/>
            <a:ext cx="11414208" cy="3202775"/>
          </a:xfrm>
        </p:spPr>
        <p:txBody>
          <a:bodyPr vert="horz" lIns="91440" tIns="45720" rIns="91440" bIns="45720" rtlCol="0" anchor="ctr">
            <a:noAutofit/>
          </a:bodyPr>
          <a:lstStyle/>
          <a:p>
            <a:pPr>
              <a:lnSpc>
                <a:spcPct val="90000"/>
              </a:lnSpc>
              <a:spcBef>
                <a:spcPts val="0"/>
              </a:spcBef>
            </a:pPr>
            <a:r>
              <a:rPr lang="en-US" sz="2800" dirty="0">
                <a:effectLst/>
                <a:latin typeface="Arial" panose="020B0604020202020204" pitchFamily="34" charset="0"/>
                <a:ea typeface="Arial" panose="020B0604020202020204" pitchFamily="34" charset="0"/>
              </a:rPr>
              <a:t>Unique economic development focus:</a:t>
            </a:r>
          </a:p>
          <a:p>
            <a:pPr>
              <a:lnSpc>
                <a:spcPct val="90000"/>
              </a:lnSpc>
              <a:spcBef>
                <a:spcPts val="0"/>
              </a:spcBef>
            </a:pPr>
            <a:endParaRPr lang="en-US" sz="2800" dirty="0">
              <a:effectLst/>
              <a:latin typeface="Arial" panose="020B0604020202020204" pitchFamily="34" charset="0"/>
              <a:ea typeface="Arial" panose="020B0604020202020204" pitchFamily="34" charset="0"/>
            </a:endParaRPr>
          </a:p>
          <a:p>
            <a:pPr>
              <a:lnSpc>
                <a:spcPct val="90000"/>
              </a:lnSpc>
              <a:spcBef>
                <a:spcPts val="0"/>
              </a:spcBef>
            </a:pPr>
            <a:r>
              <a:rPr lang="en-US" sz="2800" b="1" dirty="0">
                <a:effectLst/>
                <a:latin typeface="Arial" panose="020B0604020202020204" pitchFamily="34" charset="0"/>
                <a:ea typeface="Arial" panose="020B0604020202020204" pitchFamily="34" charset="0"/>
              </a:rPr>
              <a:t>Social Capital Credits (SoCCs): </a:t>
            </a:r>
            <a:r>
              <a:rPr lang="en-US" sz="2800" dirty="0">
                <a:effectLst/>
                <a:latin typeface="Arial" panose="020B0604020202020204" pitchFamily="34" charset="0"/>
                <a:ea typeface="Arial" panose="020B0604020202020204" pitchFamily="34" charset="0"/>
              </a:rPr>
              <a:t>do</a:t>
            </a:r>
            <a:r>
              <a:rPr lang="en-US" sz="2800" b="1" dirty="0">
                <a:effectLst/>
                <a:latin typeface="Arial" panose="020B0604020202020204" pitchFamily="34" charset="0"/>
                <a:ea typeface="Arial" panose="020B0604020202020204" pitchFamily="34" charset="0"/>
              </a:rPr>
              <a:t> </a:t>
            </a:r>
            <a:r>
              <a:rPr lang="en-US" sz="2800" dirty="0">
                <a:effectLst/>
                <a:latin typeface="Arial" panose="020B0604020202020204" pitchFamily="34" charset="0"/>
                <a:ea typeface="Arial" panose="020B0604020202020204" pitchFamily="34" charset="0"/>
              </a:rPr>
              <a:t>good (</a:t>
            </a:r>
            <a:r>
              <a:rPr lang="en-US" sz="2800" dirty="0">
                <a:ea typeface="Arial" panose="020B0604020202020204" pitchFamily="34" charset="0"/>
              </a:rPr>
              <a:t>care </a:t>
            </a:r>
            <a:r>
              <a:rPr lang="en-US" sz="2800" dirty="0">
                <a:effectLst/>
                <a:latin typeface="Arial" panose="020B0604020202020204" pitchFamily="34" charset="0"/>
                <a:ea typeface="Arial" panose="020B0604020202020204" pitchFamily="34" charset="0"/>
              </a:rPr>
              <a:t>for community spaces, plant kitchen gardens, etc.) in exchange for goods and services</a:t>
            </a:r>
          </a:p>
          <a:p>
            <a:pPr>
              <a:lnSpc>
                <a:spcPct val="90000"/>
              </a:lnSpc>
              <a:spcBef>
                <a:spcPts val="0"/>
              </a:spcBef>
            </a:pPr>
            <a:endParaRPr lang="en-US" sz="2800" dirty="0">
              <a:ea typeface="+mn-ea"/>
              <a:cs typeface="Arial"/>
            </a:endParaRPr>
          </a:p>
          <a:p>
            <a:pPr>
              <a:lnSpc>
                <a:spcPct val="90000"/>
              </a:lnSpc>
              <a:spcBef>
                <a:spcPts val="0"/>
              </a:spcBef>
            </a:pPr>
            <a:r>
              <a:rPr lang="en-US" sz="2800" dirty="0">
                <a:ea typeface="+mn-ea"/>
                <a:cs typeface="Arial"/>
              </a:rPr>
              <a:t>2018 Together Women Rise grantee</a:t>
            </a:r>
          </a:p>
          <a:p>
            <a:pPr>
              <a:lnSpc>
                <a:spcPct val="90000"/>
              </a:lnSpc>
              <a:spcBef>
                <a:spcPts val="0"/>
              </a:spcBef>
            </a:pPr>
            <a:endParaRPr lang="en-US" sz="2800" dirty="0">
              <a:ea typeface="+mn-ea"/>
              <a:cs typeface="Arial"/>
            </a:endParaRPr>
          </a:p>
          <a:p>
            <a:pPr>
              <a:lnSpc>
                <a:spcPct val="90000"/>
              </a:lnSpc>
              <a:spcBef>
                <a:spcPts val="0"/>
              </a:spcBef>
            </a:pPr>
            <a:r>
              <a:rPr lang="en-US" sz="2800" dirty="0">
                <a:effectLst/>
                <a:latin typeface="Arial" panose="020B0604020202020204" pitchFamily="34" charset="0"/>
                <a:ea typeface="Arial" panose="020B0604020202020204" pitchFamily="34" charset="0"/>
                <a:cs typeface="Arial" panose="020B0604020202020204" pitchFamily="34" charset="0"/>
              </a:rPr>
              <a:t>Empowers 50,000+ women &amp; girls every year</a:t>
            </a:r>
            <a:endParaRPr lang="en-US" sz="2800" dirty="0">
              <a:ea typeface="+mn-ea"/>
              <a:cs typeface="Arial"/>
            </a:endParaRPr>
          </a:p>
          <a:p>
            <a:pPr>
              <a:lnSpc>
                <a:spcPct val="90000"/>
              </a:lnSpc>
              <a:spcBef>
                <a:spcPts val="0"/>
              </a:spcBef>
            </a:pPr>
            <a:endParaRPr lang="en-US" sz="2800" dirty="0">
              <a:latin typeface="Arial"/>
              <a:ea typeface="+mn-ea"/>
              <a:cs typeface="Arial"/>
            </a:endParaRPr>
          </a:p>
        </p:txBody>
      </p:sp>
    </p:spTree>
    <p:extLst>
      <p:ext uri="{BB962C8B-B14F-4D97-AF65-F5344CB8AC3E}">
        <p14:creationId xmlns:p14="http://schemas.microsoft.com/office/powerpoint/2010/main" val="405797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C4EDBAC-5981-D779-5DDF-2C1C98E93400}"/>
              </a:ext>
            </a:extLst>
          </p:cNvPr>
          <p:cNvSpPr>
            <a:spLocks noGrp="1"/>
          </p:cNvSpPr>
          <p:nvPr>
            <p:ph type="title"/>
          </p:nvPr>
        </p:nvSpPr>
        <p:spPr>
          <a:xfrm>
            <a:off x="255269" y="109376"/>
            <a:ext cx="10697214" cy="531854"/>
          </a:xfrm>
        </p:spPr>
        <p:txBody>
          <a:bodyPr vert="horz" lIns="91440" tIns="45720" rIns="91440" bIns="45720" rtlCol="0">
            <a:noAutofit/>
          </a:bodyPr>
          <a:lstStyle/>
          <a:p>
            <a:pPr>
              <a:lnSpc>
                <a:spcPct val="90000"/>
              </a:lnSpc>
            </a:pPr>
            <a:r>
              <a:rPr lang="en-US" sz="3600" b="1" dirty="0">
                <a:solidFill>
                  <a:srgbClr val="009093"/>
                </a:solidFill>
              </a:rPr>
              <a:t>Asia Initiatives</a:t>
            </a:r>
          </a:p>
        </p:txBody>
      </p:sp>
      <p:sp>
        <p:nvSpPr>
          <p:cNvPr id="4" name="Slide Number Placeholder 3">
            <a:extLst>
              <a:ext uri="{FF2B5EF4-FFF2-40B4-BE49-F238E27FC236}">
                <a16:creationId xmlns:a16="http://schemas.microsoft.com/office/drawing/2014/main" id="{FA9F7E2A-7B18-880F-85EB-DACEC6F2B204}"/>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5</a:t>
            </a:fld>
            <a:endParaRPr lang="en-US" dirty="0"/>
          </a:p>
        </p:txBody>
      </p:sp>
      <p:pic>
        <p:nvPicPr>
          <p:cNvPr id="7" name="Picture 6" descr="A diagram of a community currency&#10;&#10;AI-generated content may be incorrect.">
            <a:extLst>
              <a:ext uri="{FF2B5EF4-FFF2-40B4-BE49-F238E27FC236}">
                <a16:creationId xmlns:a16="http://schemas.microsoft.com/office/drawing/2014/main" id="{4E03F402-D16C-9515-2390-2632A9C3585D}"/>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02182" y="46579"/>
            <a:ext cx="7787324" cy="6466982"/>
          </a:xfrm>
          <a:prstGeom prst="rect">
            <a:avLst/>
          </a:prstGeom>
        </p:spPr>
      </p:pic>
    </p:spTree>
    <p:extLst>
      <p:ext uri="{BB962C8B-B14F-4D97-AF65-F5344CB8AC3E}">
        <p14:creationId xmlns:p14="http://schemas.microsoft.com/office/powerpoint/2010/main" val="403603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29D0-2A50-08F6-FD6B-F57089B98C8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58A7E-3AD1-1D42-016B-9983FEBBDF0F}"/>
              </a:ext>
            </a:extLst>
          </p:cNvPr>
          <p:cNvSpPr>
            <a:spLocks noGrp="1"/>
          </p:cNvSpPr>
          <p:nvPr>
            <p:ph type="sldNum" sz="quarter" idx="12"/>
          </p:nvPr>
        </p:nvSpPr>
        <p:spPr/>
        <p:txBody>
          <a:bodyPr/>
          <a:lstStyle/>
          <a:p>
            <a:fld id="{CDCB46B4-79E8-1449-8D45-8ACF439F73AA}" type="slidenum">
              <a:rPr lang="en-US" smtClean="0"/>
              <a:pPr/>
              <a:t>6</a:t>
            </a:fld>
            <a:endParaRPr lang="en-US" dirty="0"/>
          </a:p>
        </p:txBody>
      </p:sp>
      <p:sp>
        <p:nvSpPr>
          <p:cNvPr id="6" name="Rectangle 5">
            <a:extLst>
              <a:ext uri="{FF2B5EF4-FFF2-40B4-BE49-F238E27FC236}">
                <a16:creationId xmlns:a16="http://schemas.microsoft.com/office/drawing/2014/main" id="{7B0DDE33-F838-637B-9511-F4A5F3ADE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92FE254E-5A38-668C-8329-E49B73C488EA}"/>
              </a:ext>
            </a:extLst>
          </p:cNvPr>
          <p:cNvSpPr>
            <a:spLocks noGrp="1"/>
          </p:cNvSpPr>
          <p:nvPr>
            <p:ph type="title"/>
          </p:nvPr>
        </p:nvSpPr>
        <p:spPr>
          <a:xfrm>
            <a:off x="5246623" y="65184"/>
            <a:ext cx="6410267" cy="1638377"/>
          </a:xfrm>
        </p:spPr>
        <p:txBody>
          <a:bodyPr vert="horz" lIns="91440" tIns="45720" rIns="91440" bIns="45720" rtlCol="0" anchor="b">
            <a:normAutofit/>
          </a:bodyPr>
          <a:lstStyle/>
          <a:p>
            <a:pPr>
              <a:lnSpc>
                <a:spcPct val="90000"/>
              </a:lnSpc>
            </a:pPr>
            <a:r>
              <a:rPr lang="en-US" sz="4800" b="1" dirty="0">
                <a:solidFill>
                  <a:srgbClr val="009093"/>
                </a:solidFill>
                <a:latin typeface="Arial"/>
                <a:ea typeface="+mj-ea"/>
                <a:cs typeface="Arial"/>
              </a:rPr>
              <a:t>Life Challenges of Women in India</a:t>
            </a:r>
          </a:p>
        </p:txBody>
      </p:sp>
      <p:sp>
        <p:nvSpPr>
          <p:cNvPr id="14" name="Content Placeholder 3">
            <a:extLst>
              <a:ext uri="{FF2B5EF4-FFF2-40B4-BE49-F238E27FC236}">
                <a16:creationId xmlns:a16="http://schemas.microsoft.com/office/drawing/2014/main" id="{572169C2-9AA4-3C5F-E34B-3CA7260BA609}"/>
              </a:ext>
            </a:extLst>
          </p:cNvPr>
          <p:cNvSpPr>
            <a:spLocks noGrp="1"/>
          </p:cNvSpPr>
          <p:nvPr>
            <p:ph idx="1"/>
          </p:nvPr>
        </p:nvSpPr>
        <p:spPr>
          <a:xfrm>
            <a:off x="4976551" y="2620006"/>
            <a:ext cx="6975670" cy="4354662"/>
          </a:xfrm>
        </p:spPr>
        <p:txBody>
          <a:bodyPr vert="horz" lIns="91440" tIns="45720" rIns="91440" bIns="45720" numCol="1" rtlCol="0" anchor="ctr">
            <a:noAutofit/>
          </a:bodyPr>
          <a:lstStyle/>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Most have micronutrient deficiencies</a:t>
            </a:r>
          </a:p>
          <a:p>
            <a:pPr marL="342900" marR="0" lvl="0" indent="-228600">
              <a:lnSpc>
                <a:spcPct val="90000"/>
              </a:lnSpc>
              <a:spcBef>
                <a:spcPts val="0"/>
              </a:spcBef>
              <a:spcAft>
                <a:spcPts val="1200"/>
              </a:spcAft>
              <a:buFont typeface="Arial" panose="020B0604020202020204" pitchFamily="34" charset="0"/>
              <a:buChar char="•"/>
            </a:pPr>
            <a:r>
              <a:rPr lang="en-US" sz="2800" dirty="0">
                <a:ea typeface="Arial" panose="020B0604020202020204" pitchFamily="34" charset="0"/>
              </a:rPr>
              <a:t>50% have anemia</a:t>
            </a:r>
            <a:endParaRPr lang="en-US" sz="2800" dirty="0">
              <a:effectLst/>
              <a:latin typeface="Arial" panose="020B0604020202020204" pitchFamily="34" charset="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r>
              <a:rPr lang="en-US" sz="2800" dirty="0">
                <a:ea typeface="Arial" panose="020B0604020202020204" pitchFamily="34" charset="0"/>
              </a:rPr>
              <a:t>Systemic marginalization</a:t>
            </a:r>
          </a:p>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Seen as inferior to men</a:t>
            </a:r>
          </a:p>
          <a:p>
            <a:pPr marL="342900" marR="0" lvl="0" indent="-228600">
              <a:lnSpc>
                <a:spcPct val="90000"/>
              </a:lnSpc>
              <a:spcBef>
                <a:spcPts val="0"/>
              </a:spcBef>
              <a:spcAft>
                <a:spcPts val="1200"/>
              </a:spcAft>
              <a:buFont typeface="Arial" panose="020B0604020202020204" pitchFamily="34" charset="0"/>
              <a:buChar char="•"/>
            </a:pPr>
            <a:r>
              <a:rPr lang="en-US" sz="2800" dirty="0">
                <a:ea typeface="Arial" panose="020B0604020202020204" pitchFamily="34" charset="0"/>
              </a:rPr>
              <a:t>Deep poverty</a:t>
            </a:r>
          </a:p>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Unequal pay</a:t>
            </a:r>
          </a:p>
          <a:p>
            <a:pPr marL="342900" marR="0" lvl="0" indent="-228600">
              <a:lnSpc>
                <a:spcPct val="90000"/>
              </a:lnSpc>
              <a:spcBef>
                <a:spcPts val="0"/>
              </a:spcBef>
              <a:spcAft>
                <a:spcPts val="1200"/>
              </a:spcAft>
              <a:buFont typeface="Arial" panose="020B0604020202020204" pitchFamily="34" charset="0"/>
              <a:buChar char="•"/>
            </a:pPr>
            <a:r>
              <a:rPr lang="en-US" sz="2800" dirty="0">
                <a:ea typeface="Arial" panose="020B0604020202020204" pitchFamily="34" charset="0"/>
              </a:rPr>
              <a:t>Gender-based violence</a:t>
            </a:r>
          </a:p>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Sex trafficking risk</a:t>
            </a:r>
            <a:r>
              <a:rPr lang="en-US" sz="2800" dirty="0">
                <a:ea typeface="Arial" panose="020B0604020202020204" pitchFamily="34" charset="0"/>
              </a:rPr>
              <a:t> </a:t>
            </a:r>
            <a:endParaRPr lang="en-US" sz="2800" dirty="0">
              <a:effectLst/>
              <a:latin typeface="Arial" panose="020B0604020202020204" pitchFamily="34" charset="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2800" dirty="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2800" dirty="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1700" dirty="0">
              <a:solidFill>
                <a:schemeClr val="tx1"/>
              </a:solidFill>
              <a:effectLst/>
              <a:latin typeface="+mn-lt"/>
              <a:ea typeface="+mn-ea"/>
              <a:cs typeface="+mn-cs"/>
            </a:endParaRPr>
          </a:p>
        </p:txBody>
      </p:sp>
      <p:pic>
        <p:nvPicPr>
          <p:cNvPr id="5" name="Picture 4" descr="A person in a green dress holding a book&#10;&#10;AI-generated content may be incorrect.">
            <a:extLst>
              <a:ext uri="{FF2B5EF4-FFF2-40B4-BE49-F238E27FC236}">
                <a16:creationId xmlns:a16="http://schemas.microsoft.com/office/drawing/2014/main" id="{B40216DA-3157-1B6A-F5F4-B9D3C38CB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10" y="490955"/>
            <a:ext cx="4171371" cy="5544503"/>
          </a:xfrm>
          <a:prstGeom prst="rect">
            <a:avLst/>
          </a:prstGeom>
        </p:spPr>
      </p:pic>
    </p:spTree>
    <p:extLst>
      <p:ext uri="{BB962C8B-B14F-4D97-AF65-F5344CB8AC3E}">
        <p14:creationId xmlns:p14="http://schemas.microsoft.com/office/powerpoint/2010/main" val="50289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276225" y="382332"/>
            <a:ext cx="11168381" cy="531854"/>
          </a:xfrm>
        </p:spPr>
        <p:txBody>
          <a:bodyPr vert="horz" lIns="91440" tIns="45720" rIns="91440" bIns="45720" rtlCol="0">
            <a:normAutofit/>
          </a:bodyPr>
          <a:lstStyle/>
          <a:p>
            <a:pPr>
              <a:lnSpc>
                <a:spcPct val="90000"/>
              </a:lnSpc>
              <a:spcAft>
                <a:spcPts val="1200"/>
              </a:spcAft>
            </a:pPr>
            <a:r>
              <a:rPr lang="en-US" sz="3200" b="1" dirty="0">
                <a:solidFill>
                  <a:srgbClr val="009093"/>
                </a:solidFill>
                <a:effectLst/>
              </a:rPr>
              <a:t>How Our Grant Will Be Used</a:t>
            </a: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sz="half" idx="2"/>
          </p:nvPr>
        </p:nvSpPr>
        <p:spPr>
          <a:xfrm>
            <a:off x="276226" y="1266825"/>
            <a:ext cx="5819773" cy="4857750"/>
          </a:xfrm>
        </p:spPr>
        <p:txBody>
          <a:bodyPr vert="horz" lIns="91440" tIns="45720" rIns="91440" bIns="45720" rtlCol="0">
            <a:normAutofit fontScale="92500" lnSpcReduction="10000"/>
          </a:bodyPr>
          <a:lstStyle/>
          <a:p>
            <a:pPr>
              <a:lnSpc>
                <a:spcPct val="110000"/>
              </a:lnSpc>
              <a:spcBef>
                <a:spcPts val="0"/>
              </a:spcBef>
              <a:spcAft>
                <a:spcPts val="1200"/>
              </a:spcAft>
            </a:pPr>
            <a:r>
              <a:rPr lang="en-US" sz="2800" b="1" dirty="0"/>
              <a:t>$48</a:t>
            </a:r>
            <a:r>
              <a:rPr lang="en-US" sz="2800" b="1" dirty="0">
                <a:effectLst/>
              </a:rPr>
              <a:t>,000</a:t>
            </a:r>
            <a:r>
              <a:rPr lang="en-US" sz="2800" b="1" dirty="0"/>
              <a:t> Project Grant  </a:t>
            </a:r>
          </a:p>
          <a:p>
            <a:pPr>
              <a:lnSpc>
                <a:spcPct val="110000"/>
              </a:lnSpc>
              <a:spcBef>
                <a:spcPts val="0"/>
              </a:spcBef>
              <a:spcAft>
                <a:spcPts val="1200"/>
              </a:spcAft>
            </a:pPr>
            <a:r>
              <a:rPr lang="en-US" sz="2800" b="1" dirty="0"/>
              <a:t>Organic Backyard Gardens</a:t>
            </a:r>
          </a:p>
          <a:p>
            <a:pPr>
              <a:lnSpc>
                <a:spcPct val="110000"/>
              </a:lnSpc>
              <a:spcBef>
                <a:spcPts val="0"/>
              </a:spcBef>
              <a:spcAft>
                <a:spcPts val="1200"/>
              </a:spcAft>
            </a:pPr>
            <a:r>
              <a:rPr lang="en-US" sz="2800" dirty="0"/>
              <a:t>Supplies &amp; training for organic backyard gardens for 450 women in remote villages</a:t>
            </a:r>
          </a:p>
          <a:p>
            <a:pPr>
              <a:lnSpc>
                <a:spcPct val="110000"/>
              </a:lnSpc>
              <a:spcBef>
                <a:spcPts val="0"/>
              </a:spcBef>
              <a:spcAft>
                <a:spcPts val="1200"/>
              </a:spcAft>
            </a:pPr>
            <a:r>
              <a:rPr lang="en-US" sz="2800" dirty="0"/>
              <a:t>Improves nutrition &amp; incomes for women, their families, &amp; their communities.</a:t>
            </a:r>
          </a:p>
          <a:p>
            <a:pPr>
              <a:lnSpc>
                <a:spcPct val="110000"/>
              </a:lnSpc>
              <a:spcBef>
                <a:spcPts val="0"/>
              </a:spcBef>
              <a:spcAft>
                <a:spcPts val="1200"/>
              </a:spcAft>
            </a:pPr>
            <a:r>
              <a:rPr lang="en-US" sz="2800" dirty="0"/>
              <a:t>Supplies earned through Social Capital Credits</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vert="horz" lIns="91440" tIns="45720" rIns="91440" bIns="45720" rtlCol="0" anchor="ctr">
            <a:normAutofit/>
          </a:bodyPr>
          <a:lstStyle/>
          <a:p>
            <a:pPr>
              <a:spcAft>
                <a:spcPts val="600"/>
              </a:spcAft>
              <a:defRPr/>
            </a:pPr>
            <a:fld id="{CDCB46B4-79E8-1449-8D45-8ACF439F73AA}" type="slidenum">
              <a:rPr lang="en-US" smtClean="0"/>
              <a:pPr>
                <a:spcAft>
                  <a:spcPts val="600"/>
                </a:spcAft>
                <a:defRPr/>
              </a:pPr>
              <a:t>7</a:t>
            </a:fld>
            <a:endParaRPr lang="en-US" dirty="0"/>
          </a:p>
        </p:txBody>
      </p:sp>
      <p:pic>
        <p:nvPicPr>
          <p:cNvPr id="8" name="Picture 7" descr="A person holding a bowl of tomatoes&#10;&#10;AI-generated content may be incorrect.">
            <a:extLst>
              <a:ext uri="{FF2B5EF4-FFF2-40B4-BE49-F238E27FC236}">
                <a16:creationId xmlns:a16="http://schemas.microsoft.com/office/drawing/2014/main" id="{5B9BF066-E5B4-EACD-E534-BBE93F1E8869}"/>
              </a:ext>
            </a:extLst>
          </p:cNvPr>
          <p:cNvPicPr>
            <a:picLocks noChangeAspect="1"/>
          </p:cNvPicPr>
          <p:nvPr/>
        </p:nvPicPr>
        <p:blipFill rotWithShape="1">
          <a:blip r:embed="rId3">
            <a:extLst>
              <a:ext uri="{28A0092B-C50C-407E-A947-70E740481C1C}">
                <a14:useLocalDpi xmlns:a14="http://schemas.microsoft.com/office/drawing/2010/main" val="0"/>
              </a:ext>
            </a:extLst>
          </a:blip>
          <a:srcRect l="25377" t="-6614" r="-7553" b="-2526"/>
          <a:stretch/>
        </p:blipFill>
        <p:spPr>
          <a:xfrm>
            <a:off x="5997053" y="-573206"/>
            <a:ext cx="8229600" cy="8229600"/>
          </a:xfrm>
          <a:prstGeom prst="ellipse">
            <a:avLst/>
          </a:prstGeom>
        </p:spPr>
      </p:pic>
    </p:spTree>
    <p:extLst>
      <p:ext uri="{BB962C8B-B14F-4D97-AF65-F5344CB8AC3E}">
        <p14:creationId xmlns:p14="http://schemas.microsoft.com/office/powerpoint/2010/main" val="366947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91CE4-F7F9-FA81-E6F3-705A28BF3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AAEA5-281E-85AC-2CAC-9596961B38B5}"/>
              </a:ext>
            </a:extLst>
          </p:cNvPr>
          <p:cNvSpPr>
            <a:spLocks noGrp="1"/>
          </p:cNvSpPr>
          <p:nvPr>
            <p:ph type="title"/>
          </p:nvPr>
        </p:nvSpPr>
        <p:spPr>
          <a:xfrm>
            <a:off x="495300" y="361795"/>
            <a:ext cx="10679062" cy="762310"/>
          </a:xfrm>
        </p:spPr>
        <p:txBody>
          <a:bodyPr vert="horz" lIns="91440" tIns="45720" rIns="91440" bIns="45720" rtlCol="0" anchor="ctr">
            <a:normAutofit/>
          </a:bodyPr>
          <a:lstStyle/>
          <a:p>
            <a:pPr>
              <a:spcAft>
                <a:spcPts val="1200"/>
              </a:spcAft>
            </a:pPr>
            <a:r>
              <a:rPr lang="en-US" sz="4000" b="1" dirty="0">
                <a:solidFill>
                  <a:srgbClr val="009093"/>
                </a:solidFill>
                <a:effectLst/>
              </a:rPr>
              <a:t>How Our Grant Will Be Used</a:t>
            </a:r>
          </a:p>
        </p:txBody>
      </p:sp>
      <p:sp>
        <p:nvSpPr>
          <p:cNvPr id="4" name="Content Placeholder 3">
            <a:extLst>
              <a:ext uri="{FF2B5EF4-FFF2-40B4-BE49-F238E27FC236}">
                <a16:creationId xmlns:a16="http://schemas.microsoft.com/office/drawing/2014/main" id="{C5E1A285-48CE-2E2A-54C1-7B5691C59686}"/>
              </a:ext>
            </a:extLst>
          </p:cNvPr>
          <p:cNvSpPr>
            <a:spLocks noGrp="1"/>
          </p:cNvSpPr>
          <p:nvPr>
            <p:ph idx="1"/>
          </p:nvPr>
        </p:nvSpPr>
        <p:spPr>
          <a:xfrm>
            <a:off x="361949" y="1304925"/>
            <a:ext cx="11287125" cy="4924425"/>
          </a:xfrm>
        </p:spPr>
        <p:txBody>
          <a:bodyPr vert="horz" lIns="91440" tIns="45720" rIns="91440" bIns="45720" rtlCol="0">
            <a:normAutofit fontScale="77500" lnSpcReduction="20000"/>
          </a:bodyPr>
          <a:lstStyle/>
          <a:p>
            <a:pPr>
              <a:lnSpc>
                <a:spcPct val="120000"/>
              </a:lnSpc>
              <a:spcBef>
                <a:spcPts val="0"/>
              </a:spcBef>
              <a:spcAft>
                <a:spcPts val="1200"/>
              </a:spcAft>
            </a:pPr>
            <a:r>
              <a:rPr lang="en-US" sz="4100" dirty="0"/>
              <a:t>Women earn SoCCs by</a:t>
            </a:r>
          </a:p>
          <a:p>
            <a:pPr marL="342900" marR="0" lvl="0" indent="-342900">
              <a:lnSpc>
                <a:spcPct val="110000"/>
              </a:lnSpc>
              <a:spcAft>
                <a:spcPts val="600"/>
              </a:spcAft>
              <a:buFont typeface="Symbol" panose="05050102010706020507" pitchFamily="18" charset="2"/>
              <a:buChar char=""/>
            </a:pPr>
            <a:r>
              <a:rPr lang="en-US" sz="4100" dirty="0">
                <a:ea typeface="Arial" panose="020B0604020202020204" pitchFamily="34" charset="0"/>
              </a:rPr>
              <a:t>A</a:t>
            </a:r>
            <a:r>
              <a:rPr lang="en-US" sz="4100" dirty="0">
                <a:effectLst/>
                <a:latin typeface="Arial" panose="020B0604020202020204" pitchFamily="34" charset="0"/>
                <a:ea typeface="Arial" panose="020B0604020202020204" pitchFamily="34" charset="0"/>
                <a:cs typeface="Arial" panose="020B0604020202020204" pitchFamily="34" charset="0"/>
              </a:rPr>
              <a:t>ttending government meetings to advocate for health &amp; nutrition needs</a:t>
            </a:r>
            <a:endParaRPr lang="en-US" sz="4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4100" dirty="0">
                <a:effectLst/>
                <a:latin typeface="Arial" panose="020B0604020202020204" pitchFamily="34" charset="0"/>
                <a:ea typeface="Arial" panose="020B0604020202020204" pitchFamily="34" charset="0"/>
                <a:cs typeface="Arial" panose="020B0604020202020204" pitchFamily="34" charset="0"/>
              </a:rPr>
              <a:t>Preparing &amp; throwing seed balls in forests </a:t>
            </a:r>
            <a:endParaRPr lang="en-US" sz="41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4100" dirty="0">
                <a:ea typeface="Arial" panose="020B0604020202020204" pitchFamily="34" charset="0"/>
              </a:rPr>
              <a:t>Maintaining </a:t>
            </a:r>
            <a:r>
              <a:rPr lang="en-US" sz="4100" dirty="0">
                <a:effectLst/>
                <a:latin typeface="Arial" panose="020B0604020202020204" pitchFamily="34" charset="0"/>
                <a:ea typeface="Arial" panose="020B0604020202020204" pitchFamily="34" charset="0"/>
                <a:cs typeface="Arial" panose="020B0604020202020204" pitchFamily="34" charset="0"/>
              </a:rPr>
              <a:t>common areas, especially around water sources, to help prevent the spread of communicable diseases</a:t>
            </a:r>
            <a:endParaRPr lang="en-US" sz="41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20000"/>
              </a:lnSpc>
              <a:spcBef>
                <a:spcPts val="0"/>
              </a:spcBef>
              <a:spcAft>
                <a:spcPts val="1200"/>
              </a:spcAft>
            </a:pPr>
            <a:endParaRPr lang="en-US" sz="2800" dirty="0"/>
          </a:p>
          <a:p>
            <a:pPr>
              <a:lnSpc>
                <a:spcPct val="120000"/>
              </a:lnSpc>
              <a:spcBef>
                <a:spcPts val="0"/>
              </a:spcBef>
              <a:spcAft>
                <a:spcPts val="1200"/>
              </a:spcAft>
            </a:pPr>
            <a:r>
              <a:rPr lang="en-US" sz="2800" dirty="0">
                <a:solidFill>
                  <a:srgbClr val="009093"/>
                </a:solidFill>
              </a:rPr>
              <a:t>Direct impact: 450 women; Indirect impact: 2,000 women &amp; girls</a:t>
            </a:r>
          </a:p>
        </p:txBody>
      </p:sp>
      <p:sp>
        <p:nvSpPr>
          <p:cNvPr id="3" name="Slide Number Placeholder 2">
            <a:extLst>
              <a:ext uri="{FF2B5EF4-FFF2-40B4-BE49-F238E27FC236}">
                <a16:creationId xmlns:a16="http://schemas.microsoft.com/office/drawing/2014/main" id="{657BD5C0-CF63-6681-FCCC-688780301948}"/>
              </a:ext>
            </a:extLst>
          </p:cNvPr>
          <p:cNvSpPr>
            <a:spLocks noGrp="1"/>
          </p:cNvSpPr>
          <p:nvPr>
            <p:ph type="sldNum" sz="quarter" idx="12"/>
          </p:nvPr>
        </p:nvSpPr>
        <p:spPr>
          <a:xfrm>
            <a:off x="11444606" y="6376399"/>
            <a:ext cx="492125" cy="274324"/>
          </a:xfrm>
        </p:spPr>
        <p:txBody>
          <a:bodyPr vert="horz" lIns="91440" tIns="45720" rIns="91440" bIns="45720" rtlCol="0" anchor="ctr">
            <a:normAutofit/>
          </a:bodyPr>
          <a:lstStyle/>
          <a:p>
            <a:pPr>
              <a:spcAft>
                <a:spcPts val="600"/>
              </a:spcAft>
              <a:defRPr/>
            </a:pPr>
            <a:fld id="{CDCB46B4-79E8-1449-8D45-8ACF439F73AA}" type="slidenum">
              <a:rPr lang="en-US" smtClean="0"/>
              <a:pPr>
                <a:spcAft>
                  <a:spcPts val="600"/>
                </a:spcAft>
                <a:defRPr/>
              </a:pPr>
              <a:t>8</a:t>
            </a:fld>
            <a:endParaRPr lang="en-US" dirty="0"/>
          </a:p>
        </p:txBody>
      </p:sp>
    </p:spTree>
    <p:extLst>
      <p:ext uri="{BB962C8B-B14F-4D97-AF65-F5344CB8AC3E}">
        <p14:creationId xmlns:p14="http://schemas.microsoft.com/office/powerpoint/2010/main" val="141688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765544" y="365126"/>
            <a:ext cx="10679062" cy="762310"/>
          </a:xfrm>
        </p:spPr>
        <p:txBody>
          <a:bodyPr lIns="91440" tIns="45720" rIns="91440" bIns="45720">
            <a:normAutofit/>
          </a:bodyPr>
          <a:lstStyle/>
          <a:p>
            <a:r>
              <a:rPr lang="en-US" b="1" dirty="0"/>
              <a:t>Budget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DCB46B4-79E8-1449-8D45-8ACF439F73AA}"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9</a:t>
            </a:fld>
            <a:endParaRPr kumimoji="0" lang="en-US" b="0" i="0" u="none" strike="noStrike" kern="1200" cap="none" spc="0" normalizeH="0" baseline="0" noProof="0" dirty="0">
              <a:ln>
                <a:noFill/>
              </a:ln>
              <a:effectLst/>
              <a:uLnTx/>
              <a:uFillTx/>
            </a:endParaRPr>
          </a:p>
        </p:txBody>
      </p:sp>
      <p:graphicFrame>
        <p:nvGraphicFramePr>
          <p:cNvPr id="6" name="Content Placeholder 5">
            <a:extLst>
              <a:ext uri="{FF2B5EF4-FFF2-40B4-BE49-F238E27FC236}">
                <a16:creationId xmlns:a16="http://schemas.microsoft.com/office/drawing/2014/main" id="{410F1A1C-15EC-05D0-AA51-60E53932213C}"/>
              </a:ext>
            </a:extLst>
          </p:cNvPr>
          <p:cNvGraphicFramePr>
            <a:graphicFrameLocks noGrp="1"/>
          </p:cNvGraphicFramePr>
          <p:nvPr>
            <p:ph idx="1"/>
            <p:extLst>
              <p:ext uri="{D42A27DB-BD31-4B8C-83A1-F6EECF244321}">
                <p14:modId xmlns:p14="http://schemas.microsoft.com/office/powerpoint/2010/main" val="1625127143"/>
              </p:ext>
            </p:extLst>
          </p:nvPr>
        </p:nvGraphicFramePr>
        <p:xfrm>
          <a:off x="327546" y="1064441"/>
          <a:ext cx="11117060" cy="5586283"/>
        </p:xfrm>
        <a:graphic>
          <a:graphicData uri="http://schemas.openxmlformats.org/drawingml/2006/table">
            <a:tbl>
              <a:tblPr firstRow="1" firstCol="1" lastRow="1" lastCol="1" bandRow="1" bandCol="1"/>
              <a:tblGrid>
                <a:gridCol w="2251881">
                  <a:extLst>
                    <a:ext uri="{9D8B030D-6E8A-4147-A177-3AD203B41FA5}">
                      <a16:colId xmlns:a16="http://schemas.microsoft.com/office/drawing/2014/main" val="1334303121"/>
                    </a:ext>
                  </a:extLst>
                </a:gridCol>
                <a:gridCol w="7421165">
                  <a:extLst>
                    <a:ext uri="{9D8B030D-6E8A-4147-A177-3AD203B41FA5}">
                      <a16:colId xmlns:a16="http://schemas.microsoft.com/office/drawing/2014/main" val="227644275"/>
                    </a:ext>
                  </a:extLst>
                </a:gridCol>
                <a:gridCol w="1444014">
                  <a:extLst>
                    <a:ext uri="{9D8B030D-6E8A-4147-A177-3AD203B41FA5}">
                      <a16:colId xmlns:a16="http://schemas.microsoft.com/office/drawing/2014/main" val="3393384817"/>
                    </a:ext>
                  </a:extLst>
                </a:gridCol>
              </a:tblGrid>
              <a:tr h="438251">
                <a:tc>
                  <a:txBody>
                    <a:bodyPr/>
                    <a:lstStyle/>
                    <a:p>
                      <a:pPr marL="452120" marR="452755" indent="0" algn="ctr">
                        <a:spcBef>
                          <a:spcPts val="240"/>
                        </a:spcBef>
                      </a:pPr>
                      <a:r>
                        <a:rPr lang="en-US" sz="2800" b="1" kern="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Item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lnL>
                      <a:noFill/>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1822450" marR="1820545" indent="0" algn="ctr">
                        <a:spcBef>
                          <a:spcPts val="240"/>
                        </a:spcBef>
                      </a:pPr>
                      <a:r>
                        <a:rPr lang="en-US" sz="2800" b="1" kern="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Description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45720" marR="50165" indent="0" algn="ctr">
                        <a:spcBef>
                          <a:spcPts val="240"/>
                        </a:spcBef>
                      </a:pPr>
                      <a:r>
                        <a:rPr lang="en-US" sz="2800" b="1" kern="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Cost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lnL w="1905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9093"/>
                    </a:solidFill>
                  </a:tcPr>
                </a:tc>
                <a:extLst>
                  <a:ext uri="{0D108BD9-81ED-4DB2-BD59-A6C34878D82A}">
                    <a16:rowId xmlns:a16="http://schemas.microsoft.com/office/drawing/2014/main" val="387998621"/>
                  </a:ext>
                </a:extLst>
              </a:tr>
              <a:tr h="688680">
                <a:tc>
                  <a:txBody>
                    <a:bodyPr/>
                    <a:lstStyle/>
                    <a:p>
                      <a:pPr marL="0" marR="198755" indent="0" algn="ctr" defTabSz="2292350">
                        <a:lnSpc>
                          <a:spcPct val="110000"/>
                        </a:lnSpc>
                      </a:pPr>
                      <a:r>
                        <a:rPr lang="en-US" sz="2200" kern="0" dirty="0">
                          <a:solidFill>
                            <a:srgbClr val="1A1A1A"/>
                          </a:solidFill>
                          <a:effectLst/>
                          <a:latin typeface="Arial" panose="020B0604020202020204" pitchFamily="34" charset="0"/>
                          <a:ea typeface="Arial" panose="020B0604020202020204" pitchFamily="34" charset="0"/>
                          <a:cs typeface="Arial" panose="020B0604020202020204" pitchFamily="34" charset="0"/>
                        </a:rPr>
                        <a:t>Training</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Organic kitchen garden training (includes preparation of </a:t>
                      </a:r>
                      <a:r>
                        <a:rPr lang="en-US" sz="2200" kern="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jeevamrut</a:t>
                      </a: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 pest control)</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pPr>
                      <a:r>
                        <a:rPr lang="en-US" sz="2200" kern="0"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$11,500</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905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987370185"/>
                  </a:ext>
                </a:extLst>
              </a:tr>
              <a:tr h="698091">
                <a:tc>
                  <a:txBody>
                    <a:bodyPr/>
                    <a:lstStyle/>
                    <a:p>
                      <a:pPr marL="0" marR="0" indent="0" algn="ctr" defTabSz="2292350">
                        <a:spcBef>
                          <a:spcPts val="3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Marketing</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pPr>
                      <a:r>
                        <a:rPr lang="en-US" sz="2200" kern="0" dirty="0">
                          <a:effectLst/>
                          <a:latin typeface="Arial" panose="020B0604020202020204" pitchFamily="34" charset="0"/>
                          <a:ea typeface="Arial" panose="020B0604020202020204" pitchFamily="34" charset="0"/>
                          <a:cs typeface="Arial" panose="020B0604020202020204" pitchFamily="34" charset="0"/>
                        </a:rPr>
                        <a:t> </a:t>
                      </a: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Marketing of vegetables/produce (includes transport of vegetables to local</a:t>
                      </a:r>
                      <a:r>
                        <a:rPr lang="en-US" sz="2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market)</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pPr>
                      <a:r>
                        <a:rPr lang="en-US" sz="2200" kern="0" dirty="0">
                          <a:effectLst/>
                          <a:latin typeface="Arial" panose="020B0604020202020204" pitchFamily="34" charset="0"/>
                          <a:ea typeface="Arial" panose="020B0604020202020204" pitchFamily="34" charset="0"/>
                          <a:cs typeface="Arial" panose="020B0604020202020204" pitchFamily="34" charset="0"/>
                        </a:rPr>
                        <a:t> </a:t>
                      </a: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$10,500</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959245157"/>
                  </a:ext>
                </a:extLst>
              </a:tr>
              <a:tr h="555961">
                <a:tc>
                  <a:txBody>
                    <a:bodyPr/>
                    <a:lstStyle/>
                    <a:p>
                      <a:pPr marL="0" marR="0" indent="0" algn="ctr">
                        <a:spcBef>
                          <a:spcPts val="35"/>
                        </a:spcBef>
                      </a:pPr>
                      <a:r>
                        <a:rPr lang="en-US" sz="2200" kern="0" dirty="0">
                          <a:effectLst/>
                          <a:latin typeface="Arial" panose="020B0604020202020204" pitchFamily="34" charset="0"/>
                          <a:ea typeface="Arial" panose="020B0604020202020204" pitchFamily="34" charset="0"/>
                          <a:cs typeface="Arial" panose="020B0604020202020204" pitchFamily="34" charset="0"/>
                        </a:rPr>
                        <a:t> T</a:t>
                      </a: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ools</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Tools for planting and cultivating kitchen gardens</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$9,000</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3998749580"/>
                  </a:ext>
                </a:extLst>
              </a:tr>
              <a:tr h="698091">
                <a:tc>
                  <a:txBody>
                    <a:bodyPr/>
                    <a:lstStyle/>
                    <a:p>
                      <a:pPr marL="0" marR="0" indent="0" algn="ctr">
                        <a:spcBef>
                          <a:spcPts val="3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Program Management</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Includes </a:t>
                      </a:r>
                      <a:r>
                        <a:rPr lang="en-US" sz="2200" kern="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SoCCs</a:t>
                      </a: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 manager, community facilitator, and other personnel costs, as well as stationery, travel, etc.</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$5,000</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2765159849"/>
                  </a:ext>
                </a:extLst>
              </a:tr>
              <a:tr h="555961">
                <a:tc>
                  <a:txBody>
                    <a:bodyPr/>
                    <a:lstStyle/>
                    <a:p>
                      <a:pPr marL="0" marR="0" indent="0" algn="ctr">
                        <a:spcBef>
                          <a:spcPts val="35"/>
                        </a:spcBef>
                      </a:pPr>
                      <a:r>
                        <a:rPr lang="en-US" sz="2200" kern="0" dirty="0">
                          <a:effectLst/>
                          <a:latin typeface="Arial" panose="020B0604020202020204" pitchFamily="34" charset="0"/>
                          <a:ea typeface="Arial" panose="020B0604020202020204" pitchFamily="34" charset="0"/>
                          <a:cs typeface="Arial" panose="020B0604020202020204" pitchFamily="34" charset="0"/>
                        </a:rPr>
                        <a:t> </a:t>
                      </a: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Seeds</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Vegetable and other seeds</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$4,500</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3412098830"/>
                  </a:ext>
                </a:extLst>
              </a:tr>
              <a:tr h="555961">
                <a:tc>
                  <a:txBody>
                    <a:bodyPr/>
                    <a:lstStyle/>
                    <a:p>
                      <a:pPr marL="0" marR="0" indent="0" algn="ctr">
                        <a:spcBef>
                          <a:spcPts val="35"/>
                        </a:spcBef>
                      </a:pPr>
                      <a:r>
                        <a:rPr lang="en-US" sz="2200" kern="0" dirty="0">
                          <a:effectLst/>
                          <a:latin typeface="Arial" panose="020B0604020202020204" pitchFamily="34" charset="0"/>
                          <a:ea typeface="Arial" panose="020B0604020202020204" pitchFamily="34" charset="0"/>
                          <a:cs typeface="Arial" panose="020B0604020202020204" pitchFamily="34" charset="0"/>
                        </a:rPr>
                        <a:t> </a:t>
                      </a: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Composting</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Organic compost starter kits</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$4,500</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2855566829"/>
                  </a:ext>
                </a:extLst>
              </a:tr>
              <a:tr h="1033019">
                <a:tc>
                  <a:txBody>
                    <a:bodyPr/>
                    <a:lstStyle/>
                    <a:p>
                      <a:pPr marL="0" marR="0" indent="0" algn="ctr">
                        <a:spcBef>
                          <a:spcPts val="35"/>
                        </a:spcBef>
                      </a:pPr>
                      <a:r>
                        <a:rPr lang="en-US" sz="2200" kern="0" dirty="0">
                          <a:effectLst/>
                          <a:latin typeface="Arial" panose="020B0604020202020204" pitchFamily="34" charset="0"/>
                          <a:ea typeface="Arial" panose="020B0604020202020204" pitchFamily="34" charset="0"/>
                          <a:cs typeface="Arial" panose="020B0604020202020204" pitchFamily="34" charset="0"/>
                        </a:rPr>
                        <a:t> </a:t>
                      </a: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Training </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Training in sorting, labeling, marketing etc. of produce to reflect organic and biodiversity friendly gardens – locally in wholesale markets and connecting to larger supply chains</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pPr>
                      <a:r>
                        <a:rPr lang="en-US" sz="2200"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 $3,000</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3418701747"/>
                  </a:ext>
                </a:extLst>
              </a:tr>
              <a:tr h="362268">
                <a:tc>
                  <a:txBody>
                    <a:bodyPr/>
                    <a:lstStyle/>
                    <a:p>
                      <a:pPr marL="0" marR="452755" indent="0" algn="ctr">
                        <a:spcBef>
                          <a:spcPts val="65"/>
                        </a:spcBef>
                      </a:pPr>
                      <a:r>
                        <a:rPr lang="en-US" sz="2200" kern="0" dirty="0">
                          <a:effectLst/>
                          <a:latin typeface="Arial" panose="020B0604020202020204" pitchFamily="34" charset="0"/>
                          <a:ea typeface="Arial" panose="020B0604020202020204" pitchFamily="34" charset="0"/>
                          <a:cs typeface="Arial" panose="020B0604020202020204" pitchFamily="34" charset="0"/>
                        </a:rPr>
                        <a:t> </a:t>
                      </a:r>
                      <a:r>
                        <a:rPr lang="en-US" sz="22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Total</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indent="0" algn="ctr"/>
                      <a:r>
                        <a:rPr lang="en-US" sz="2200" kern="0" dirty="0">
                          <a:effectLst/>
                          <a:latin typeface="Arial" panose="020B0604020202020204" pitchFamily="34" charset="0"/>
                          <a:ea typeface="Arial" panose="020B0604020202020204" pitchFamily="34" charset="0"/>
                          <a:cs typeface="Arial" panose="020B0604020202020204" pitchFamily="34" charset="0"/>
                        </a:rPr>
                        <a:t> </a:t>
                      </a:r>
                      <a:endParaRPr lang="en-US" sz="2200" kern="1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50165" indent="0" algn="r">
                        <a:spcBef>
                          <a:spcPts val="65"/>
                        </a:spcBef>
                      </a:pPr>
                      <a:r>
                        <a:rPr lang="en-US" sz="2200" b="1" kern="0" dirty="0">
                          <a:effectLst/>
                          <a:latin typeface="Arial" panose="020B0604020202020204" pitchFamily="34" charset="0"/>
                          <a:ea typeface="Arial" panose="020B0604020202020204" pitchFamily="34" charset="0"/>
                          <a:cs typeface="Arial" panose="020B0604020202020204" pitchFamily="34" charset="0"/>
                        </a:rPr>
                        <a:t> $</a:t>
                      </a:r>
                      <a:r>
                        <a:rPr lang="en-US" sz="2200" b="1" kern="0" dirty="0">
                          <a:solidFill>
                            <a:srgbClr val="000000"/>
                          </a:solidFill>
                          <a:effectLst/>
                          <a:latin typeface="Arial" panose="020B0604020202020204" pitchFamily="34" charset="0"/>
                          <a:ea typeface="Arial" panose="020B0604020202020204" pitchFamily="34" charset="0"/>
                          <a:cs typeface="Arial" panose="020B0604020202020204" pitchFamily="34" charset="0"/>
                        </a:rPr>
                        <a:t>48,000</a:t>
                      </a:r>
                      <a:endParaRPr lang="en-US" sz="2200" dirty="0">
                        <a:latin typeface="Arial" panose="020B0604020202020204" pitchFamily="34" charset="0"/>
                        <a:cs typeface="Arial" panose="020B0604020202020204" pitchFamily="34" charset="0"/>
                      </a:endParaRPr>
                    </a:p>
                  </a:txBody>
                  <a:tcPr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A5A5A5"/>
                    </a:solidFill>
                  </a:tcPr>
                </a:tc>
                <a:extLst>
                  <a:ext uri="{0D108BD9-81ED-4DB2-BD59-A6C34878D82A}">
                    <a16:rowId xmlns:a16="http://schemas.microsoft.com/office/drawing/2014/main" val="88086316"/>
                  </a:ext>
                </a:extLst>
              </a:tr>
            </a:tbl>
          </a:graphicData>
        </a:graphic>
      </p:graphicFrame>
    </p:spTree>
    <p:extLst>
      <p:ext uri="{BB962C8B-B14F-4D97-AF65-F5344CB8AC3E}">
        <p14:creationId xmlns:p14="http://schemas.microsoft.com/office/powerpoint/2010/main" val="2346885339"/>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8" ma:contentTypeDescription="Create a new document." ma:contentTypeScope="" ma:versionID="c3f10db39e88da85a7de37d01bdd4ade">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2ed73e8805fbea16190b3073122039dc"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2.xml><?xml version="1.0" encoding="utf-8"?>
<ds:datastoreItem xmlns:ds="http://schemas.openxmlformats.org/officeDocument/2006/customXml" ds:itemID="{EB1D8556-6F2F-4A4C-97AA-7BBB06884C0A}">
  <ds:schemaRefs>
    <ds:schemaRef ds:uri="http://schemas.microsoft.com/office/2006/metadata/properties"/>
    <ds:schemaRef ds:uri="http://purl.org/dc/elements/1.1/"/>
    <ds:schemaRef ds:uri="accf3510-8f08-46ad-8e81-d1c5d0ba391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5dfa07a-3378-4c71-8781-fe3969aabe83"/>
    <ds:schemaRef ds:uri="http://www.w3.org/XML/1998/namespace"/>
    <ds:schemaRef ds:uri="http://purl.org/dc/dcmitype/"/>
  </ds:schemaRefs>
</ds:datastoreItem>
</file>

<file path=customXml/itemProps3.xml><?xml version="1.0" encoding="utf-8"?>
<ds:datastoreItem xmlns:ds="http://schemas.openxmlformats.org/officeDocument/2006/customXml" ds:itemID="{020FD44B-9B34-4DD2-80D3-154DD8220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8773</TotalTime>
  <Words>2616</Words>
  <Application>Microsoft Office PowerPoint</Application>
  <PresentationFormat>Widescreen</PresentationFormat>
  <Paragraphs>148</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Acumin Pro Light</vt:lpstr>
      <vt:lpstr>Arial</vt:lpstr>
      <vt:lpstr>Calibri</vt:lpstr>
      <vt:lpstr>Helvetica</vt:lpstr>
      <vt:lpstr>Roboto</vt:lpstr>
      <vt:lpstr>Symbol</vt:lpstr>
      <vt:lpstr>Times New Roman</vt:lpstr>
      <vt:lpstr>1_Office Theme</vt:lpstr>
      <vt:lpstr>Cultivating Sustainable Health &amp; Independence  April 2025 Featured Grant </vt:lpstr>
      <vt:lpstr>About Featured Grants</vt:lpstr>
      <vt:lpstr>The Global Issue:  Enhancing Women’s Health &amp; Independence Using Sustainable, Climate-Friendly Practices</vt:lpstr>
      <vt:lpstr>PowerPoint Presentation</vt:lpstr>
      <vt:lpstr>Asia Initiatives</vt:lpstr>
      <vt:lpstr>Life Challenges of Women in India</vt:lpstr>
      <vt:lpstr>How Our Grant Will Be Used</vt:lpstr>
      <vt:lpstr>How Our Grant Will Be Used</vt:lpstr>
      <vt:lpstr>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IANGEL</dc:title>
  <dc:creator>Chris Worthy</dc:creator>
  <cp:lastModifiedBy>Amy West Moore</cp:lastModifiedBy>
  <cp:revision>284</cp:revision>
  <dcterms:created xsi:type="dcterms:W3CDTF">2021-03-06T21:56:16Z</dcterms:created>
  <dcterms:modified xsi:type="dcterms:W3CDTF">2025-03-13T20:11:46Z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