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331" r:id="rId5"/>
    <p:sldId id="342" r:id="rId6"/>
    <p:sldId id="292" r:id="rId7"/>
    <p:sldId id="336" r:id="rId8"/>
    <p:sldId id="341" r:id="rId9"/>
    <p:sldId id="321" r:id="rId10"/>
    <p:sldId id="340" r:id="rId11"/>
    <p:sldId id="329" r:id="rId12"/>
    <p:sldId id="32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93"/>
    <a:srgbClr val="0220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11A29C-E842-4A8E-A089-9E4D8B68AAAE}" v="9" dt="2025-04-10T12:36:30.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80751" autoAdjust="0"/>
  </p:normalViewPr>
  <p:slideViewPr>
    <p:cSldViewPr snapToGrid="0">
      <p:cViewPr varScale="1">
        <p:scale>
          <a:sx n="63" d="100"/>
          <a:sy n="63" d="100"/>
        </p:scale>
        <p:origin x="1354" y="82"/>
      </p:cViewPr>
      <p:guideLst/>
    </p:cSldViewPr>
  </p:slideViewPr>
  <p:notesTextViewPr>
    <p:cViewPr>
      <p:scale>
        <a:sx n="3" d="2"/>
        <a:sy n="3" d="2"/>
      </p:scale>
      <p:origin x="0" y="0"/>
    </p:cViewPr>
  </p:notesTextViewPr>
  <p:notesViewPr>
    <p:cSldViewPr snapToGrid="0">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Worthy" userId="S::education@togetherwomenrise.org::d9a4d00c-b359-4807-b111-a2d1d37d421f" providerId="AD" clId="Web-{4B013CDF-7C0C-9B7A-E849-108C5545F4CB}"/>
    <pc:docChg chg="modSld">
      <pc:chgData name="Chris Worthy" userId="S::education@togetherwomenrise.org::d9a4d00c-b359-4807-b111-a2d1d37d421f" providerId="AD" clId="Web-{4B013CDF-7C0C-9B7A-E849-108C5545F4CB}" dt="2025-04-04T15:31:17.578" v="40"/>
      <pc:docMkLst>
        <pc:docMk/>
      </pc:docMkLst>
      <pc:sldChg chg="modSp">
        <pc:chgData name="Chris Worthy" userId="S::education@togetherwomenrise.org::d9a4d00c-b359-4807-b111-a2d1d37d421f" providerId="AD" clId="Web-{4B013CDF-7C0C-9B7A-E849-108C5545F4CB}" dt="2025-04-04T15:25:45.536" v="8" actId="1076"/>
        <pc:sldMkLst>
          <pc:docMk/>
          <pc:sldMk cId="294983121" sldId="292"/>
        </pc:sldMkLst>
        <pc:spChg chg="mod">
          <ac:chgData name="Chris Worthy" userId="S::education@togetherwomenrise.org::d9a4d00c-b359-4807-b111-a2d1d37d421f" providerId="AD" clId="Web-{4B013CDF-7C0C-9B7A-E849-108C5545F4CB}" dt="2025-04-04T15:25:42.676" v="7" actId="20577"/>
          <ac:spMkLst>
            <pc:docMk/>
            <pc:sldMk cId="294983121" sldId="292"/>
            <ac:spMk id="2" creationId="{73B770BB-9E74-B947-8542-BDB89DBC8210}"/>
          </ac:spMkLst>
        </pc:spChg>
        <pc:spChg chg="mod">
          <ac:chgData name="Chris Worthy" userId="S::education@togetherwomenrise.org::d9a4d00c-b359-4807-b111-a2d1d37d421f" providerId="AD" clId="Web-{4B013CDF-7C0C-9B7A-E849-108C5545F4CB}" dt="2025-04-04T15:25:45.536" v="8" actId="1076"/>
          <ac:spMkLst>
            <pc:docMk/>
            <pc:sldMk cId="294983121" sldId="292"/>
            <ac:spMk id="5" creationId="{9370E7B5-B41F-184D-BE9C-E546BC86F796}"/>
          </ac:spMkLst>
        </pc:spChg>
      </pc:sldChg>
      <pc:sldChg chg="modNotes">
        <pc:chgData name="Chris Worthy" userId="S::education@togetherwomenrise.org::d9a4d00c-b359-4807-b111-a2d1d37d421f" providerId="AD" clId="Web-{4B013CDF-7C0C-9B7A-E849-108C5545F4CB}" dt="2025-04-04T15:31:17.578" v="40"/>
        <pc:sldMkLst>
          <pc:docMk/>
          <pc:sldMk cId="502896221" sldId="341"/>
        </pc:sldMkLst>
      </pc:sldChg>
    </pc:docChg>
  </pc:docChgLst>
  <pc:docChgLst>
    <pc:chgData name="Chris Worthy" userId="e6351b03c6324f9c" providerId="LiveId" clId="{2D825E81-ADB9-436C-AECB-302071A1CDB3}"/>
    <pc:docChg chg="undo redo custSel addSld delSld modSld">
      <pc:chgData name="Chris Worthy" userId="e6351b03c6324f9c" providerId="LiveId" clId="{2D825E81-ADB9-436C-AECB-302071A1CDB3}" dt="2025-03-29T20:06:28.378" v="1374" actId="20577"/>
      <pc:docMkLst>
        <pc:docMk/>
      </pc:docMkLst>
      <pc:sldChg chg="addSp modSp del mod modClrScheme chgLayout">
        <pc:chgData name="Chris Worthy" userId="e6351b03c6324f9c" providerId="LiveId" clId="{2D825E81-ADB9-436C-AECB-302071A1CDB3}" dt="2025-03-29T19:30:13.033" v="204" actId="2696"/>
        <pc:sldMkLst>
          <pc:docMk/>
          <pc:sldMk cId="3093843083" sldId="289"/>
        </pc:sldMkLst>
      </pc:sldChg>
      <pc:sldChg chg="modSp mod modNotesTx">
        <pc:chgData name="Chris Worthy" userId="e6351b03c6324f9c" providerId="LiveId" clId="{2D825E81-ADB9-436C-AECB-302071A1CDB3}" dt="2025-03-29T19:34:49.768" v="411" actId="20577"/>
        <pc:sldMkLst>
          <pc:docMk/>
          <pc:sldMk cId="294983121" sldId="292"/>
        </pc:sldMkLst>
        <pc:spChg chg="mod">
          <ac:chgData name="Chris Worthy" userId="e6351b03c6324f9c" providerId="LiveId" clId="{2D825E81-ADB9-436C-AECB-302071A1CDB3}" dt="2025-03-29T19:31:23.698" v="218"/>
          <ac:spMkLst>
            <pc:docMk/>
            <pc:sldMk cId="294983121" sldId="292"/>
            <ac:spMk id="2" creationId="{73B770BB-9E74-B947-8542-BDB89DBC8210}"/>
          </ac:spMkLst>
        </pc:spChg>
        <pc:spChg chg="mod">
          <ac:chgData name="Chris Worthy" userId="e6351b03c6324f9c" providerId="LiveId" clId="{2D825E81-ADB9-436C-AECB-302071A1CDB3}" dt="2025-03-29T19:34:49.768" v="411" actId="20577"/>
          <ac:spMkLst>
            <pc:docMk/>
            <pc:sldMk cId="294983121" sldId="292"/>
            <ac:spMk id="5" creationId="{9370E7B5-B41F-184D-BE9C-E546BC86F796}"/>
          </ac:spMkLst>
        </pc:spChg>
      </pc:sldChg>
      <pc:sldChg chg="modSp mod modNotesTx">
        <pc:chgData name="Chris Worthy" userId="e6351b03c6324f9c" providerId="LiveId" clId="{2D825E81-ADB9-436C-AECB-302071A1CDB3}" dt="2025-03-29T19:56:28.518" v="1185" actId="1076"/>
        <pc:sldMkLst>
          <pc:docMk/>
          <pc:sldMk cId="3669475064" sldId="321"/>
        </pc:sldMkLst>
        <pc:spChg chg="mod">
          <ac:chgData name="Chris Worthy" userId="e6351b03c6324f9c" providerId="LiveId" clId="{2D825E81-ADB9-436C-AECB-302071A1CDB3}" dt="2025-03-29T19:56:21.439" v="1183" actId="20577"/>
          <ac:spMkLst>
            <pc:docMk/>
            <pc:sldMk cId="3669475064" sldId="321"/>
            <ac:spMk id="4" creationId="{5425BAC1-466C-C645-82B6-A9D3611DCA7F}"/>
          </ac:spMkLst>
        </pc:spChg>
        <pc:picChg chg="mod">
          <ac:chgData name="Chris Worthy" userId="e6351b03c6324f9c" providerId="LiveId" clId="{2D825E81-ADB9-436C-AECB-302071A1CDB3}" dt="2025-03-29T19:56:28.518" v="1185" actId="1076"/>
          <ac:picMkLst>
            <pc:docMk/>
            <pc:sldMk cId="3669475064" sldId="321"/>
            <ac:picMk id="5" creationId="{AED7BFAB-3560-FFBE-9EC6-77DFFDE9FFE4}"/>
          </ac:picMkLst>
        </pc:picChg>
      </pc:sldChg>
      <pc:sldChg chg="modSp modNotesTx">
        <pc:chgData name="Chris Worthy" userId="e6351b03c6324f9c" providerId="LiveId" clId="{2D825E81-ADB9-436C-AECB-302071A1CDB3}" dt="2025-03-29T20:01:41.501" v="1288" actId="20577"/>
        <pc:sldMkLst>
          <pc:docMk/>
          <pc:sldMk cId="1099695874" sldId="324"/>
        </pc:sldMkLst>
        <pc:picChg chg="mod">
          <ac:chgData name="Chris Worthy" userId="e6351b03c6324f9c" providerId="LiveId" clId="{2D825E81-ADB9-436C-AECB-302071A1CDB3}" dt="2025-03-29T20:01:31.979" v="1267" actId="14826"/>
          <ac:picMkLst>
            <pc:docMk/>
            <pc:sldMk cId="1099695874" sldId="324"/>
            <ac:picMk id="10" creationId="{7BDF414F-F0FF-D99D-A97C-159D2A8E70DF}"/>
          </ac:picMkLst>
        </pc:picChg>
      </pc:sldChg>
      <pc:sldChg chg="addSp delSp modSp mod modNotesTx">
        <pc:chgData name="Chris Worthy" userId="e6351b03c6324f9c" providerId="LiveId" clId="{2D825E81-ADB9-436C-AECB-302071A1CDB3}" dt="2025-03-29T20:01:08.084" v="1266" actId="1076"/>
        <pc:sldMkLst>
          <pc:docMk/>
          <pc:sldMk cId="2346885339" sldId="329"/>
        </pc:sldMkLst>
      </pc:sldChg>
      <pc:sldChg chg="modSp mod modNotesTx">
        <pc:chgData name="Chris Worthy" userId="e6351b03c6324f9c" providerId="LiveId" clId="{2D825E81-ADB9-436C-AECB-302071A1CDB3}" dt="2025-03-29T20:05:05.884" v="1352" actId="20577"/>
        <pc:sldMkLst>
          <pc:docMk/>
          <pc:sldMk cId="2693614139" sldId="331"/>
        </pc:sldMkLst>
        <pc:spChg chg="mod">
          <ac:chgData name="Chris Worthy" userId="e6351b03c6324f9c" providerId="LiveId" clId="{2D825E81-ADB9-436C-AECB-302071A1CDB3}" dt="2025-03-29T19:27:33.526" v="36" actId="14100"/>
          <ac:spMkLst>
            <pc:docMk/>
            <pc:sldMk cId="2693614139" sldId="331"/>
            <ac:spMk id="3" creationId="{BBD450AC-481C-BB49-8EFB-D32C040E893D}"/>
          </ac:spMkLst>
        </pc:spChg>
        <pc:picChg chg="mod">
          <ac:chgData name="Chris Worthy" userId="e6351b03c6324f9c" providerId="LiveId" clId="{2D825E81-ADB9-436C-AECB-302071A1CDB3}" dt="2025-03-29T19:27:35.481" v="37" actId="1076"/>
          <ac:picMkLst>
            <pc:docMk/>
            <pc:sldMk cId="2693614139" sldId="331"/>
            <ac:picMk id="5" creationId="{C1C634F0-3747-4F5B-83A3-28C6C18FBCF4}"/>
          </ac:picMkLst>
        </pc:picChg>
      </pc:sldChg>
      <pc:sldChg chg="modSp del mod">
        <pc:chgData name="Chris Worthy" userId="e6351b03c6324f9c" providerId="LiveId" clId="{2D825E81-ADB9-436C-AECB-302071A1CDB3}" dt="2025-03-29T19:40:01.319" v="633" actId="2696"/>
        <pc:sldMkLst>
          <pc:docMk/>
          <pc:sldMk cId="4036038100" sldId="335"/>
        </pc:sldMkLst>
      </pc:sldChg>
      <pc:sldChg chg="modSp mod modNotesTx">
        <pc:chgData name="Chris Worthy" userId="e6351b03c6324f9c" providerId="LiveId" clId="{2D825E81-ADB9-436C-AECB-302071A1CDB3}" dt="2025-03-29T20:06:28.378" v="1374" actId="20577"/>
        <pc:sldMkLst>
          <pc:docMk/>
          <pc:sldMk cId="4057979008" sldId="336"/>
        </pc:sldMkLst>
        <pc:spChg chg="mod">
          <ac:chgData name="Chris Worthy" userId="e6351b03c6324f9c" providerId="LiveId" clId="{2D825E81-ADB9-436C-AECB-302071A1CDB3}" dt="2025-03-29T19:35:07.012" v="435" actId="20577"/>
          <ac:spMkLst>
            <pc:docMk/>
            <pc:sldMk cId="4057979008" sldId="336"/>
            <ac:spMk id="7" creationId="{8929C241-CC2D-8566-B7E8-AD647244D9CB}"/>
          </ac:spMkLst>
        </pc:spChg>
        <pc:spChg chg="mod">
          <ac:chgData name="Chris Worthy" userId="e6351b03c6324f9c" providerId="LiveId" clId="{2D825E81-ADB9-436C-AECB-302071A1CDB3}" dt="2025-03-29T20:06:28.378" v="1374" actId="20577"/>
          <ac:spMkLst>
            <pc:docMk/>
            <pc:sldMk cId="4057979008" sldId="336"/>
            <ac:spMk id="9" creationId="{A8A8405A-570E-20E4-6B44-F92147BE177F}"/>
          </ac:spMkLst>
        </pc:spChg>
      </pc:sldChg>
      <pc:sldChg chg="addSp modSp mod modNotesTx">
        <pc:chgData name="Chris Worthy" userId="e6351b03c6324f9c" providerId="LiveId" clId="{2D825E81-ADB9-436C-AECB-302071A1CDB3}" dt="2025-03-29T19:58:50.812" v="1256" actId="1076"/>
        <pc:sldMkLst>
          <pc:docMk/>
          <pc:sldMk cId="1416883529" sldId="340"/>
        </pc:sldMkLst>
        <pc:spChg chg="mod">
          <ac:chgData name="Chris Worthy" userId="e6351b03c6324f9c" providerId="LiveId" clId="{2D825E81-ADB9-436C-AECB-302071A1CDB3}" dt="2025-03-29T19:58:47.846" v="1255" actId="27636"/>
          <ac:spMkLst>
            <pc:docMk/>
            <pc:sldMk cId="1416883529" sldId="340"/>
            <ac:spMk id="4" creationId="{C5E1A285-48CE-2E2A-54C1-7B5691C59686}"/>
          </ac:spMkLst>
        </pc:spChg>
      </pc:sldChg>
      <pc:sldChg chg="modSp mod modNotesTx">
        <pc:chgData name="Chris Worthy" userId="e6351b03c6324f9c" providerId="LiveId" clId="{2D825E81-ADB9-436C-AECB-302071A1CDB3}" dt="2025-03-29T19:49:36.968" v="1006" actId="20577"/>
        <pc:sldMkLst>
          <pc:docMk/>
          <pc:sldMk cId="502896221" sldId="341"/>
        </pc:sldMkLst>
        <pc:spChg chg="mod">
          <ac:chgData name="Chris Worthy" userId="e6351b03c6324f9c" providerId="LiveId" clId="{2D825E81-ADB9-436C-AECB-302071A1CDB3}" dt="2025-03-29T19:40:51.223" v="641" actId="20577"/>
          <ac:spMkLst>
            <pc:docMk/>
            <pc:sldMk cId="502896221" sldId="341"/>
            <ac:spMk id="12" creationId="{92FE254E-5A38-668C-8329-E49B73C488EA}"/>
          </ac:spMkLst>
        </pc:spChg>
        <pc:spChg chg="mod">
          <ac:chgData name="Chris Worthy" userId="e6351b03c6324f9c" providerId="LiveId" clId="{2D825E81-ADB9-436C-AECB-302071A1CDB3}" dt="2025-03-29T19:49:36.968" v="1006" actId="20577"/>
          <ac:spMkLst>
            <pc:docMk/>
            <pc:sldMk cId="502896221" sldId="341"/>
            <ac:spMk id="14" creationId="{572169C2-9AA4-3C5F-E34B-3CA7260BA609}"/>
          </ac:spMkLst>
        </pc:spChg>
        <pc:picChg chg="mod">
          <ac:chgData name="Chris Worthy" userId="e6351b03c6324f9c" providerId="LiveId" clId="{2D825E81-ADB9-436C-AECB-302071A1CDB3}" dt="2025-03-29T19:40:37.993" v="634" actId="14826"/>
          <ac:picMkLst>
            <pc:docMk/>
            <pc:sldMk cId="502896221" sldId="341"/>
            <ac:picMk id="8" creationId="{EC67B271-2D27-D09E-B1C0-F715E0C94712}"/>
          </ac:picMkLst>
        </pc:picChg>
      </pc:sldChg>
      <pc:sldChg chg="modSp add modNotesTx">
        <pc:chgData name="Chris Worthy" userId="e6351b03c6324f9c" providerId="LiveId" clId="{2D825E81-ADB9-436C-AECB-302071A1CDB3}" dt="2025-03-29T19:30:43.779" v="209" actId="20577"/>
        <pc:sldMkLst>
          <pc:docMk/>
          <pc:sldMk cId="3641638980" sldId="342"/>
        </pc:sldMkLst>
        <pc:picChg chg="mod">
          <ac:chgData name="Chris Worthy" userId="e6351b03c6324f9c" providerId="LiveId" clId="{2D825E81-ADB9-436C-AECB-302071A1CDB3}" dt="2025-03-29T19:30:32.481" v="205" actId="14826"/>
          <ac:picMkLst>
            <pc:docMk/>
            <pc:sldMk cId="3641638980" sldId="342"/>
            <ac:picMk id="2" creationId="{00000000-0000-0000-0000-000000000000}"/>
          </ac:picMkLst>
        </pc:picChg>
      </pc:sldChg>
    </pc:docChg>
  </pc:docChgLst>
  <pc:docChgLst>
    <pc:chgData name="Amy West Moore" userId="3dda3946-34f3-43b0-9950-b6c5877cf44d" providerId="ADAL" clId="{4811A29C-E842-4A8E-A089-9E4D8B68AAAE}"/>
    <pc:docChg chg="undo custSel modSld">
      <pc:chgData name="Amy West Moore" userId="3dda3946-34f3-43b0-9950-b6c5877cf44d" providerId="ADAL" clId="{4811A29C-E842-4A8E-A089-9E4D8B68AAAE}" dt="2025-04-10T12:39:43.745" v="49" actId="1076"/>
      <pc:docMkLst>
        <pc:docMk/>
      </pc:docMkLst>
      <pc:sldChg chg="modSp mod modNotes">
        <pc:chgData name="Amy West Moore" userId="3dda3946-34f3-43b0-9950-b6c5877cf44d" providerId="ADAL" clId="{4811A29C-E842-4A8E-A089-9E4D8B68AAAE}" dt="2025-04-10T12:39:18.318" v="44" actId="1076"/>
        <pc:sldMkLst>
          <pc:docMk/>
          <pc:sldMk cId="3669475064" sldId="321"/>
        </pc:sldMkLst>
        <pc:picChg chg="mod modCrop">
          <ac:chgData name="Amy West Moore" userId="3dda3946-34f3-43b0-9950-b6c5877cf44d" providerId="ADAL" clId="{4811A29C-E842-4A8E-A089-9E4D8B68AAAE}" dt="2025-04-10T12:23:21.450" v="13" actId="1076"/>
          <ac:picMkLst>
            <pc:docMk/>
            <pc:sldMk cId="3669475064" sldId="321"/>
            <ac:picMk id="5" creationId="{AED7BFAB-3560-FFBE-9EC6-77DFFDE9FFE4}"/>
          </ac:picMkLst>
        </pc:picChg>
      </pc:sldChg>
      <pc:sldChg chg="addSp delSp modSp mod">
        <pc:chgData name="Amy West Moore" userId="3dda3946-34f3-43b0-9950-b6c5877cf44d" providerId="ADAL" clId="{4811A29C-E842-4A8E-A089-9E4D8B68AAAE}" dt="2025-04-10T12:36:46.600" v="41" actId="1076"/>
        <pc:sldMkLst>
          <pc:docMk/>
          <pc:sldMk cId="2346885339" sldId="329"/>
        </pc:sldMkLst>
        <pc:spChg chg="add del mod">
          <ac:chgData name="Amy West Moore" userId="3dda3946-34f3-43b0-9950-b6c5877cf44d" providerId="ADAL" clId="{4811A29C-E842-4A8E-A089-9E4D8B68AAAE}" dt="2025-04-10T12:29:40.839" v="36" actId="478"/>
          <ac:spMkLst>
            <pc:docMk/>
            <pc:sldMk cId="2346885339" sldId="329"/>
            <ac:spMk id="5" creationId="{4A45293E-6717-8A15-C605-1690CAA15DA5}"/>
          </ac:spMkLst>
        </pc:spChg>
        <pc:graphicFrameChg chg="add mod">
          <ac:chgData name="Amy West Moore" userId="3dda3946-34f3-43b0-9950-b6c5877cf44d" providerId="ADAL" clId="{4811A29C-E842-4A8E-A089-9E4D8B68AAAE}" dt="2025-04-10T12:35:38.887" v="39" actId="14100"/>
          <ac:graphicFrameMkLst>
            <pc:docMk/>
            <pc:sldMk cId="2346885339" sldId="329"/>
            <ac:graphicFrameMk id="4" creationId="{C08A2D6F-35AB-E688-9BF6-B2FA4F89D80E}"/>
          </ac:graphicFrameMkLst>
        </pc:graphicFrameChg>
        <pc:graphicFrameChg chg="del">
          <ac:chgData name="Amy West Moore" userId="3dda3946-34f3-43b0-9950-b6c5877cf44d" providerId="ADAL" clId="{4811A29C-E842-4A8E-A089-9E4D8B68AAAE}" dt="2025-04-10T12:29:37.187" v="35" actId="478"/>
          <ac:graphicFrameMkLst>
            <pc:docMk/>
            <pc:sldMk cId="2346885339" sldId="329"/>
            <ac:graphicFrameMk id="7" creationId="{45819AA0-3204-4FD2-D00D-50F7A115534A}"/>
          </ac:graphicFrameMkLst>
        </pc:graphicFrameChg>
        <pc:picChg chg="add mod">
          <ac:chgData name="Amy West Moore" userId="3dda3946-34f3-43b0-9950-b6c5877cf44d" providerId="ADAL" clId="{4811A29C-E842-4A8E-A089-9E4D8B68AAAE}" dt="2025-04-10T12:36:46.600" v="41" actId="1076"/>
          <ac:picMkLst>
            <pc:docMk/>
            <pc:sldMk cId="2346885339" sldId="329"/>
            <ac:picMk id="5" creationId="{F2C73A2F-79EC-F5F0-AB59-C47BB2745D7B}"/>
          </ac:picMkLst>
        </pc:picChg>
      </pc:sldChg>
      <pc:sldChg chg="modSp mod">
        <pc:chgData name="Amy West Moore" userId="3dda3946-34f3-43b0-9950-b6c5877cf44d" providerId="ADAL" clId="{4811A29C-E842-4A8E-A089-9E4D8B68AAAE}" dt="2025-04-10T12:21:29.821" v="5" actId="2085"/>
        <pc:sldMkLst>
          <pc:docMk/>
          <pc:sldMk cId="4057979008" sldId="336"/>
        </pc:sldMkLst>
        <pc:spChg chg="mod">
          <ac:chgData name="Amy West Moore" userId="3dda3946-34f3-43b0-9950-b6c5877cf44d" providerId="ADAL" clId="{4811A29C-E842-4A8E-A089-9E4D8B68AAAE}" dt="2025-04-10T12:21:29.821" v="5" actId="2085"/>
          <ac:spMkLst>
            <pc:docMk/>
            <pc:sldMk cId="4057979008" sldId="336"/>
            <ac:spMk id="7" creationId="{8929C241-CC2D-8566-B7E8-AD647244D9CB}"/>
          </ac:spMkLst>
        </pc:spChg>
      </pc:sldChg>
      <pc:sldChg chg="addSp delSp modSp mod modNotes">
        <pc:chgData name="Amy West Moore" userId="3dda3946-34f3-43b0-9950-b6c5877cf44d" providerId="ADAL" clId="{4811A29C-E842-4A8E-A089-9E4D8B68AAAE}" dt="2025-04-10T12:39:43.745" v="49" actId="1076"/>
        <pc:sldMkLst>
          <pc:docMk/>
          <pc:sldMk cId="1416883529" sldId="340"/>
        </pc:sldMkLst>
        <pc:spChg chg="mod">
          <ac:chgData name="Amy West Moore" userId="3dda3946-34f3-43b0-9950-b6c5877cf44d" providerId="ADAL" clId="{4811A29C-E842-4A8E-A089-9E4D8B68AAAE}" dt="2025-04-10T12:24:47.723" v="29" actId="27636"/>
          <ac:spMkLst>
            <pc:docMk/>
            <pc:sldMk cId="1416883529" sldId="340"/>
            <ac:spMk id="4" creationId="{C5E1A285-48CE-2E2A-54C1-7B5691C59686}"/>
          </ac:spMkLst>
        </pc:spChg>
        <pc:picChg chg="del mod modCrop">
          <ac:chgData name="Amy West Moore" userId="3dda3946-34f3-43b0-9950-b6c5877cf44d" providerId="ADAL" clId="{4811A29C-E842-4A8E-A089-9E4D8B68AAAE}" dt="2025-04-10T12:24:06.175" v="20" actId="478"/>
          <ac:picMkLst>
            <pc:docMk/>
            <pc:sldMk cId="1416883529" sldId="340"/>
            <ac:picMk id="6" creationId="{D06E27C5-0841-35CC-4958-398D5A9B52DF}"/>
          </ac:picMkLst>
        </pc:picChg>
        <pc:picChg chg="add mod modCrop">
          <ac:chgData name="Amy West Moore" userId="3dda3946-34f3-43b0-9950-b6c5877cf44d" providerId="ADAL" clId="{4811A29C-E842-4A8E-A089-9E4D8B68AAAE}" dt="2025-04-10T12:25:52.549" v="34" actId="18131"/>
          <ac:picMkLst>
            <pc:docMk/>
            <pc:sldMk cId="1416883529" sldId="340"/>
            <ac:picMk id="7" creationId="{E6F42E9F-3E08-BCBB-CBF4-6A1930F6DCE0}"/>
          </ac:picMkLst>
        </pc:picChg>
      </pc:sldChg>
      <pc:sldChg chg="modSp mod">
        <pc:chgData name="Amy West Moore" userId="3dda3946-34f3-43b0-9950-b6c5877cf44d" providerId="ADAL" clId="{4811A29C-E842-4A8E-A089-9E4D8B68AAAE}" dt="2025-04-10T12:20:45.935" v="3" actId="1076"/>
        <pc:sldMkLst>
          <pc:docMk/>
          <pc:sldMk cId="3641638980" sldId="342"/>
        </pc:sldMkLst>
        <pc:picChg chg="mod">
          <ac:chgData name="Amy West Moore" userId="3dda3946-34f3-43b0-9950-b6c5877cf44d" providerId="ADAL" clId="{4811A29C-E842-4A8E-A089-9E4D8B68AAAE}" dt="2025-04-10T12:20:45.935" v="3" actId="1076"/>
          <ac:picMkLst>
            <pc:docMk/>
            <pc:sldMk cId="3641638980" sldId="342"/>
            <ac:picMk id="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5DA05-797D-4181-80BB-FE6AA646CAB1}" type="datetimeFigureOut">
              <a:rPr lang="en-US" smtClean="0"/>
              <a:t>4/10/2025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64A7D-4F89-4359-B4A7-FEF9AC2B62D6}" type="slidenum">
              <a:rPr lang="en-US" smtClean="0"/>
              <a:t>‹#›</a:t>
            </a:fld>
            <a:endParaRPr lang="en-US" dirty="0"/>
          </a:p>
        </p:txBody>
      </p:sp>
    </p:spTree>
    <p:extLst>
      <p:ext uri="{BB962C8B-B14F-4D97-AF65-F5344CB8AC3E}">
        <p14:creationId xmlns:p14="http://schemas.microsoft.com/office/powerpoint/2010/main" val="2079155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2025: Sacred Valley Health</a:t>
            </a:r>
          </a:p>
          <a:p>
            <a:pPr marL="0" marR="0" algn="l">
              <a:lnSpc>
                <a:spcPct val="110000"/>
              </a:lnSpc>
              <a:spcBef>
                <a:spcPts val="1200"/>
              </a:spcBef>
              <a:spcAft>
                <a:spcPts val="600"/>
              </a:spcAft>
            </a:pPr>
            <a:r>
              <a:rPr lang="en-US" sz="1800" b="0" kern="0" dirty="0">
                <a:solidFill>
                  <a:srgbClr val="022077"/>
                </a:solidFill>
                <a:effectLst/>
                <a:latin typeface="Arial" panose="020B0604020202020204" pitchFamily="34" charset="0"/>
                <a:ea typeface="Times New Roman" panose="02020603050405020304" pitchFamily="18" charset="0"/>
                <a:cs typeface="Times New Roman" panose="02020603050405020304" pitchFamily="18" charset="0"/>
              </a:rPr>
              <a:t>Culturally Sensitive &amp; Empowering: Sexual &amp; Reproductive Health for Girls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53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Together Women Rise Grants Program has two key components that support our overall mission to achieve global gender equality. </a:t>
            </a:r>
            <a:r>
              <a:rPr lang="en-US" b="1" dirty="0"/>
              <a:t>Featured Grants </a:t>
            </a:r>
            <a:r>
              <a:rPr lang="en-US" dirty="0"/>
              <a:t>are largely focused on delivering </a:t>
            </a:r>
            <a:r>
              <a:rPr lang="en-US" b="1" dirty="0"/>
              <a:t>direct services</a:t>
            </a:r>
            <a:r>
              <a:rPr lang="en-US" dirty="0"/>
              <a:t> by funding grassroots organizations that empower and support women and girls in low-income and marginalized communities in the Global South. Our </a:t>
            </a:r>
            <a:r>
              <a:rPr lang="en-US" b="1" dirty="0"/>
              <a:t>Transformation Partnerships</a:t>
            </a:r>
            <a:r>
              <a:rPr lang="en-US" dirty="0"/>
              <a:t> are designed to invest in areas where we can make the biggest impact on achieving global gender equality by addressing </a:t>
            </a:r>
            <a:r>
              <a:rPr lang="en-US" b="1" dirty="0"/>
              <a:t>the root causes</a:t>
            </a:r>
            <a:r>
              <a:rPr lang="en-US" dirty="0"/>
              <a:t> of gender inequality.</a:t>
            </a:r>
          </a:p>
          <a:p>
            <a:r>
              <a:rPr lang="en-US" dirty="0"/>
              <a:t> </a:t>
            </a:r>
            <a:endParaRPr lang="en-US" dirty="0">
              <a:ea typeface="Calibri"/>
              <a:cs typeface="Calibri"/>
            </a:endParaRPr>
          </a:p>
          <a:p>
            <a:r>
              <a:rPr lang="en-US" b="1" dirty="0"/>
              <a:t>Through our Featured Grants Program,</a:t>
            </a:r>
            <a:r>
              <a:rPr lang="en-US" dirty="0"/>
              <a:t> we highlight a different organization/project each month, providing a variety of learning materials on the issue and how the grant will be used. Through the Featured Grants program, we support capacity building, new programs, or expansion of existing programs. The following is information on the grant we are featuring for May 2025. </a:t>
            </a:r>
          </a:p>
          <a:p>
            <a:pPr marL="0" marR="0">
              <a:lnSpc>
                <a:spcPct val="110000"/>
              </a:lnSpc>
              <a:spcAft>
                <a:spcPts val="1200"/>
              </a:spcAft>
            </a:pPr>
            <a:endParaRPr lang="en-US" sz="1800" dirty="0">
              <a:effectLst/>
              <a:latin typeface="Arial"/>
              <a:ea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09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726430" cy="3600450"/>
          </a:xfrm>
        </p:spPr>
        <p:txBody>
          <a:bodyPr/>
          <a:lstStyle/>
          <a:p>
            <a:pPr marL="0" marR="0" lvl="0" indent="0" algn="l" defTabSz="914400" rtl="0" eaLnBrk="1" fontAlgn="auto" latinLnBrk="0" hangingPunct="1">
              <a:lnSpc>
                <a:spcPct val="110000"/>
              </a:lnSpc>
              <a:spcBef>
                <a:spcPts val="0"/>
              </a:spcBef>
              <a:spcAft>
                <a:spcPts val="120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Sexual and reproductive health (SRH) education addresses sensitive topics such as consent, sexually transmitted infections (STIs), early pregnancy, and delaying marriage – all critically important to girls’ long-term health and stability. Addressing cultural and linguistic practices unique to a community is vital for ensuring that SRH education is relevant and sensitive. </a:t>
            </a:r>
          </a:p>
          <a:p>
            <a:pPr marL="0" marR="0" lvl="0" indent="0" algn="l" defTabSz="914400" rtl="0" eaLnBrk="1" fontAlgn="auto" latinLnBrk="0" hangingPunct="1">
              <a:lnSpc>
                <a:spcPct val="110000"/>
              </a:lnSpc>
              <a:spcBef>
                <a:spcPts val="0"/>
              </a:spcBef>
              <a:spcAft>
                <a:spcPts val="120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10000"/>
              </a:lnSpc>
              <a:spcBef>
                <a:spcPts val="0"/>
              </a:spcBef>
              <a:spcAft>
                <a:spcPts val="120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In many low- and middle-income countries, comprehensive sexuality education has become a key source of information for adolescents, especially those in school. Comprehensive sexuality education aims to provide an age-appropriate, culturally relevant program aimed at equipping students with sexual health information and skills to improve SRH outcomes. This type of education has many benefits, including delayed initiation of sexual activity and reduced rates of teenage pregnancy. By ensuring that educational content is inclusive and respectful of diverse cultural backgrounds, it can effectively address health disparities and support adolescents in making informed choices about their sexual and reproductive health, including decisions regarding marriage. Using culturally specific tools such as storytelling, local history and literature, curricula can be tailored to diverse communities with greater success.</a:t>
            </a:r>
          </a:p>
          <a:p>
            <a:pPr marL="0" marR="0" lvl="0" indent="0" algn="l" defTabSz="914400" rtl="0" eaLnBrk="1" fontAlgn="auto" latinLnBrk="0" hangingPunct="1">
              <a:lnSpc>
                <a:spcPct val="110000"/>
              </a:lnSpc>
              <a:spcBef>
                <a:spcPts val="0"/>
              </a:spcBef>
              <a:spcAft>
                <a:spcPts val="120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Sacred Valley Health, this month’s Featured Grantee, makes local culture and practices the center of their health education curriculum. As a result, it is working to become the first nationally recognized certification program for Quechua-speaking trainers in Peru. It works with Quechua communities that have historically been marginalized and excluded from national economic development, but that possess an invaluable wealth of ancestral wisdom and culture. </a:t>
            </a:r>
          </a:p>
          <a:p>
            <a:pPr marL="0" marR="0">
              <a:lnSpc>
                <a:spcPct val="110000"/>
              </a:lnSpc>
              <a:spcAft>
                <a:spcPts val="1200"/>
              </a:spcAft>
            </a:pPr>
            <a:endParaRPr lang="en-US" sz="1800" b="0" i="1" dirty="0">
              <a:solidFill>
                <a:srgbClr val="FE4A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978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Aft>
                <a:spcPts val="12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effectLst/>
                <a:latin typeface="Arial" panose="020B0604020202020204" pitchFamily="34" charset="0"/>
                <a:ea typeface="Arial" panose="020B0604020202020204" pitchFamily="34" charset="0"/>
                <a:cs typeface="Arial" panose="020B0604020202020204" pitchFamily="34" charset="0"/>
              </a:rPr>
              <a:t>Founded in 2012, Sacred Valley Health is a community-based, public health nonprofit that partners with vibrant, Indigenous communities in the Andes of Peru. Its core purpose is to improve the health and well-being of these underserved, marginalized communities through a community health worker (CHW) program that empowers local women with education, resources, professional development, and economic opportunities. Its vision is to empower cohorts of women with health education and vocational training and provide women and girls with safe, supportive spaces to learn about their bodies, ask questions, and share experiences. Through these efforts, Sacred Valley Health aims to create generations of women who are empowered to make choices about their reproductive health, have greater access to education, and are advocates of gender equality – all of which can positively influence generations to come.</a:t>
            </a:r>
          </a:p>
          <a:p>
            <a:pPr marL="0" marR="0">
              <a:lnSpc>
                <a:spcPct val="110000"/>
              </a:lnSpc>
              <a:spcAft>
                <a:spcPts val="12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effectLst/>
                <a:latin typeface="Arial" panose="020B0604020202020204" pitchFamily="34" charset="0"/>
                <a:ea typeface="Arial" panose="020B0604020202020204" pitchFamily="34" charset="0"/>
                <a:cs typeface="Arial" panose="020B0604020202020204" pitchFamily="34" charset="0"/>
              </a:rPr>
              <a:t>Sacred Valley Health’s programs include women’s health, nutrition, wilderness medicine, Community Health Worker training, a train-the-trainer CHW program, and more. </a:t>
            </a:r>
          </a:p>
          <a:p>
            <a:pPr marL="0" marR="0">
              <a:lnSpc>
                <a:spcPct val="110000"/>
              </a:lnSpc>
              <a:spcAft>
                <a:spcPts val="120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effectLst/>
                <a:latin typeface="Arial" panose="020B0604020202020204" pitchFamily="34" charset="0"/>
                <a:ea typeface="Arial" panose="020B0604020202020204" pitchFamily="34" charset="0"/>
                <a:cs typeface="Arial" panose="020B0604020202020204" pitchFamily="34" charset="0"/>
              </a:rPr>
              <a:t>Sacred Valley Health received a previous project grant from Together Women Rise in 2018 supporting its nutrition-focused, train-the-trainer program to increase education about best practices in nutrition and combat child malnourishment. The project was extremely successful and very popular among participants, and information learned from that project formed the basis of this new effort. </a:t>
            </a:r>
          </a:p>
          <a:p>
            <a:pPr marL="0" marR="0">
              <a:lnSpc>
                <a:spcPct val="110000"/>
              </a:lnSpc>
              <a:spcAft>
                <a:spcPts val="1200"/>
              </a:spcAft>
              <a:tabLst>
                <a:tab pos="457200" algn="l"/>
              </a:tabLs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64A7D-4F89-4359-B4A7-FEF9AC2B62D6}" type="slidenum">
              <a:rPr lang="en-US" smtClean="0"/>
              <a:t>4</a:t>
            </a:fld>
            <a:endParaRPr lang="en-US" dirty="0"/>
          </a:p>
        </p:txBody>
      </p:sp>
    </p:spTree>
    <p:extLst>
      <p:ext uri="{BB962C8B-B14F-4D97-AF65-F5344CB8AC3E}">
        <p14:creationId xmlns:p14="http://schemas.microsoft.com/office/powerpoint/2010/main" val="1312513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914EE-1F25-8581-C3EF-449C4FBF90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ED6B60-2C99-1F50-7B89-16E208DB4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6F64D9-0E88-AF5D-3FD9-13EE038D79E9}"/>
              </a:ext>
            </a:extLst>
          </p:cNvPr>
          <p:cNvSpPr>
            <a:spLocks noGrp="1"/>
          </p:cNvSpPr>
          <p:nvPr>
            <p:ph type="body" idx="1"/>
          </p:nvPr>
        </p:nvSpPr>
        <p:spPr/>
        <p:txBody>
          <a:bodyPr/>
          <a:lstStyle/>
          <a:p>
            <a:pPr marL="0" marR="0">
              <a:lnSpc>
                <a:spcPct val="110000"/>
              </a:lnSpc>
              <a:buNone/>
            </a:pPr>
            <a:r>
              <a:rPr lang="en-US" sz="1800" dirty="0">
                <a:solidFill>
                  <a:srgbClr val="000000"/>
                </a:solidFill>
                <a:effectLst/>
                <a:latin typeface="Arial" panose="020B0604020202020204" pitchFamily="34" charset="0"/>
                <a:ea typeface="Times New Roman" panose="02020603050405020304" pitchFamily="18" charset="0"/>
              </a:rPr>
              <a:t>Poverty is the biggest challenge for women and girls in Peru. More than 30% of women in Peru make no personal income. Those who do earn income make 30% less per month than men.</a:t>
            </a:r>
            <a:endParaRPr lang="en-US" sz="1800" dirty="0">
              <a:effectLst/>
              <a:latin typeface="Times New Roman" panose="02020603050405020304" pitchFamily="18" charset="0"/>
              <a:ea typeface="Times New Roman" panose="02020603050405020304" pitchFamily="18" charset="0"/>
            </a:endParaRPr>
          </a:p>
          <a:p>
            <a:pPr marL="0" marR="0">
              <a:lnSpc>
                <a:spcPct val="110000"/>
              </a:lnSpc>
              <a:buNone/>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10000"/>
              </a:lnSpc>
              <a:buNone/>
            </a:pPr>
            <a:r>
              <a:rPr lang="en-US" sz="1800" dirty="0">
                <a:solidFill>
                  <a:srgbClr val="000000"/>
                </a:solidFill>
                <a:effectLst/>
                <a:latin typeface="Arial" panose="020B0604020202020204" pitchFamily="34" charset="0"/>
                <a:ea typeface="Times New Roman" panose="02020603050405020304" pitchFamily="18" charset="0"/>
              </a:rPr>
              <a:t>Recent years have been extremely difficult ones for Peru and, subsequently, for Sacred Valley Health. Peru was one of the hardest hit countries during COVID, and the pandemic exacerbated pre-existing barriers to health. By the end of 2021, Peru had the highest COVID-related death rates per capita in the world. In December 2022, just as the country was recovering from the pandemic, Peru fell into the worst political crisis it had seen in decades.</a:t>
            </a:r>
            <a:endParaRPr lang="en-US" sz="1800" dirty="0">
              <a:effectLst/>
              <a:latin typeface="Times New Roman" panose="02020603050405020304" pitchFamily="18" charset="0"/>
              <a:ea typeface="Times New Roman" panose="02020603050405020304" pitchFamily="18" charset="0"/>
            </a:endParaRPr>
          </a:p>
          <a:p>
            <a:pPr marL="0" marR="0">
              <a:lnSpc>
                <a:spcPct val="110000"/>
              </a:lnSpc>
              <a:buNone/>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nSpc>
                <a:spcPct val="110000"/>
              </a:lnSpc>
            </a:pPr>
            <a:r>
              <a:rPr lang="en-US" sz="1800" dirty="0">
                <a:solidFill>
                  <a:srgbClr val="000000"/>
                </a:solidFill>
                <a:effectLst/>
                <a:latin typeface="Arial"/>
                <a:ea typeface="Times New Roman" panose="02020603050405020304" pitchFamily="18" charset="0"/>
                <a:cs typeface="Arial"/>
              </a:rPr>
              <a:t>The Cusco region, where Sacred Valley Health operates, was hit particularly hard. Coming on the heels of the worst drought the region has experienced in more than 50 years, deadly protests, regional roadblocks, and disrupted supply chains paralyzed the entire region for nearly three months. The economy, which relies heavily on agriculture and tourism, </a:t>
            </a:r>
            <a:r>
              <a:rPr lang="en-US" sz="1800" dirty="0">
                <a:solidFill>
                  <a:srgbClr val="000000"/>
                </a:solidFill>
                <a:latin typeface="Arial"/>
                <a:ea typeface="Times New Roman" panose="02020603050405020304" pitchFamily="18" charset="0"/>
                <a:cs typeface="Arial"/>
              </a:rPr>
              <a:t>suffered significant setbacks </a:t>
            </a:r>
            <a:r>
              <a:rPr lang="en-US" sz="1800" dirty="0">
                <a:solidFill>
                  <a:srgbClr val="000000"/>
                </a:solidFill>
                <a:effectLst/>
                <a:latin typeface="Arial"/>
                <a:ea typeface="Times New Roman" panose="02020603050405020304" pitchFamily="18" charset="0"/>
                <a:cs typeface="Arial"/>
              </a:rPr>
              <a:t>once again.</a:t>
            </a:r>
            <a:endParaRPr lang="en-US" sz="1800" dirty="0">
              <a:effectLst/>
              <a:latin typeface="Arial"/>
              <a:ea typeface="Times New Roman" panose="02020603050405020304" pitchFamily="18" charset="0"/>
              <a:cs typeface="Arial"/>
            </a:endParaRPr>
          </a:p>
          <a:p>
            <a:pPr marL="0" marR="0">
              <a:lnSpc>
                <a:spcPct val="110000"/>
              </a:lnSpc>
              <a:spcAft>
                <a:spcPts val="1200"/>
              </a:spcAft>
              <a:buNone/>
            </a:pPr>
            <a:r>
              <a:rPr lang="en-US" sz="1800" dirty="0">
                <a:effectLst/>
                <a:latin typeface="Arial" panose="020B0604020202020204" pitchFamily="34" charset="0"/>
                <a:ea typeface="Arial" panose="020B0604020202020204" pitchFamily="34" charset="0"/>
                <a:cs typeface="Arial" panose="020B0604020202020204" pitchFamily="34"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1200"/>
              </a:spcAft>
              <a:buNone/>
            </a:pPr>
            <a:r>
              <a:rPr lang="en-US" sz="1800" dirty="0">
                <a:effectLst/>
                <a:latin typeface="Arial" panose="020B0604020202020204" pitchFamily="34" charset="0"/>
                <a:ea typeface="Arial" panose="020B0604020202020204" pitchFamily="34" charset="0"/>
                <a:cs typeface="Arial" panose="020B0604020202020204" pitchFamily="34" charset="0"/>
              </a:rPr>
              <a:t>Sacred Valley Health’s partner communities are 9,000 to 14,000 feet above sea level in the Peruvian Andes. Education about sexual and reproductive health is limited in the public school system and is often considered</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10000"/>
              </a:lnSpc>
              <a:spcAft>
                <a:spcPts val="1200"/>
              </a:spcAft>
            </a:pPr>
            <a:r>
              <a:rPr lang="en-US" sz="1800" dirty="0">
                <a:effectLst/>
                <a:latin typeface="Arial"/>
                <a:ea typeface="Arial" panose="020B0604020202020204" pitchFamily="34" charset="0"/>
                <a:cs typeface="Arial"/>
              </a:rPr>
              <a:t>taboo in a cultural context. Gender discrimination is heavily embedded in Andean society, which means </a:t>
            </a:r>
            <a:r>
              <a:rPr lang="en-US" sz="1800" dirty="0">
                <a:latin typeface="Arial"/>
                <a:ea typeface="Arial" panose="020B0604020202020204" pitchFamily="34" charset="0"/>
                <a:cs typeface="Arial"/>
              </a:rPr>
              <a:t>girls and</a:t>
            </a:r>
            <a:r>
              <a:rPr lang="en-US" sz="1800" dirty="0">
                <a:effectLst/>
                <a:latin typeface="Arial"/>
                <a:ea typeface="Arial" panose="020B0604020202020204" pitchFamily="34" charset="0"/>
                <a:cs typeface="Arial"/>
              </a:rPr>
              <a:t> women, especially Indigenous girls and women, have fewer opportunities for both secondary and</a:t>
            </a:r>
          </a:p>
          <a:p>
            <a:pPr>
              <a:lnSpc>
                <a:spcPct val="110000"/>
              </a:lnSpc>
              <a:spcAft>
                <a:spcPts val="1200"/>
              </a:spcAft>
            </a:pPr>
            <a:r>
              <a:rPr lang="en-US" sz="1800" dirty="0">
                <a:effectLst/>
                <a:latin typeface="Arial"/>
                <a:ea typeface="Arial" panose="020B0604020202020204" pitchFamily="34" charset="0"/>
                <a:cs typeface="Arial"/>
              </a:rPr>
              <a:t>vocational education. This limits their agency and participation in shaping circumstances that directly </a:t>
            </a:r>
            <a:r>
              <a:rPr lang="en-US" sz="1800" dirty="0">
                <a:latin typeface="Arial"/>
                <a:ea typeface="Arial" panose="020B0604020202020204" pitchFamily="34" charset="0"/>
                <a:cs typeface="Arial"/>
              </a:rPr>
              <a:t>impact their</a:t>
            </a:r>
            <a:r>
              <a:rPr lang="en-US" sz="1800" dirty="0">
                <a:effectLst/>
                <a:latin typeface="Arial"/>
                <a:ea typeface="Arial" panose="020B0604020202020204" pitchFamily="34" charset="0"/>
                <a:cs typeface="Arial"/>
              </a:rPr>
              <a:t> well-being.</a:t>
            </a:r>
            <a:endParaRPr lang="en-US" sz="1800" dirty="0">
              <a:effectLst/>
              <a:latin typeface="Arial"/>
              <a:ea typeface="Arial" panose="020B06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0D580DCD-0802-1AD0-BBE3-C6E5557843D0}"/>
              </a:ext>
            </a:extLst>
          </p:cNvPr>
          <p:cNvSpPr>
            <a:spLocks noGrp="1"/>
          </p:cNvSpPr>
          <p:nvPr>
            <p:ph type="sldNum" sz="quarter" idx="5"/>
          </p:nvPr>
        </p:nvSpPr>
        <p:spPr/>
        <p:txBody>
          <a:bodyPr/>
          <a:lstStyle/>
          <a:p>
            <a:fld id="{DE864A7D-4F89-4359-B4A7-FEF9AC2B62D6}" type="slidenum">
              <a:rPr lang="en-US" smtClean="0"/>
              <a:t>5</a:t>
            </a:fld>
            <a:endParaRPr lang="en-US" dirty="0"/>
          </a:p>
        </p:txBody>
      </p:sp>
    </p:spTree>
    <p:extLst>
      <p:ext uri="{BB962C8B-B14F-4D97-AF65-F5344CB8AC3E}">
        <p14:creationId xmlns:p14="http://schemas.microsoft.com/office/powerpoint/2010/main" val="410580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E864A7D-4F89-4359-B4A7-FEF9AC2B62D6}" type="slidenum">
              <a:rPr lang="en-US" smtClean="0"/>
              <a:t>6</a:t>
            </a:fld>
            <a:endParaRPr lang="en-US" dirty="0"/>
          </a:p>
        </p:txBody>
      </p:sp>
      <p:sp>
        <p:nvSpPr>
          <p:cNvPr id="3" name="Notes Placeholder 2">
            <a:extLst>
              <a:ext uri="{FF2B5EF4-FFF2-40B4-BE49-F238E27FC236}">
                <a16:creationId xmlns:a16="http://schemas.microsoft.com/office/drawing/2014/main" id="{09F87D89-2F51-C4DE-72C0-E40E8A2FEC49}"/>
              </a:ext>
            </a:extLst>
          </p:cNvPr>
          <p:cNvSpPr>
            <a:spLocks noGrp="1"/>
          </p:cNvSpPr>
          <p:nvPr>
            <p:ph type="body" idx="1"/>
          </p:nvPr>
        </p:nvSpPr>
        <p:spPr>
          <a:xfrm>
            <a:off x="685800" y="4400550"/>
            <a:ext cx="5486400" cy="3600450"/>
          </a:xfrm>
        </p:spPr>
        <p:txBody>
          <a:bodyPr/>
          <a:lstStyle/>
          <a:p>
            <a:pPr marL="0" marR="0">
              <a:lnSpc>
                <a:spcPct val="110000"/>
              </a:lnSpc>
              <a:spcAft>
                <a:spcPts val="1200"/>
              </a:spcAft>
            </a:pP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Together Women Rise will fund the Adolescent Girls Empowerment Initiative, which aims to train and empower adolescent girls from Indigenous Peruvian communities to become leaders in the field of healthy gender relationships and reproductive health within their communities.</a:t>
            </a:r>
          </a:p>
          <a:p>
            <a:pPr marL="0" marR="0">
              <a:lnSpc>
                <a:spcPct val="110000"/>
              </a:lnSpc>
              <a:spcAft>
                <a:spcPts val="1200"/>
              </a:spcAft>
            </a:pPr>
            <a:endPar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a:lnSpc>
                <a:spcPct val="110000"/>
              </a:lnSpc>
              <a:spcAft>
                <a:spcPts val="1200"/>
              </a:spcAft>
            </a:pP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Indigenous adolescents in Peru report a lack of intercultural respect from staff who care for them in public health centers, reporting cases of mistreatment and mockery due to their way of communicating, their traditional clothing, and the use of traditional practices to prevent pregnancy. Recognizing the importance of addressing the specific health needs of Indigenous populations, this project seeks to promote a culturally sensitive and participatory approach to address barriers to sexual and reproductive healthcare, respecting cultural and religious patterns of the communities with the following primary program activities:</a:t>
            </a:r>
          </a:p>
          <a:p>
            <a:pPr marL="0" marR="0">
              <a:lnSpc>
                <a:spcPct val="110000"/>
              </a:lnSpc>
              <a:spcAft>
                <a:spcPts val="1200"/>
              </a:spcAft>
            </a:pPr>
            <a:endPar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0" marR="0">
              <a:lnSpc>
                <a:spcPct val="110000"/>
              </a:lnSpc>
              <a:spcAft>
                <a:spcPts val="1200"/>
              </a:spcAft>
            </a:pP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 Training workshops: Interactive and participatory workshops on sexual and reproductive health will be organized and adapted to the needs and cultural contexts of Indigenous communities. These workshops will address topics such as the prevention of unwanted pregnancies, the promotion of adolescent sexual and reproductive health, contraception, STIs, and the importance of maternal and child health services, as well as practical supplies like menstrual pads and cups. </a:t>
            </a:r>
          </a:p>
          <a:p>
            <a:pPr marL="0" marR="0">
              <a:lnSpc>
                <a:spcPct val="110000"/>
              </a:lnSpc>
              <a:spcAft>
                <a:spcPts val="1200"/>
              </a:spcAft>
            </a:pP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 Leadership development sessions: Training sessions will be held to develop leadership, communication, and advocacy skills so these young women can advocate for equitable access to reproductive health services and become agents of change in their communities.</a:t>
            </a:r>
          </a:p>
          <a:p>
            <a:pPr marL="0" marR="0">
              <a:lnSpc>
                <a:spcPct val="110000"/>
              </a:lnSpc>
              <a:spcAft>
                <a:spcPts val="1200"/>
              </a:spcAft>
            </a:pP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 Creating networks of young leaders: Groups of young Indigenous leaders will be established to facilitate the exchange of experiences, knowledge, and good practices in sexual and reproductive health. These networks will serve as platforms for collaboration and coordination of joint actions.</a:t>
            </a:r>
          </a:p>
          <a:p>
            <a:pPr marL="0" marR="0">
              <a:lnSpc>
                <a:spcPct val="110000"/>
              </a:lnSpc>
              <a:spcAft>
                <a:spcPts val="1200"/>
              </a:spcAft>
            </a:pP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Awareness and advocacy campaigns: Awareness campaigns will be organized in Indigenous communities to promote the importance of sexual and reproductive health and to advocate for equitable access to quality services. Young leaders will play an active role in the planning and execution of these campaigns</a:t>
            </a:r>
          </a:p>
          <a:p>
            <a:pPr marL="0" marR="0">
              <a:lnSpc>
                <a:spcPct val="110000"/>
              </a:lnSpc>
              <a:spcAft>
                <a:spcPts val="1200"/>
              </a:spcAft>
            </a:pPr>
            <a:endPar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endParaRPr lang="en-US" b="1" dirty="0">
              <a:ea typeface="Calibri"/>
              <a:cs typeface="Calibri"/>
            </a:endParaRPr>
          </a:p>
        </p:txBody>
      </p:sp>
    </p:spTree>
    <p:extLst>
      <p:ext uri="{BB962C8B-B14F-4D97-AF65-F5344CB8AC3E}">
        <p14:creationId xmlns:p14="http://schemas.microsoft.com/office/powerpoint/2010/main" val="2896178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02F79-126B-9AF8-E941-C0DECEDC93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EB42FB-B4F0-3E76-0F63-6CAF21B877B6}"/>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456577AA-7435-063D-61ED-EBD4EE811ADA}"/>
              </a:ext>
            </a:extLst>
          </p:cNvPr>
          <p:cNvSpPr>
            <a:spLocks noGrp="1"/>
          </p:cNvSpPr>
          <p:nvPr>
            <p:ph type="sldNum" sz="quarter" idx="5"/>
          </p:nvPr>
        </p:nvSpPr>
        <p:spPr/>
        <p:txBody>
          <a:bodyPr/>
          <a:lstStyle/>
          <a:p>
            <a:fld id="{DE864A7D-4F89-4359-B4A7-FEF9AC2B62D6}" type="slidenum">
              <a:rPr lang="en-US" smtClean="0"/>
              <a:t>7</a:t>
            </a:fld>
            <a:endParaRPr lang="en-US" dirty="0"/>
          </a:p>
        </p:txBody>
      </p:sp>
      <p:sp>
        <p:nvSpPr>
          <p:cNvPr id="3" name="Notes Placeholder 2">
            <a:extLst>
              <a:ext uri="{FF2B5EF4-FFF2-40B4-BE49-F238E27FC236}">
                <a16:creationId xmlns:a16="http://schemas.microsoft.com/office/drawing/2014/main" id="{5CCBAC19-E541-013F-1969-B4DF6AA107D8}"/>
              </a:ext>
            </a:extLst>
          </p:cNvPr>
          <p:cNvSpPr>
            <a:spLocks noGrp="1"/>
          </p:cNvSpPr>
          <p:nvPr>
            <p:ph type="body" idx="1"/>
          </p:nvPr>
        </p:nvSpPr>
        <p:spPr>
          <a:xfrm>
            <a:off x="736600" y="4572000"/>
            <a:ext cx="5486400" cy="3600450"/>
          </a:xfrm>
        </p:spPr>
        <p:txBody>
          <a:bodyPr/>
          <a:lstStyle/>
          <a:p>
            <a:pPr marL="0" marR="0">
              <a:lnSpc>
                <a:spcPct val="110000"/>
              </a:lnSpc>
              <a:spcAft>
                <a:spcPts val="1200"/>
              </a:spcAft>
            </a:pPr>
            <a:r>
              <a:rPr lang="en-US" sz="1800" b="0" dirty="0">
                <a:effectLst/>
                <a:latin typeface="Arial" panose="020B0604020202020204" pitchFamily="34" charset="0"/>
                <a:ea typeface="Arial" panose="020B0604020202020204" pitchFamily="34" charset="0"/>
                <a:cs typeface="Arial" panose="020B0604020202020204" pitchFamily="34" charset="0"/>
              </a:rPr>
              <a:t>Sacred Valley Health’s program is customized for and co-created by Indigenous, Quechua-speaking health workers. They collaborate with a local graphic designer to develop culturally competent images for the curriculum and use a curriculum guide created by Quechua-speaking staff to ensure teaching methodology for each topic is effective and accessible. Teaching activities focus on the use of storytelling (an important aspect of local learning culture) and discussion prompts to promote critical thinking and problem solving. In previous years, lessons focused specifically on individual behavior change with limited interventions. Now more materials and activities include the social determinants of health and how they affect entire communities. This has provided more room for problem-solving interventions that work best for each person and each community based on their specific context and condition.</a:t>
            </a:r>
          </a:p>
          <a:p>
            <a:pPr marL="0" marR="0">
              <a:lnSpc>
                <a:spcPct val="110000"/>
              </a:lnSpc>
              <a:spcAft>
                <a:spcPts val="1200"/>
              </a:spcAft>
            </a:pPr>
            <a:endParaRPr lang="en-US" sz="1800" b="0" dirty="0">
              <a:effectLst/>
              <a:latin typeface="Arial" panose="020B0604020202020204" pitchFamily="34" charset="0"/>
              <a:ea typeface="Arial" panose="020B0604020202020204" pitchFamily="34" charset="0"/>
              <a:cs typeface="Arial" panose="020B0604020202020204" pitchFamily="34" charset="0"/>
            </a:endParaRPr>
          </a:p>
          <a:p>
            <a:pPr marL="0" marR="0">
              <a:lnSpc>
                <a:spcPct val="110000"/>
              </a:lnSpc>
              <a:spcAft>
                <a:spcPts val="1200"/>
              </a:spcAft>
            </a:pPr>
            <a:r>
              <a:rPr lang="en-US" sz="1800" b="0" dirty="0">
                <a:effectLst/>
                <a:latin typeface="Arial" panose="020B0604020202020204" pitchFamily="34" charset="0"/>
                <a:ea typeface="Arial" panose="020B0604020202020204" pitchFamily="34" charset="0"/>
                <a:cs typeface="Arial" panose="020B0604020202020204" pitchFamily="34" charset="0"/>
              </a:rPr>
              <a:t>Through community surveys and extensive conversations with Peruvian health workers, Sacred Valley Health found that one of the biggest barriers to contraception for women is not the lack of availability – most methods are available for free in government clinics – but it is a lack of understanding about what the different methods are, how they work, what the possible side effects are, and why they occur. This is an area where Sacred Valley Health has a significant impact.</a:t>
            </a:r>
          </a:p>
          <a:p>
            <a:pPr marL="0" marR="0">
              <a:lnSpc>
                <a:spcPct val="110000"/>
              </a:lnSpc>
              <a:spcAft>
                <a:spcPts val="1200"/>
              </a:spcAft>
            </a:pPr>
            <a:endParaRPr lang="en-US" sz="1800" b="0" dirty="0">
              <a:effectLst/>
              <a:latin typeface="Arial" panose="020B0604020202020204" pitchFamily="34" charset="0"/>
              <a:ea typeface="Arial" panose="020B0604020202020204" pitchFamily="34" charset="0"/>
              <a:cs typeface="Arial" panose="020B0604020202020204" pitchFamily="34" charset="0"/>
            </a:endParaRPr>
          </a:p>
          <a:p>
            <a:pPr marL="0" marR="0">
              <a:lnSpc>
                <a:spcPct val="110000"/>
              </a:lnSpc>
              <a:spcAft>
                <a:spcPts val="1200"/>
              </a:spcAft>
            </a:pPr>
            <a:r>
              <a:rPr lang="en-US" sz="1800" b="0" dirty="0">
                <a:effectLst/>
                <a:latin typeface="Arial" panose="020B0604020202020204" pitchFamily="34" charset="0"/>
                <a:ea typeface="Arial" panose="020B0604020202020204" pitchFamily="34" charset="0"/>
                <a:cs typeface="Arial" panose="020B0604020202020204" pitchFamily="34" charset="0"/>
              </a:rPr>
              <a:t>Baseline data collected in 2023 for Sacred Valley Health’s Women’s Health Program showed major knowledge gaps in reproductive health education among women of all ages in the partner communities. In fact, many Sacred Valley Health’s Community Health Workers stated that the primary reason they wanted to train as a health worker was because they wanted to learn about women’s and reproductive health. There is myriad data showing both the need and desire for spaces where women and girls feel safe to learn about their bodies and their health so they can be empowered to make informed decisions about their life and their well-being. This project aims to create this space for young girls so they can be leaders for gender equality and reproductive rights among their peers.</a:t>
            </a:r>
          </a:p>
          <a:p>
            <a:pPr marL="0" marR="0" lvl="0" indent="0" algn="l" defTabSz="914400">
              <a:lnSpc>
                <a:spcPct val="110000"/>
              </a:lnSpc>
              <a:spcBef>
                <a:spcPts val="0"/>
              </a:spcBef>
              <a:spcAft>
                <a:spcPts val="1200"/>
              </a:spcAft>
              <a:buClrTx/>
              <a:buSzTx/>
              <a:buFontTx/>
              <a:buNone/>
              <a:tabLst/>
              <a:defRPr/>
            </a:pPr>
            <a:endParaRPr lang="en-US" sz="1800" dirty="0">
              <a:latin typeface="Arial"/>
              <a:cs typeface="Arial"/>
            </a:endParaRPr>
          </a:p>
        </p:txBody>
      </p:sp>
    </p:spTree>
    <p:extLst>
      <p:ext uri="{BB962C8B-B14F-4D97-AF65-F5344CB8AC3E}">
        <p14:creationId xmlns:p14="http://schemas.microsoft.com/office/powerpoint/2010/main" val="898028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E864A7D-4F89-4359-B4A7-FEF9AC2B62D6}" type="slidenum">
              <a:rPr lang="en-US" smtClean="0"/>
              <a:t>8</a:t>
            </a:fld>
            <a:endParaRPr lang="en-US" dirty="0"/>
          </a:p>
        </p:txBody>
      </p:sp>
      <p:sp>
        <p:nvSpPr>
          <p:cNvPr id="3" name="Notes Placeholder 2">
            <a:extLst>
              <a:ext uri="{FF2B5EF4-FFF2-40B4-BE49-F238E27FC236}">
                <a16:creationId xmlns:a16="http://schemas.microsoft.com/office/drawing/2014/main" id="{D9B20037-D3DE-101E-B181-C63CC24EB5CA}"/>
              </a:ext>
            </a:extLst>
          </p:cNvPr>
          <p:cNvSpPr>
            <a:spLocks noGrp="1"/>
          </p:cNvSpPr>
          <p:nvPr>
            <p:ph type="body" idx="1"/>
          </p:nvPr>
        </p:nvSpPr>
        <p:spPr/>
        <p:txBody>
          <a:bodyPr/>
          <a:lstStyle/>
          <a:p>
            <a:pPr marL="0" marR="0" lvl="0" indent="0" algn="l" defTabSz="914400" rtl="0" eaLnBrk="1" fontAlgn="auto" latinLnBrk="0" hangingPunct="1">
              <a:lnSpc>
                <a:spcPct val="110000"/>
              </a:lnSpc>
              <a:spcBef>
                <a:spcPts val="0"/>
              </a:spcBef>
              <a:spcAft>
                <a:spcPts val="1200"/>
              </a:spcAft>
              <a:buClrTx/>
              <a:buSzTx/>
              <a:buFontTx/>
              <a:buNone/>
              <a:tabLst/>
              <a:defRPr/>
            </a:pPr>
            <a:r>
              <a:rPr lang="en-US" sz="1800" dirty="0">
                <a:effectLst/>
                <a:latin typeface="Arial" panose="020B0604020202020204" pitchFamily="34" charset="0"/>
                <a:ea typeface="Arial" panose="020B0604020202020204" pitchFamily="34" charset="0"/>
                <a:cs typeface="Times New Roman" panose="02020603050405020304" pitchFamily="18" charset="0"/>
              </a:rPr>
              <a:t>We love that this program for adolescent girls utilizes culturally sensitive practices to delay marriage. The program has been so successful that much of their staff is made up of alumnae who advanced through their professional development model.</a:t>
            </a:r>
          </a:p>
        </p:txBody>
      </p:sp>
    </p:spTree>
    <p:extLst>
      <p:ext uri="{BB962C8B-B14F-4D97-AF65-F5344CB8AC3E}">
        <p14:creationId xmlns:p14="http://schemas.microsoft.com/office/powerpoint/2010/main" val="110208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FE258-59C2-BE46-B8F6-263C565986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9972D-B557-EBF1-61A7-D413AABFB6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C6B847-EC12-0CD2-B20D-B86D9CABD769}"/>
              </a:ext>
            </a:extLst>
          </p:cNvPr>
          <p:cNvSpPr>
            <a:spLocks noGrp="1"/>
          </p:cNvSpPr>
          <p:nvPr>
            <p:ph type="body" idx="1"/>
          </p:nvPr>
        </p:nvSpPr>
        <p:spPr/>
        <p:txBody>
          <a:bodyPr/>
          <a:lstStyle/>
          <a:p>
            <a:pPr>
              <a:lnSpc>
                <a:spcPct val="110000"/>
              </a:lnSpc>
              <a:defRPr/>
            </a:pPr>
            <a:r>
              <a:rPr lang="en-US" i="1" dirty="0">
                <a:effectLst/>
                <a:latin typeface="Arial" panose="020B0604020202020204" pitchFamily="34" charset="0"/>
                <a:ea typeface="Arial" panose="020B0604020202020204" pitchFamily="34" charset="0"/>
                <a:cs typeface="Times New Roman" panose="02020603050405020304" pitchFamily="18" charset="0"/>
              </a:rPr>
              <a:t>Sacred Valley, Peru</a:t>
            </a:r>
          </a:p>
        </p:txBody>
      </p:sp>
      <p:sp>
        <p:nvSpPr>
          <p:cNvPr id="4" name="Slide Number Placeholder 3">
            <a:extLst>
              <a:ext uri="{FF2B5EF4-FFF2-40B4-BE49-F238E27FC236}">
                <a16:creationId xmlns:a16="http://schemas.microsoft.com/office/drawing/2014/main" id="{D57B105F-8AC1-F8A5-DF85-76988174FDEF}"/>
              </a:ext>
            </a:extLst>
          </p:cNvPr>
          <p:cNvSpPr>
            <a:spLocks noGrp="1"/>
          </p:cNvSpPr>
          <p:nvPr>
            <p:ph type="sldNum" sz="quarter" idx="5"/>
          </p:nvPr>
        </p:nvSpPr>
        <p:spPr/>
        <p:txBody>
          <a:bodyPr/>
          <a:lstStyle/>
          <a:p>
            <a:fld id="{DE864A7D-4F89-4359-B4A7-FEF9AC2B62D6}" type="slidenum">
              <a:rPr lang="en-US" smtClean="0"/>
              <a:t>9</a:t>
            </a:fld>
            <a:endParaRPr lang="en-US" dirty="0"/>
          </a:p>
        </p:txBody>
      </p:sp>
    </p:spTree>
    <p:extLst>
      <p:ext uri="{BB962C8B-B14F-4D97-AF65-F5344CB8AC3E}">
        <p14:creationId xmlns:p14="http://schemas.microsoft.com/office/powerpoint/2010/main" val="78898271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1">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0B6D1C3-F725-6948-9BDF-50E66B069391}"/>
              </a:ext>
            </a:extLst>
          </p:cNvPr>
          <p:cNvSpPr/>
          <p:nvPr userDrawn="1"/>
        </p:nvSpPr>
        <p:spPr>
          <a:xfrm>
            <a:off x="-3429000" y="0"/>
            <a:ext cx="6858000" cy="685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10;&#10;Description automatically generated with medium confidence">
            <a:extLst>
              <a:ext uri="{FF2B5EF4-FFF2-40B4-BE49-F238E27FC236}">
                <a16:creationId xmlns:a16="http://schemas.microsoft.com/office/drawing/2014/main" id="{767861D9-66D6-FB4A-B622-7918DB032014}"/>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r="-1260" b="-842"/>
          <a:stretch/>
        </p:blipFill>
        <p:spPr>
          <a:xfrm>
            <a:off x="0" y="219202"/>
            <a:ext cx="3345160" cy="6570921"/>
          </a:xfrm>
          <a:prstGeom prst="rect">
            <a:avLst/>
          </a:prstGeom>
          <a:noFill/>
        </p:spPr>
      </p:pic>
      <p:sp>
        <p:nvSpPr>
          <p:cNvPr id="14" name="Title 1">
            <a:extLst>
              <a:ext uri="{FF2B5EF4-FFF2-40B4-BE49-F238E27FC236}">
                <a16:creationId xmlns:a16="http://schemas.microsoft.com/office/drawing/2014/main" id="{14FFD73A-A22C-B849-92F1-CE00477A70F9}"/>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5" name="Subtitle 2">
            <a:extLst>
              <a:ext uri="{FF2B5EF4-FFF2-40B4-BE49-F238E27FC236}">
                <a16:creationId xmlns:a16="http://schemas.microsoft.com/office/drawing/2014/main" id="{35FD3991-DF44-1445-A473-9CBF805A6B99}"/>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6" name="Picture 15" descr="Logo&#10;&#10;Description automatically generated">
            <a:extLst>
              <a:ext uri="{FF2B5EF4-FFF2-40B4-BE49-F238E27FC236}">
                <a16:creationId xmlns:a16="http://schemas.microsoft.com/office/drawing/2014/main" id="{92B96C5A-3317-704D-B85A-DFDD17F59B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329464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Orange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3" y="365126"/>
            <a:ext cx="6709145"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AC75D794-A8F5-9B41-B297-17CD839DC81A}"/>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F8A160E0-302D-6142-866B-EFF101F36A16}"/>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1D578A12-FC74-B449-9D42-F78D270D436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765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Green">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A21B7830-6EF9-6142-B8A0-2C632D9C69FC}"/>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851EE712-E9EA-6140-BA9F-0B210C67D12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82A1EC73-6B4D-2949-A7DB-FB18B1346E0E}"/>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699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Green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6964326"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D0F16D5E-1958-3D43-9A94-0961BBA8B880}"/>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F1F74D71-55C1-A74A-901B-0E87B51C48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26C0026A-0A87-3346-9159-E79FAABB93A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6723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Dar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5" y="365126"/>
            <a:ext cx="10679062"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3" name="Oval 12">
            <a:extLst>
              <a:ext uri="{FF2B5EF4-FFF2-40B4-BE49-F238E27FC236}">
                <a16:creationId xmlns:a16="http://schemas.microsoft.com/office/drawing/2014/main" id="{1094124E-041B-484D-839A-5EE93347F6B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58A274B5-3EF2-5F47-A5C2-8A4F31EB5443}"/>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5" name="Content Placeholder 2">
            <a:extLst>
              <a:ext uri="{FF2B5EF4-FFF2-40B4-BE49-F238E27FC236}">
                <a16:creationId xmlns:a16="http://schemas.microsoft.com/office/drawing/2014/main" id="{3C1096C4-4437-0640-83EE-F06910424361}"/>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1192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Dark + 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3" y="365126"/>
            <a:ext cx="668787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35AB2612-CE67-884D-94AD-9B5D905A7F69}"/>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5636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Dark + Background">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12" name="Title 1">
            <a:extLst>
              <a:ext uri="{FF2B5EF4-FFF2-40B4-BE49-F238E27FC236}">
                <a16:creationId xmlns:a16="http://schemas.microsoft.com/office/drawing/2014/main" id="{2183E695-72EC-2C4B-A951-6A10894158C6}"/>
              </a:ext>
            </a:extLst>
          </p:cNvPr>
          <p:cNvSpPr>
            <a:spLocks noGrp="1"/>
          </p:cNvSpPr>
          <p:nvPr>
            <p:ph type="title"/>
          </p:nvPr>
        </p:nvSpPr>
        <p:spPr>
          <a:xfrm>
            <a:off x="765543" y="365126"/>
            <a:ext cx="664534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pic>
        <p:nvPicPr>
          <p:cNvPr id="15" name="Picture 14">
            <a:extLst>
              <a:ext uri="{FF2B5EF4-FFF2-40B4-BE49-F238E27FC236}">
                <a16:creationId xmlns:a16="http://schemas.microsoft.com/office/drawing/2014/main" id="{37DF2BD0-20FD-6342-96EC-BBABE9322E5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7" name="Oval 16">
            <a:extLst>
              <a:ext uri="{FF2B5EF4-FFF2-40B4-BE49-F238E27FC236}">
                <a16:creationId xmlns:a16="http://schemas.microsoft.com/office/drawing/2014/main" id="{4B979B37-6C74-914B-8B8E-D8241FB8DC9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06B26A89-1385-6946-A398-E62459056390}"/>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21" name="Oval 20">
            <a:extLst>
              <a:ext uri="{FF2B5EF4-FFF2-40B4-BE49-F238E27FC236}">
                <a16:creationId xmlns:a16="http://schemas.microsoft.com/office/drawing/2014/main" id="{E108B4A9-09EF-8945-A6AA-7F0450EF816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03AD38AB-7F74-B14C-983E-A48C142BBEAC}"/>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475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ivider Slide 1 (Patter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53085F7-10FB-514C-9E1C-83BC79E2FF6F}"/>
              </a:ext>
            </a:extLst>
          </p:cNvPr>
          <p:cNvGrpSpPr/>
          <p:nvPr userDrawn="1"/>
        </p:nvGrpSpPr>
        <p:grpSpPr>
          <a:xfrm>
            <a:off x="0" y="-9657"/>
            <a:ext cx="12192000" cy="6867657"/>
            <a:chOff x="0" y="-9657"/>
            <a:chExt cx="12192000" cy="6867657"/>
          </a:xfrm>
        </p:grpSpPr>
        <p:pic>
          <p:nvPicPr>
            <p:cNvPr id="9" name="Picture 8">
              <a:extLst>
                <a:ext uri="{FF2B5EF4-FFF2-40B4-BE49-F238E27FC236}">
                  <a16:creationId xmlns:a16="http://schemas.microsoft.com/office/drawing/2014/main" id="{C22F153C-EDF2-D845-A7D9-B1FEC3961A9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0" name="Picture 9">
              <a:extLst>
                <a:ext uri="{FF2B5EF4-FFF2-40B4-BE49-F238E27FC236}">
                  <a16:creationId xmlns:a16="http://schemas.microsoft.com/office/drawing/2014/main" id="{B8921B9C-A5E0-4A42-BD2B-6821A9B05A3A}"/>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1" name="Picture 10">
              <a:extLst>
                <a:ext uri="{FF2B5EF4-FFF2-40B4-BE49-F238E27FC236}">
                  <a16:creationId xmlns:a16="http://schemas.microsoft.com/office/drawing/2014/main" id="{8A3BCA0C-61F1-C14A-BAEE-ECF313BCBAEC}"/>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2" name="Picture 11">
              <a:extLst>
                <a:ext uri="{FF2B5EF4-FFF2-40B4-BE49-F238E27FC236}">
                  <a16:creationId xmlns:a16="http://schemas.microsoft.com/office/drawing/2014/main" id="{81819E28-8D4D-C246-B366-E1E8B11C487C}"/>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2" name="Title 1">
            <a:extLst>
              <a:ext uri="{FF2B5EF4-FFF2-40B4-BE49-F238E27FC236}">
                <a16:creationId xmlns:a16="http://schemas.microsoft.com/office/drawing/2014/main" id="{986CDE48-630F-9C46-BB6A-D7CDC02EAEB6}"/>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5A7A785-1110-2D41-89A3-7E4C2F78657D}"/>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4" name="Oval 13">
            <a:extLst>
              <a:ext uri="{FF2B5EF4-FFF2-40B4-BE49-F238E27FC236}">
                <a16:creationId xmlns:a16="http://schemas.microsoft.com/office/drawing/2014/main" id="{20087949-D01F-654A-9EE4-34CDD8C54204}"/>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5F358B00-4EF3-3F4E-BC4D-3255D5C145B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578867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Full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076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2 (Two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6858000"/>
          </a:xfrm>
          <a:prstGeom prst="rect">
            <a:avLst/>
          </a:prstGeom>
        </p:spPr>
        <p:txBody>
          <a:bodyPr/>
          <a:lstStyle/>
          <a:p>
            <a:endParaRPr lang="en-US" dirty="0"/>
          </a:p>
        </p:txBody>
      </p:sp>
    </p:spTree>
    <p:extLst>
      <p:ext uri="{BB962C8B-B14F-4D97-AF65-F5344CB8AC3E}">
        <p14:creationId xmlns:p14="http://schemas.microsoft.com/office/powerpoint/2010/main" val="4272961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2 (Three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342900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F892EE63-1133-5049-9C14-4088F4554357}"/>
              </a:ext>
            </a:extLst>
          </p:cNvPr>
          <p:cNvSpPr>
            <a:spLocks noGrp="1"/>
          </p:cNvSpPr>
          <p:nvPr>
            <p:ph type="pic" sz="quarter" idx="15"/>
          </p:nvPr>
        </p:nvSpPr>
        <p:spPr>
          <a:xfrm>
            <a:off x="6096000" y="3429000"/>
            <a:ext cx="6096000" cy="3429000"/>
          </a:xfrm>
          <a:prstGeom prst="rect">
            <a:avLst/>
          </a:prstGeom>
        </p:spPr>
        <p:txBody>
          <a:bodyPr/>
          <a:lstStyle/>
          <a:p>
            <a:endParaRPr lang="en-US" dirty="0"/>
          </a:p>
        </p:txBody>
      </p:sp>
    </p:spTree>
    <p:extLst>
      <p:ext uri="{BB962C8B-B14F-4D97-AF65-F5344CB8AC3E}">
        <p14:creationId xmlns:p14="http://schemas.microsoft.com/office/powerpoint/2010/main" val="299970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11724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3 (Full Image + Head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1" name="Title 1">
            <a:extLst>
              <a:ext uri="{FF2B5EF4-FFF2-40B4-BE49-F238E27FC236}">
                <a16:creationId xmlns:a16="http://schemas.microsoft.com/office/drawing/2014/main" id="{626BC2E5-D127-554F-B608-1D2F1D194914}"/>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Text Placeholder 2">
            <a:extLst>
              <a:ext uri="{FF2B5EF4-FFF2-40B4-BE49-F238E27FC236}">
                <a16:creationId xmlns:a16="http://schemas.microsoft.com/office/drawing/2014/main" id="{4EDDDE11-8B0C-EC48-8954-D955CFA5C911}"/>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4" name="Oval 13">
            <a:extLst>
              <a:ext uri="{FF2B5EF4-FFF2-40B4-BE49-F238E27FC236}">
                <a16:creationId xmlns:a16="http://schemas.microsoft.com/office/drawing/2014/main" id="{9A1CE03B-2FA9-A44B-BDCB-AE7EB47BB0E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D9C01B88-E7D9-5443-A833-03C33741046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4044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4 (Half Image + Head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F842B67-50ED-DB4C-9647-FB279CA90D3C}"/>
              </a:ext>
            </a:extLst>
          </p:cNvPr>
          <p:cNvGrpSpPr/>
          <p:nvPr userDrawn="1"/>
        </p:nvGrpSpPr>
        <p:grpSpPr>
          <a:xfrm>
            <a:off x="0" y="-9657"/>
            <a:ext cx="12192000" cy="6867657"/>
            <a:chOff x="0" y="-9657"/>
            <a:chExt cx="12192000" cy="6867657"/>
          </a:xfrm>
        </p:grpSpPr>
        <p:pic>
          <p:nvPicPr>
            <p:cNvPr id="15" name="Picture 14">
              <a:extLst>
                <a:ext uri="{FF2B5EF4-FFF2-40B4-BE49-F238E27FC236}">
                  <a16:creationId xmlns:a16="http://schemas.microsoft.com/office/drawing/2014/main" id="{2182C685-FEBF-1647-AD54-566CE3AA7B3C}"/>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6" name="Picture 15">
              <a:extLst>
                <a:ext uri="{FF2B5EF4-FFF2-40B4-BE49-F238E27FC236}">
                  <a16:creationId xmlns:a16="http://schemas.microsoft.com/office/drawing/2014/main" id="{6C1ECD93-9D32-8C45-8FE8-4E7A4AEEAB86}"/>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7" name="Picture 16">
              <a:extLst>
                <a:ext uri="{FF2B5EF4-FFF2-40B4-BE49-F238E27FC236}">
                  <a16:creationId xmlns:a16="http://schemas.microsoft.com/office/drawing/2014/main" id="{45B6E2C7-BC34-C54A-AA36-EC2DA7D6C0BE}"/>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8" name="Picture 17">
              <a:extLst>
                <a:ext uri="{FF2B5EF4-FFF2-40B4-BE49-F238E27FC236}">
                  <a16:creationId xmlns:a16="http://schemas.microsoft.com/office/drawing/2014/main" id="{6777A11A-7F56-3549-A15B-87AC6999EA81}"/>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3722914"/>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E0E7B2FD-F6A6-CC45-9651-D95241234DE0}"/>
              </a:ext>
            </a:extLst>
          </p:cNvPr>
          <p:cNvSpPr>
            <a:spLocks noGrp="1"/>
          </p:cNvSpPr>
          <p:nvPr>
            <p:ph type="title"/>
          </p:nvPr>
        </p:nvSpPr>
        <p:spPr>
          <a:xfrm>
            <a:off x="831850" y="4484957"/>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Text Placeholder 2">
            <a:extLst>
              <a:ext uri="{FF2B5EF4-FFF2-40B4-BE49-F238E27FC236}">
                <a16:creationId xmlns:a16="http://schemas.microsoft.com/office/drawing/2014/main" id="{9DA20464-4FF8-3A44-84FF-8815ED5273DF}"/>
              </a:ext>
            </a:extLst>
          </p:cNvPr>
          <p:cNvSpPr>
            <a:spLocks noGrp="1"/>
          </p:cNvSpPr>
          <p:nvPr>
            <p:ph type="body" idx="1"/>
          </p:nvPr>
        </p:nvSpPr>
        <p:spPr>
          <a:xfrm>
            <a:off x="831850" y="5247153"/>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1" name="Oval 20">
            <a:extLst>
              <a:ext uri="{FF2B5EF4-FFF2-40B4-BE49-F238E27FC236}">
                <a16:creationId xmlns:a16="http://schemas.microsoft.com/office/drawing/2014/main" id="{6D09D017-7F9B-7F40-902B-E9C60337FE5E}"/>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5">
            <a:extLst>
              <a:ext uri="{FF2B5EF4-FFF2-40B4-BE49-F238E27FC236}">
                <a16:creationId xmlns:a16="http://schemas.microsoft.com/office/drawing/2014/main" id="{CB9A959E-3FE5-6245-B1FE-C8564C1C0B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752434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Two Colum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4D929C9-3D7C-5E47-AD44-FFB78D77B15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2" name="Title 1">
            <a:extLst>
              <a:ext uri="{FF2B5EF4-FFF2-40B4-BE49-F238E27FC236}">
                <a16:creationId xmlns:a16="http://schemas.microsoft.com/office/drawing/2014/main" id="{54E4CAC7-BF03-504E-89DC-A7FFB96C3972}"/>
              </a:ext>
            </a:extLst>
          </p:cNvPr>
          <p:cNvSpPr>
            <a:spLocks noGrp="1"/>
          </p:cNvSpPr>
          <p:nvPr>
            <p:ph type="title"/>
          </p:nvPr>
        </p:nvSpPr>
        <p:spPr>
          <a:xfrm>
            <a:off x="747392" y="382332"/>
            <a:ext cx="10697214" cy="531854"/>
          </a:xfrm>
          <a:prstGeom prst="rect">
            <a:avLst/>
          </a:prstGeom>
        </p:spPr>
        <p:txBody>
          <a:bodyPr/>
          <a:lstStyle>
            <a:lvl1pPr>
              <a:defRPr sz="38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7D9D711-DE73-3744-88A9-8DBD6E01B676}"/>
              </a:ext>
            </a:extLst>
          </p:cNvPr>
          <p:cNvSpPr>
            <a:spLocks noGrp="1"/>
          </p:cNvSpPr>
          <p:nvPr>
            <p:ph type="body" idx="1"/>
          </p:nvPr>
        </p:nvSpPr>
        <p:spPr>
          <a:xfrm>
            <a:off x="747392" y="1530336"/>
            <a:ext cx="517492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302811-0929-C945-AB7E-0FAD806644AB}"/>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AD37A9-C8C7-8C49-ABE8-90AFB2695E12}"/>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B99638-1551-1E4F-B6BC-F89C75329323}"/>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Text, logo&#10;&#10;Description automatically generated">
            <a:extLst>
              <a:ext uri="{FF2B5EF4-FFF2-40B4-BE49-F238E27FC236}">
                <a16:creationId xmlns:a16="http://schemas.microsoft.com/office/drawing/2014/main" id="{3E164582-C5D2-A442-97E3-F25DCFA45C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2" name="Oval 11">
            <a:extLst>
              <a:ext uri="{FF2B5EF4-FFF2-40B4-BE49-F238E27FC236}">
                <a16:creationId xmlns:a16="http://schemas.microsoft.com/office/drawing/2014/main" id="{60AA2AF9-D797-6C4D-8142-2A5B3523C75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Slide Number Placeholder 5">
            <a:extLst>
              <a:ext uri="{FF2B5EF4-FFF2-40B4-BE49-F238E27FC236}">
                <a16:creationId xmlns:a16="http://schemas.microsoft.com/office/drawing/2014/main" id="{A3A8314D-FEF3-1847-A1C7-4BF6CBB70B93}"/>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179119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Two Column DARK">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4" name="Picture 13">
            <a:extLst>
              <a:ext uri="{FF2B5EF4-FFF2-40B4-BE49-F238E27FC236}">
                <a16:creationId xmlns:a16="http://schemas.microsoft.com/office/drawing/2014/main" id="{6D67A07F-9E0F-D848-8B6F-28004847872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2" name="Title 1">
            <a:extLst>
              <a:ext uri="{FF2B5EF4-FFF2-40B4-BE49-F238E27FC236}">
                <a16:creationId xmlns:a16="http://schemas.microsoft.com/office/drawing/2014/main" id="{BE58CAE4-A02D-A34D-A0FD-4817143B57FC}"/>
              </a:ext>
            </a:extLst>
          </p:cNvPr>
          <p:cNvSpPr>
            <a:spLocks noGrp="1"/>
          </p:cNvSpPr>
          <p:nvPr>
            <p:ph type="title"/>
          </p:nvPr>
        </p:nvSpPr>
        <p:spPr>
          <a:xfrm>
            <a:off x="765545" y="382332"/>
            <a:ext cx="10679061" cy="531854"/>
          </a:xfrm>
          <a:prstGeom prst="rect">
            <a:avLst/>
          </a:prstGeom>
        </p:spPr>
        <p:txBody>
          <a:bodyPr/>
          <a:lstStyle>
            <a:lvl1pPr>
              <a:defRPr sz="3800" b="0"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Text Placeholder 2">
            <a:extLst>
              <a:ext uri="{FF2B5EF4-FFF2-40B4-BE49-F238E27FC236}">
                <a16:creationId xmlns:a16="http://schemas.microsoft.com/office/drawing/2014/main" id="{01A025B9-8A3F-9F40-92FE-D263443060DF}"/>
              </a:ext>
            </a:extLst>
          </p:cNvPr>
          <p:cNvSpPr>
            <a:spLocks noGrp="1"/>
          </p:cNvSpPr>
          <p:nvPr>
            <p:ph type="body" idx="1"/>
          </p:nvPr>
        </p:nvSpPr>
        <p:spPr>
          <a:xfrm>
            <a:off x="747394" y="1530336"/>
            <a:ext cx="5174925"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3BFC4F9C-2D1F-734B-836F-256F00A77986}"/>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24D883DE-D65D-F94D-B654-41443A19BDE7}"/>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5FBBAED3-460D-EB48-8097-B905B4865A1D}"/>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Oval 18">
            <a:extLst>
              <a:ext uri="{FF2B5EF4-FFF2-40B4-BE49-F238E27FC236}">
                <a16:creationId xmlns:a16="http://schemas.microsoft.com/office/drawing/2014/main" id="{49152187-D46B-F24D-A1BF-4B40C2F3976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5">
            <a:extLst>
              <a:ext uri="{FF2B5EF4-FFF2-40B4-BE49-F238E27FC236}">
                <a16:creationId xmlns:a16="http://schemas.microsoft.com/office/drawing/2014/main" id="{A0EAA128-386C-3D4D-AF7A-239BAC1EAFFF}"/>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71907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585488" y="5394326"/>
            <a:ext cx="6687879" cy="762310"/>
          </a:xfrm>
          <a:prstGeom prst="rect">
            <a:avLst/>
          </a:prstGeom>
        </p:spPr>
        <p:txBody>
          <a:bodyPr/>
          <a:lstStyle>
            <a:lvl1pPr>
              <a:defRPr sz="35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356465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lide 3">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73C6CCDC-1D55-004A-9842-F6862B46E58E}"/>
              </a:ext>
            </a:extLst>
          </p:cNvPr>
          <p:cNvPicPr>
            <a:picLocks noChangeAspect="1"/>
          </p:cNvPicPr>
          <p:nvPr userDrawn="1"/>
        </p:nvPicPr>
        <p:blipFill rotWithShape="1">
          <a:blip r:embed="rId2" cstate="email">
            <a:alphaModFix amt="5000"/>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6657"/>
                    </a14:imgEffect>
                    <a14:imgEffect>
                      <a14:saturation sat="0"/>
                    </a14:imgEffect>
                  </a14:imgLayer>
                </a14:imgProps>
              </a:ext>
              <a:ext uri="{28A0092B-C50C-407E-A947-70E740481C1C}">
                <a14:useLocalDpi xmlns:a14="http://schemas.microsoft.com/office/drawing/2010/main"/>
              </a:ext>
            </a:extLst>
          </a:blip>
          <a:srcRect t="-2"/>
          <a:stretch/>
        </p:blipFill>
        <p:spPr>
          <a:xfrm rot="10800000">
            <a:off x="7273365" y="0"/>
            <a:ext cx="4918635" cy="5174005"/>
          </a:xfrm>
          <a:prstGeom prst="rect">
            <a:avLst/>
          </a:prstGeom>
          <a:noFill/>
        </p:spPr>
      </p:pic>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4153249"/>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979086"/>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867488"/>
            <a:ext cx="6571955" cy="1914439"/>
          </a:xfrm>
          <a:prstGeom prst="rect">
            <a:avLst/>
          </a:prstGeom>
        </p:spPr>
      </p:pic>
    </p:spTree>
    <p:extLst>
      <p:ext uri="{BB962C8B-B14F-4D97-AF65-F5344CB8AC3E}">
        <p14:creationId xmlns:p14="http://schemas.microsoft.com/office/powerpoint/2010/main" val="278873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9" name="Oval 8">
            <a:extLst>
              <a:ext uri="{FF2B5EF4-FFF2-40B4-BE49-F238E27FC236}">
                <a16:creationId xmlns:a16="http://schemas.microsoft.com/office/drawing/2014/main" id="{718CED8E-B2EC-5645-977B-B28048157369}"/>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10679062"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5" name="Content Placeholder 2">
            <a:extLst>
              <a:ext uri="{FF2B5EF4-FFF2-40B4-BE49-F238E27FC236}">
                <a16:creationId xmlns:a16="http://schemas.microsoft.com/office/drawing/2014/main" id="{CCAF0111-DE26-914F-B19C-B5F0063DBD4B}"/>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72E79535-EB88-604E-B3C1-9A71B536E4A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258052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Blue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3" y="365126"/>
            <a:ext cx="6570921"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670B7A42-804D-4247-8E02-4A0B0D9A0282}"/>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84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Blue + Backgroun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6624084"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9" name="Content Placeholder 2">
            <a:extLst>
              <a:ext uri="{FF2B5EF4-FFF2-40B4-BE49-F238E27FC236}">
                <a16:creationId xmlns:a16="http://schemas.microsoft.com/office/drawing/2014/main" id="{681C3E73-869E-7941-91C9-411FBB562137}"/>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Oval 14">
            <a:extLst>
              <a:ext uri="{FF2B5EF4-FFF2-40B4-BE49-F238E27FC236}">
                <a16:creationId xmlns:a16="http://schemas.microsoft.com/office/drawing/2014/main" id="{7C151FBD-AC78-D141-A06C-DDA0547B14F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95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eal">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5224C225-D204-D844-B8C3-D5DF66D949AF}"/>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B0B16ABD-AE6B-D54D-946A-616A92E42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F5BA6D8C-A454-444E-B240-F2A5E6A7B914}"/>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D2106608-286B-CE45-9F0A-689F994B06A8}"/>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783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eal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06132635-48EC-5F42-94D5-9F656E297C9D}"/>
              </a:ext>
            </a:extLst>
          </p:cNvPr>
          <p:cNvSpPr>
            <a:spLocks noGrp="1"/>
          </p:cNvSpPr>
          <p:nvPr>
            <p:ph type="title"/>
          </p:nvPr>
        </p:nvSpPr>
        <p:spPr>
          <a:xfrm>
            <a:off x="765543" y="365126"/>
            <a:ext cx="6453963"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91CD2878-125B-E043-A94C-AB70870A7CB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1E809F75-662A-3B4C-9E95-2CE849847199}"/>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5C5EE776-6067-C949-969F-F7B1B9D670CC}"/>
              </a:ext>
            </a:extLst>
          </p:cNvPr>
          <p:cNvSpPr>
            <a:spLocks noGrp="1"/>
          </p:cNvSpPr>
          <p:nvPr>
            <p:ph idx="1" hasCustomPrompt="1"/>
          </p:nvPr>
        </p:nvSpPr>
        <p:spPr>
          <a:xfrm>
            <a:off x="765544" y="1368735"/>
            <a:ext cx="5007935"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616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Oran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4" y="365126"/>
            <a:ext cx="10679062"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a:t>Click to edit Master title style</a:t>
            </a:r>
          </a:p>
        </p:txBody>
      </p:sp>
      <p:sp>
        <p:nvSpPr>
          <p:cNvPr id="8" name="Oval 7">
            <a:extLst>
              <a:ext uri="{FF2B5EF4-FFF2-40B4-BE49-F238E27FC236}">
                <a16:creationId xmlns:a16="http://schemas.microsoft.com/office/drawing/2014/main" id="{829A7B9F-88AB-9E4D-BCD1-7EB802811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895AF550-1832-FD4B-8272-BB8DD7E89AB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FEC62F57-15EC-2947-AD88-112593BB036F}"/>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33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2F41639-85BF-A349-A9F5-C8D4A6338916}"/>
              </a:ext>
            </a:extLst>
          </p:cNvPr>
          <p:cNvSpPr>
            <a:spLocks noGrp="1"/>
          </p:cNvSpPr>
          <p:nvPr>
            <p:ph type="sldNum" sz="quarter" idx="4"/>
          </p:nvPr>
        </p:nvSpPr>
        <p:spPr>
          <a:xfrm>
            <a:off x="11444606" y="6447611"/>
            <a:ext cx="492125" cy="274324"/>
          </a:xfrm>
          <a:prstGeom prst="rect">
            <a:avLst/>
          </a:prstGeom>
        </p:spPr>
        <p:txBody>
          <a:bodyPr vert="horz" lIns="91440" tIns="45720" rIns="91440" bIns="45720" rtlCol="0" anchor="ctr"/>
          <a:lstStyle>
            <a:lvl1pPr algn="ctr">
              <a:defRPr sz="1100">
                <a:solidFill>
                  <a:schemeClr val="tx1"/>
                </a:solidFill>
                <a:latin typeface="Helvetica"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09957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ftr="0" dt="0"/>
  <p:txStyles>
    <p:titleStyle>
      <a:lvl1pPr algn="l" defTabSz="914400" rtl="0" eaLnBrk="1" latinLnBrk="0" hangingPunct="1">
        <a:lnSpc>
          <a:spcPct val="100000"/>
        </a:lnSpc>
        <a:spcBef>
          <a:spcPct val="0"/>
        </a:spcBef>
        <a:buNone/>
        <a:defRPr sz="3500" b="0" i="0" kern="1200">
          <a:solidFill>
            <a:srgbClr val="022077"/>
          </a:solidFill>
          <a:latin typeface="Acumin Pro Light" panose="020B0404020202020204" pitchFamily="34" charset="77"/>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cumin Pro Light" panose="020B0404020202020204" pitchFamily="34" charset="77"/>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cumin Pro Light" panose="020B0404020202020204" pitchFamily="34" charset="77"/>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C634F0-3747-4F5B-83A3-28C6C18FBCF4}"/>
              </a:ext>
            </a:extLst>
          </p:cNvPr>
          <p:cNvPicPr>
            <a:picLocks noChangeAspect="1"/>
          </p:cNvPicPr>
          <p:nvPr/>
        </p:nvPicPr>
        <p:blipFill>
          <a:blip r:embed="rId3" cstate="email">
            <a:extLst>
              <a:ext uri="{28A0092B-C50C-407E-A947-70E740481C1C}">
                <a14:useLocalDpi xmlns:a14="http://schemas.microsoft.com/office/drawing/2010/main"/>
              </a:ext>
            </a:extLst>
          </a:blip>
          <a:srcRect t="7875" b="7875"/>
          <a:stretch/>
        </p:blipFill>
        <p:spPr>
          <a:xfrm>
            <a:off x="0" y="-1264013"/>
            <a:ext cx="12191980" cy="6857990"/>
          </a:xfrm>
          <a:prstGeom prst="rect">
            <a:avLst/>
          </a:prstGeom>
          <a:noFill/>
        </p:spPr>
      </p:pic>
      <p:sp>
        <p:nvSpPr>
          <p:cNvPr id="3" name="Title 2">
            <a:extLst>
              <a:ext uri="{FF2B5EF4-FFF2-40B4-BE49-F238E27FC236}">
                <a16:creationId xmlns:a16="http://schemas.microsoft.com/office/drawing/2014/main" id="{BBD450AC-481C-BB49-8EFB-D32C040E893D}"/>
              </a:ext>
            </a:extLst>
          </p:cNvPr>
          <p:cNvSpPr>
            <a:spLocks noGrp="1"/>
          </p:cNvSpPr>
          <p:nvPr>
            <p:ph type="title"/>
          </p:nvPr>
        </p:nvSpPr>
        <p:spPr>
          <a:xfrm>
            <a:off x="0" y="5464885"/>
            <a:ext cx="12192000" cy="1393114"/>
          </a:xfrm>
          <a:solidFill>
            <a:srgbClr val="009093"/>
          </a:solidFill>
        </p:spPr>
        <p:txBody>
          <a:bodyPr lIns="91440" tIns="45720" rIns="91440" bIns="45720" anchor="t">
            <a:normAutofit fontScale="90000"/>
          </a:bodyPr>
          <a:lstStyle/>
          <a:p>
            <a:r>
              <a:rPr lang="en-US" sz="3600" dirty="0"/>
              <a:t>Culturally Sensitive &amp; Empowering: Sexual &amp; Reproductive Health</a:t>
            </a:r>
            <a:br>
              <a:rPr lang="en-US" dirty="0"/>
            </a:br>
            <a:r>
              <a:rPr lang="en-US" sz="2800" dirty="0"/>
              <a:t>May 2025 Featured Grant</a:t>
            </a:r>
            <a:br>
              <a:rPr lang="en-US" dirty="0"/>
            </a:br>
            <a:endParaRPr lang="en-US" dirty="0"/>
          </a:p>
        </p:txBody>
      </p:sp>
    </p:spTree>
    <p:extLst>
      <p:ext uri="{BB962C8B-B14F-4D97-AF65-F5344CB8AC3E}">
        <p14:creationId xmlns:p14="http://schemas.microsoft.com/office/powerpoint/2010/main" val="2693614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9E3596-618B-2A43-A0B2-D20F9F29321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4" name="Content Placeholder 3">
            <a:extLst>
              <a:ext uri="{FF2B5EF4-FFF2-40B4-BE49-F238E27FC236}">
                <a16:creationId xmlns:a16="http://schemas.microsoft.com/office/drawing/2014/main" id="{B230F534-48C5-0644-8D51-448DD5EBA73C}"/>
              </a:ext>
            </a:extLst>
          </p:cNvPr>
          <p:cNvSpPr>
            <a:spLocks noGrp="1"/>
          </p:cNvSpPr>
          <p:nvPr>
            <p:ph idx="1"/>
          </p:nvPr>
        </p:nvSpPr>
        <p:spPr>
          <a:xfrm>
            <a:off x="289941" y="1548005"/>
            <a:ext cx="6031261" cy="4800766"/>
          </a:xfrm>
        </p:spPr>
        <p:txBody>
          <a:bodyPr lIns="91440" tIns="45720" rIns="91440" bIns="45720" anchor="t"/>
          <a:lstStyle/>
          <a:p>
            <a:pPr marL="0" marR="0">
              <a:lnSpc>
                <a:spcPct val="110000"/>
              </a:lnSpc>
              <a:spcBef>
                <a:spcPts val="0"/>
              </a:spcBef>
              <a:spcAft>
                <a:spcPts val="1200"/>
              </a:spcAft>
            </a:pPr>
            <a:r>
              <a:rPr lang="en-US" sz="3600" dirty="0">
                <a:effectLst/>
                <a:ea typeface="Arial" panose="020B0604020202020204" pitchFamily="34" charset="0"/>
              </a:rPr>
              <a:t>Featured Grants fund:</a:t>
            </a:r>
          </a:p>
          <a:p>
            <a:pPr marL="457200" marR="0" indent="-457200">
              <a:lnSpc>
                <a:spcPct val="110000"/>
              </a:lnSpc>
              <a:spcBef>
                <a:spcPts val="0"/>
              </a:spcBef>
              <a:spcAft>
                <a:spcPts val="1200"/>
              </a:spcAft>
              <a:buFont typeface="Arial" panose="020B0604020202020204" pitchFamily="34" charset="0"/>
              <a:buChar char="•"/>
            </a:pPr>
            <a:r>
              <a:rPr lang="en-US" sz="3600" dirty="0">
                <a:ea typeface="Arial" panose="020B0604020202020204" pitchFamily="34" charset="0"/>
              </a:rPr>
              <a:t>direct services</a:t>
            </a:r>
          </a:p>
          <a:p>
            <a:pPr marL="457200" marR="0" indent="-457200">
              <a:lnSpc>
                <a:spcPct val="110000"/>
              </a:lnSpc>
              <a:spcBef>
                <a:spcPts val="0"/>
              </a:spcBef>
              <a:spcAft>
                <a:spcPts val="1200"/>
              </a:spcAft>
              <a:buFont typeface="Arial" panose="020B0604020202020204" pitchFamily="34" charset="0"/>
              <a:buChar char="•"/>
            </a:pPr>
            <a:r>
              <a:rPr lang="en-US" sz="3600" dirty="0">
                <a:effectLst/>
                <a:ea typeface="Arial" panose="020B0604020202020204" pitchFamily="34" charset="0"/>
              </a:rPr>
              <a:t>new projects</a:t>
            </a:r>
          </a:p>
          <a:p>
            <a:pPr marL="457200" marR="0" indent="-457200">
              <a:lnSpc>
                <a:spcPct val="110000"/>
              </a:lnSpc>
              <a:spcBef>
                <a:spcPts val="0"/>
              </a:spcBef>
              <a:spcAft>
                <a:spcPts val="1200"/>
              </a:spcAft>
              <a:buFont typeface="Arial" panose="020B0604020202020204" pitchFamily="34" charset="0"/>
              <a:buChar char="•"/>
            </a:pPr>
            <a:r>
              <a:rPr lang="en-US" sz="3600" dirty="0">
                <a:effectLst/>
                <a:ea typeface="Arial" panose="020B0604020202020204" pitchFamily="34" charset="0"/>
              </a:rPr>
              <a:t>expansion of existing projects </a:t>
            </a:r>
          </a:p>
          <a:p>
            <a:pPr marL="457200" marR="0" indent="-457200">
              <a:lnSpc>
                <a:spcPct val="110000"/>
              </a:lnSpc>
              <a:spcBef>
                <a:spcPts val="0"/>
              </a:spcBef>
              <a:spcAft>
                <a:spcPts val="1200"/>
              </a:spcAft>
              <a:buFont typeface="Arial" panose="020B0604020202020204" pitchFamily="34" charset="0"/>
              <a:buChar char="•"/>
            </a:pPr>
            <a:r>
              <a:rPr lang="en-US" sz="3600" dirty="0">
                <a:effectLst/>
                <a:ea typeface="Arial" panose="020B0604020202020204" pitchFamily="34" charset="0"/>
              </a:rPr>
              <a:t>capacity building</a:t>
            </a:r>
          </a:p>
          <a:p>
            <a:pPr marR="0">
              <a:lnSpc>
                <a:spcPct val="110000"/>
              </a:lnSpc>
              <a:spcBef>
                <a:spcPts val="0"/>
              </a:spcBef>
              <a:spcAft>
                <a:spcPts val="1200"/>
              </a:spcAft>
            </a:pPr>
            <a:endParaRPr lang="en-US" sz="3200" dirty="0">
              <a:effectLst/>
              <a:latin typeface="Arial" panose="020B0604020202020204" pitchFamily="34" charset="0"/>
              <a:ea typeface="Arial" panose="020B0604020202020204" pitchFamily="34" charset="0"/>
            </a:endParaRPr>
          </a:p>
          <a:p>
            <a:pPr>
              <a:lnSpc>
                <a:spcPct val="110000"/>
              </a:lnSpc>
              <a:spcBef>
                <a:spcPts val="0"/>
              </a:spcBef>
            </a:pPr>
            <a:endParaRPr lang="en-US" sz="2800" kern="0" dirty="0">
              <a:solidFill>
                <a:srgbClr val="022077"/>
              </a:solidFill>
              <a:effectLst/>
              <a:latin typeface="Arial" panose="020B0604020202020204" pitchFamily="34" charset="0"/>
              <a:ea typeface="Arial" panose="020B0604020202020204" pitchFamily="34" charset="0"/>
              <a:cs typeface="Times New Roman" panose="02020603050405020304" pitchFamily="18" charset="0"/>
            </a:endParaRPr>
          </a:p>
          <a:p>
            <a:pPr>
              <a:lnSpc>
                <a:spcPct val="110000"/>
              </a:lnSpc>
              <a:spcBef>
                <a:spcPts val="0"/>
              </a:spcBef>
            </a:pPr>
            <a:endParaRPr lang="en-US" sz="2800" kern="0" dirty="0">
              <a:solidFill>
                <a:srgbClr val="022077"/>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Title 6">
            <a:extLst>
              <a:ext uri="{FF2B5EF4-FFF2-40B4-BE49-F238E27FC236}">
                <a16:creationId xmlns:a16="http://schemas.microsoft.com/office/drawing/2014/main" id="{255247F9-CE35-4DC6-AFAD-35D0C4778F40}"/>
              </a:ext>
            </a:extLst>
          </p:cNvPr>
          <p:cNvSpPr>
            <a:spLocks noGrp="1"/>
          </p:cNvSpPr>
          <p:nvPr>
            <p:ph type="title"/>
          </p:nvPr>
        </p:nvSpPr>
        <p:spPr>
          <a:xfrm>
            <a:off x="204145" y="588611"/>
            <a:ext cx="6894576" cy="738546"/>
          </a:xfrm>
        </p:spPr>
        <p:txBody>
          <a:bodyPr/>
          <a:lstStyle/>
          <a:p>
            <a:r>
              <a:rPr lang="en-US" sz="4400" b="1" dirty="0">
                <a:solidFill>
                  <a:srgbClr val="009093"/>
                </a:solidFill>
              </a:rPr>
              <a:t>About Featured Grants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rcRect l="16685" r="16685"/>
          <a:stretch/>
        </p:blipFill>
        <p:spPr>
          <a:xfrm>
            <a:off x="6166669" y="-852110"/>
            <a:ext cx="8229600" cy="8229600"/>
          </a:xfrm>
          <a:prstGeom prst="ellipse">
            <a:avLst/>
          </a:prstGeom>
        </p:spPr>
      </p:pic>
    </p:spTree>
    <p:extLst>
      <p:ext uri="{BB962C8B-B14F-4D97-AF65-F5344CB8AC3E}">
        <p14:creationId xmlns:p14="http://schemas.microsoft.com/office/powerpoint/2010/main" val="3641638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70BB-9E74-B947-8542-BDB89DBC8210}"/>
              </a:ext>
            </a:extLst>
          </p:cNvPr>
          <p:cNvSpPr>
            <a:spLocks noGrp="1"/>
          </p:cNvSpPr>
          <p:nvPr>
            <p:ph type="title"/>
          </p:nvPr>
        </p:nvSpPr>
        <p:spPr>
          <a:xfrm>
            <a:off x="386870" y="303978"/>
            <a:ext cx="10396149" cy="762310"/>
          </a:xfrm>
        </p:spPr>
        <p:txBody>
          <a:bodyPr lIns="91440" tIns="45720" rIns="91440" bIns="45720" anchor="t"/>
          <a:lstStyle/>
          <a:p>
            <a:r>
              <a:rPr lang="en-US" sz="3400" b="1" dirty="0">
                <a:latin typeface="Arial"/>
                <a:ea typeface="Roboto Slab"/>
                <a:cs typeface="Arial"/>
              </a:rPr>
              <a:t>The Global Issue: </a:t>
            </a:r>
            <a:br>
              <a:rPr lang="en-US" sz="3400" b="1" dirty="0"/>
            </a:br>
            <a:r>
              <a:rPr lang="en-US" sz="3400" b="1" dirty="0">
                <a:latin typeface="Arial"/>
                <a:ea typeface="Roboto Slab"/>
                <a:cs typeface="Arial"/>
              </a:rPr>
              <a:t>Sexual &amp; Reproductive Health Education for Girls</a:t>
            </a:r>
          </a:p>
        </p:txBody>
      </p:sp>
      <p:sp>
        <p:nvSpPr>
          <p:cNvPr id="3" name="Slide Number Placeholder 2">
            <a:extLst>
              <a:ext uri="{FF2B5EF4-FFF2-40B4-BE49-F238E27FC236}">
                <a16:creationId xmlns:a16="http://schemas.microsoft.com/office/drawing/2014/main" id="{FDFF429A-5AB8-8C40-80D4-902E4C22C0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Content Placeholder 3">
            <a:extLst>
              <a:ext uri="{FF2B5EF4-FFF2-40B4-BE49-F238E27FC236}">
                <a16:creationId xmlns:a16="http://schemas.microsoft.com/office/drawing/2014/main" id="{9370E7B5-B41F-184D-BE9C-E546BC86F796}"/>
              </a:ext>
            </a:extLst>
          </p:cNvPr>
          <p:cNvSpPr>
            <a:spLocks noGrp="1"/>
          </p:cNvSpPr>
          <p:nvPr>
            <p:ph idx="1"/>
          </p:nvPr>
        </p:nvSpPr>
        <p:spPr>
          <a:xfrm>
            <a:off x="579903" y="1717451"/>
            <a:ext cx="11106536" cy="3841827"/>
          </a:xfrm>
        </p:spPr>
        <p:txBody>
          <a:bodyPr lIns="91440" tIns="45720" rIns="91440" bIns="45720" numCol="1" anchor="t"/>
          <a:lstStyle/>
          <a:p>
            <a:pPr marR="0" lvl="0">
              <a:lnSpc>
                <a:spcPct val="110000"/>
              </a:lnSpc>
              <a:spcBef>
                <a:spcPts val="0"/>
              </a:spcBef>
              <a:spcAft>
                <a:spcPts val="600"/>
              </a:spcAft>
            </a:pPr>
            <a:r>
              <a:rPr lang="en-US" sz="3600" dirty="0">
                <a:ea typeface="Arial" panose="020B0604020202020204" pitchFamily="34" charset="0"/>
              </a:rPr>
              <a:t>Includes sensitive &amp; often taboo topics:</a:t>
            </a:r>
          </a:p>
          <a:p>
            <a:pPr marL="571500" marR="0" lvl="0" indent="-571500">
              <a:lnSpc>
                <a:spcPct val="110000"/>
              </a:lnSpc>
              <a:spcBef>
                <a:spcPts val="0"/>
              </a:spcBef>
              <a:spcAft>
                <a:spcPts val="600"/>
              </a:spcAft>
              <a:buFont typeface="Arial" panose="020B0604020202020204" pitchFamily="34" charset="0"/>
              <a:buChar char="•"/>
            </a:pPr>
            <a:r>
              <a:rPr lang="en-US" sz="3600" dirty="0">
                <a:ea typeface="Arial" panose="020B0604020202020204" pitchFamily="34" charset="0"/>
              </a:rPr>
              <a:t>consent</a:t>
            </a:r>
          </a:p>
          <a:p>
            <a:pPr marL="571500" marR="0" lvl="0" indent="-571500">
              <a:lnSpc>
                <a:spcPct val="110000"/>
              </a:lnSpc>
              <a:spcBef>
                <a:spcPts val="0"/>
              </a:spcBef>
              <a:spcAft>
                <a:spcPts val="600"/>
              </a:spcAft>
              <a:buFont typeface="Arial" panose="020B0604020202020204" pitchFamily="34" charset="0"/>
              <a:buChar char="•"/>
            </a:pPr>
            <a:r>
              <a:rPr lang="en-US" sz="3600" dirty="0">
                <a:ea typeface="Arial" panose="020B0604020202020204" pitchFamily="34" charset="0"/>
              </a:rPr>
              <a:t>sexually transmitted infections (STIs)</a:t>
            </a:r>
          </a:p>
          <a:p>
            <a:pPr marL="571500" marR="0" lvl="0" indent="-571500">
              <a:lnSpc>
                <a:spcPct val="110000"/>
              </a:lnSpc>
              <a:spcBef>
                <a:spcPts val="0"/>
              </a:spcBef>
              <a:spcAft>
                <a:spcPts val="600"/>
              </a:spcAft>
              <a:buFont typeface="Arial" panose="020B0604020202020204" pitchFamily="34" charset="0"/>
              <a:buChar char="•"/>
            </a:pPr>
            <a:r>
              <a:rPr lang="en-US" sz="3600" dirty="0">
                <a:ea typeface="Arial" panose="020B0604020202020204" pitchFamily="34" charset="0"/>
              </a:rPr>
              <a:t>early pregnancy</a:t>
            </a:r>
          </a:p>
          <a:p>
            <a:pPr marL="571500" marR="0" lvl="0" indent="-571500">
              <a:lnSpc>
                <a:spcPct val="110000"/>
              </a:lnSpc>
              <a:spcBef>
                <a:spcPts val="0"/>
              </a:spcBef>
              <a:spcAft>
                <a:spcPts val="600"/>
              </a:spcAft>
              <a:buFont typeface="Arial" panose="020B0604020202020204" pitchFamily="34" charset="0"/>
              <a:buChar char="•"/>
            </a:pPr>
            <a:r>
              <a:rPr lang="en-US" sz="3600" dirty="0">
                <a:ea typeface="Arial" panose="020B0604020202020204" pitchFamily="34" charset="0"/>
              </a:rPr>
              <a:t>delaying marriage </a:t>
            </a:r>
          </a:p>
          <a:p>
            <a:pPr marR="0" lvl="0">
              <a:lnSpc>
                <a:spcPct val="110000"/>
              </a:lnSpc>
              <a:spcBef>
                <a:spcPts val="0"/>
              </a:spcBef>
              <a:spcAft>
                <a:spcPts val="600"/>
              </a:spcAft>
            </a:pPr>
            <a:r>
              <a:rPr lang="en-US" sz="3600" dirty="0">
                <a:ea typeface="Arial" panose="020B0604020202020204" pitchFamily="34" charset="0"/>
              </a:rPr>
              <a:t>Best success with culturally specific tools: storytelling, local history &amp; literature</a:t>
            </a:r>
          </a:p>
        </p:txBody>
      </p:sp>
    </p:spTree>
    <p:extLst>
      <p:ext uri="{BB962C8B-B14F-4D97-AF65-F5344CB8AC3E}">
        <p14:creationId xmlns:p14="http://schemas.microsoft.com/office/powerpoint/2010/main" val="29498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3C7A5B2-CAF4-2DF3-8E13-F4FAEB68E84C}"/>
              </a:ext>
            </a:extLst>
          </p:cNvPr>
          <p:cNvSpPr>
            <a:spLocks noGrp="1"/>
          </p:cNvSpPr>
          <p:nvPr>
            <p:ph type="sldNum" sz="quarter" idx="12"/>
          </p:nvPr>
        </p:nvSpPr>
        <p:spPr/>
        <p:txBody>
          <a:bodyPr/>
          <a:lstStyle/>
          <a:p>
            <a:fld id="{CDCB46B4-79E8-1449-8D45-8ACF439F73AA}" type="slidenum">
              <a:rPr lang="en-US" smtClean="0"/>
              <a:pPr/>
              <a:t>4</a:t>
            </a:fld>
            <a:endParaRPr lang="en-US" dirty="0"/>
          </a:p>
        </p:txBody>
      </p:sp>
      <p:sp>
        <p:nvSpPr>
          <p:cNvPr id="6" name="Rectangle 5">
            <a:extLst>
              <a:ext uri="{FF2B5EF4-FFF2-40B4-BE49-F238E27FC236}">
                <a16:creationId xmlns:a16="http://schemas.microsoft.com/office/drawing/2014/main" id="{2599A0A2-CE32-095F-4326-AAC8FC285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929C241-CC2D-8566-B7E8-AD647244D9CB}"/>
              </a:ext>
            </a:extLst>
          </p:cNvPr>
          <p:cNvSpPr txBox="1"/>
          <p:nvPr/>
        </p:nvSpPr>
        <p:spPr>
          <a:xfrm>
            <a:off x="654165" y="771525"/>
            <a:ext cx="10751001" cy="156966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rgbClr val="009093"/>
                </a:solidFill>
                <a:latin typeface="Arial"/>
              </a:rPr>
              <a:t>May Featured Grantee: </a:t>
            </a:r>
            <a:r>
              <a:rPr lang="en-US" sz="4800" dirty="0">
                <a:latin typeface="Arial"/>
                <a:cs typeface="Arial"/>
              </a:rPr>
              <a:t>​</a:t>
            </a:r>
            <a:br>
              <a:rPr lang="en-US" sz="4800" dirty="0">
                <a:latin typeface="Arial"/>
                <a:cs typeface="Arial"/>
              </a:rPr>
            </a:br>
            <a:r>
              <a:rPr lang="en-US" sz="4800" b="1" dirty="0">
                <a:solidFill>
                  <a:srgbClr val="009093"/>
                </a:solidFill>
                <a:latin typeface="Arial"/>
              </a:rPr>
              <a:t>Sacred Valley Health</a:t>
            </a:r>
            <a:endParaRPr lang="en-US" dirty="0"/>
          </a:p>
        </p:txBody>
      </p:sp>
      <p:sp>
        <p:nvSpPr>
          <p:cNvPr id="9" name="Content Placeholder 3">
            <a:extLst>
              <a:ext uri="{FF2B5EF4-FFF2-40B4-BE49-F238E27FC236}">
                <a16:creationId xmlns:a16="http://schemas.microsoft.com/office/drawing/2014/main" id="{A8A8405A-570E-20E4-6B44-F92147BE177F}"/>
              </a:ext>
            </a:extLst>
          </p:cNvPr>
          <p:cNvSpPr>
            <a:spLocks noGrp="1"/>
          </p:cNvSpPr>
          <p:nvPr>
            <p:ph idx="1"/>
          </p:nvPr>
        </p:nvSpPr>
        <p:spPr>
          <a:xfrm>
            <a:off x="522523" y="3041271"/>
            <a:ext cx="11414208" cy="3202775"/>
          </a:xfrm>
        </p:spPr>
        <p:txBody>
          <a:bodyPr vert="horz" lIns="91440" tIns="45720" rIns="91440" bIns="45720" rtlCol="0" anchor="ctr">
            <a:noAutofit/>
          </a:bodyPr>
          <a:lstStyle/>
          <a:p>
            <a:pPr>
              <a:lnSpc>
                <a:spcPct val="90000"/>
              </a:lnSpc>
              <a:spcBef>
                <a:spcPts val="0"/>
              </a:spcBef>
            </a:pPr>
            <a:r>
              <a:rPr lang="en-US" sz="2800" dirty="0">
                <a:ea typeface="+mn-ea"/>
                <a:cs typeface="Arial"/>
              </a:rPr>
              <a:t>Partners with Indigenous communities in Peru</a:t>
            </a:r>
          </a:p>
          <a:p>
            <a:pPr>
              <a:lnSpc>
                <a:spcPct val="90000"/>
              </a:lnSpc>
              <a:spcBef>
                <a:spcPts val="0"/>
              </a:spcBef>
            </a:pPr>
            <a:endParaRPr lang="en-US" sz="2800" dirty="0">
              <a:ea typeface="+mn-ea"/>
              <a:cs typeface="Arial"/>
            </a:endParaRPr>
          </a:p>
          <a:p>
            <a:pPr>
              <a:lnSpc>
                <a:spcPct val="90000"/>
              </a:lnSpc>
              <a:spcBef>
                <a:spcPts val="0"/>
              </a:spcBef>
            </a:pPr>
            <a:r>
              <a:rPr lang="en-US" sz="2800" dirty="0">
                <a:ea typeface="+mn-ea"/>
                <a:cs typeface="Arial"/>
              </a:rPr>
              <a:t>Improves health &amp; well-being of underserved, marginalized people</a:t>
            </a:r>
          </a:p>
          <a:p>
            <a:pPr>
              <a:lnSpc>
                <a:spcPct val="90000"/>
              </a:lnSpc>
              <a:spcBef>
                <a:spcPts val="0"/>
              </a:spcBef>
            </a:pPr>
            <a:endParaRPr lang="en-US" sz="2800" dirty="0">
              <a:ea typeface="+mn-ea"/>
              <a:cs typeface="Arial"/>
            </a:endParaRPr>
          </a:p>
          <a:p>
            <a:pPr>
              <a:lnSpc>
                <a:spcPct val="90000"/>
              </a:lnSpc>
              <a:spcBef>
                <a:spcPts val="0"/>
              </a:spcBef>
            </a:pPr>
            <a:r>
              <a:rPr lang="en-US" sz="2800" dirty="0">
                <a:effectLst/>
                <a:latin typeface="Arial" panose="020B0604020202020204" pitchFamily="34" charset="0"/>
                <a:ea typeface="Arial" panose="020B0604020202020204" pitchFamily="34" charset="0"/>
                <a:cs typeface="Arial" panose="020B0604020202020204" pitchFamily="34" charset="0"/>
              </a:rPr>
              <a:t>Programs: women’s health, nutrition, wilderness medicine, Community Health Workers, adolescent girls </a:t>
            </a:r>
            <a:endParaRPr lang="en-US" sz="2800" dirty="0">
              <a:ea typeface="+mn-ea"/>
              <a:cs typeface="Arial"/>
            </a:endParaRPr>
          </a:p>
          <a:p>
            <a:pPr>
              <a:lnSpc>
                <a:spcPct val="90000"/>
              </a:lnSpc>
              <a:spcBef>
                <a:spcPts val="0"/>
              </a:spcBef>
            </a:pPr>
            <a:endParaRPr lang="en-US" sz="2800" dirty="0">
              <a:ea typeface="+mn-ea"/>
              <a:cs typeface="Arial"/>
            </a:endParaRPr>
          </a:p>
          <a:p>
            <a:pPr>
              <a:lnSpc>
                <a:spcPct val="90000"/>
              </a:lnSpc>
              <a:spcBef>
                <a:spcPts val="0"/>
              </a:spcBef>
            </a:pPr>
            <a:r>
              <a:rPr lang="en-US" sz="2800" dirty="0">
                <a:ea typeface="+mn-ea"/>
                <a:cs typeface="Arial"/>
              </a:rPr>
              <a:t>Highly successful 2018 Together Women Rise grantee</a:t>
            </a:r>
          </a:p>
          <a:p>
            <a:pPr>
              <a:lnSpc>
                <a:spcPct val="90000"/>
              </a:lnSpc>
              <a:spcBef>
                <a:spcPts val="0"/>
              </a:spcBef>
            </a:pPr>
            <a:endParaRPr lang="en-US" sz="2800" dirty="0">
              <a:ea typeface="+mn-ea"/>
              <a:cs typeface="Arial"/>
            </a:endParaRPr>
          </a:p>
          <a:p>
            <a:pPr>
              <a:lnSpc>
                <a:spcPct val="90000"/>
              </a:lnSpc>
              <a:spcBef>
                <a:spcPts val="0"/>
              </a:spcBef>
            </a:pPr>
            <a:endParaRPr lang="en-US" sz="2800" dirty="0">
              <a:latin typeface="Arial"/>
              <a:ea typeface="+mn-ea"/>
              <a:cs typeface="Arial"/>
            </a:endParaRPr>
          </a:p>
        </p:txBody>
      </p:sp>
    </p:spTree>
    <p:extLst>
      <p:ext uri="{BB962C8B-B14F-4D97-AF65-F5344CB8AC3E}">
        <p14:creationId xmlns:p14="http://schemas.microsoft.com/office/powerpoint/2010/main" val="405797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029D0-2A50-08F6-FD6B-F57089B98C8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858A7E-3AD1-1D42-016B-9983FEBBDF0F}"/>
              </a:ext>
            </a:extLst>
          </p:cNvPr>
          <p:cNvSpPr>
            <a:spLocks noGrp="1"/>
          </p:cNvSpPr>
          <p:nvPr>
            <p:ph type="sldNum" sz="quarter" idx="12"/>
          </p:nvPr>
        </p:nvSpPr>
        <p:spPr/>
        <p:txBody>
          <a:bodyPr/>
          <a:lstStyle/>
          <a:p>
            <a:fld id="{CDCB46B4-79E8-1449-8D45-8ACF439F73AA}" type="slidenum">
              <a:rPr lang="en-US" smtClean="0"/>
              <a:pPr/>
              <a:t>5</a:t>
            </a:fld>
            <a:endParaRPr lang="en-US" dirty="0"/>
          </a:p>
        </p:txBody>
      </p:sp>
      <p:sp>
        <p:nvSpPr>
          <p:cNvPr id="6" name="Rectangle 5">
            <a:extLst>
              <a:ext uri="{FF2B5EF4-FFF2-40B4-BE49-F238E27FC236}">
                <a16:creationId xmlns:a16="http://schemas.microsoft.com/office/drawing/2014/main" id="{7B0DDE33-F838-637B-9511-F4A5F3ADE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92FE254E-5A38-668C-8329-E49B73C488EA}"/>
              </a:ext>
            </a:extLst>
          </p:cNvPr>
          <p:cNvSpPr>
            <a:spLocks noGrp="1"/>
          </p:cNvSpPr>
          <p:nvPr>
            <p:ph type="title"/>
          </p:nvPr>
        </p:nvSpPr>
        <p:spPr>
          <a:xfrm>
            <a:off x="5246623" y="65184"/>
            <a:ext cx="6410267" cy="1638377"/>
          </a:xfrm>
        </p:spPr>
        <p:txBody>
          <a:bodyPr vert="horz" lIns="91440" tIns="45720" rIns="91440" bIns="45720" rtlCol="0" anchor="b">
            <a:normAutofit/>
          </a:bodyPr>
          <a:lstStyle/>
          <a:p>
            <a:pPr>
              <a:lnSpc>
                <a:spcPct val="90000"/>
              </a:lnSpc>
            </a:pPr>
            <a:r>
              <a:rPr lang="en-US" sz="4800" b="1" dirty="0">
                <a:solidFill>
                  <a:srgbClr val="009093"/>
                </a:solidFill>
                <a:latin typeface="Arial"/>
                <a:ea typeface="+mj-ea"/>
                <a:cs typeface="Arial"/>
              </a:rPr>
              <a:t>Life Challenges of Women in Peru</a:t>
            </a:r>
          </a:p>
        </p:txBody>
      </p:sp>
      <p:pic>
        <p:nvPicPr>
          <p:cNvPr id="8" name="Picture 7">
            <a:extLst>
              <a:ext uri="{FF2B5EF4-FFF2-40B4-BE49-F238E27FC236}">
                <a16:creationId xmlns:a16="http://schemas.microsoft.com/office/drawing/2014/main" id="{EC67B271-2D27-D09E-B1C0-F715E0C94712}"/>
              </a:ext>
            </a:extLst>
          </p:cNvPr>
          <p:cNvPicPr>
            <a:picLocks noChangeAspect="1"/>
          </p:cNvPicPr>
          <p:nvPr/>
        </p:nvPicPr>
        <p:blipFill>
          <a:blip r:embed="rId3" cstate="email">
            <a:extLst>
              <a:ext uri="{28A0092B-C50C-407E-A947-70E740481C1C}">
                <a14:useLocalDpi xmlns:a14="http://schemas.microsoft.com/office/drawing/2010/main"/>
              </a:ext>
            </a:extLst>
          </a:blip>
          <a:srcRect l="23620" r="23620"/>
          <a:stretch/>
        </p:blipFill>
        <p:spPr>
          <a:xfrm>
            <a:off x="535110" y="627954"/>
            <a:ext cx="4235516" cy="5353373"/>
          </a:xfrm>
          <a:prstGeom prst="rect">
            <a:avLst/>
          </a:prstGeom>
        </p:spPr>
      </p:pic>
      <p:sp>
        <p:nvSpPr>
          <p:cNvPr id="14" name="Content Placeholder 3">
            <a:extLst>
              <a:ext uri="{FF2B5EF4-FFF2-40B4-BE49-F238E27FC236}">
                <a16:creationId xmlns:a16="http://schemas.microsoft.com/office/drawing/2014/main" id="{572169C2-9AA4-3C5F-E34B-3CA7260BA609}"/>
              </a:ext>
            </a:extLst>
          </p:cNvPr>
          <p:cNvSpPr>
            <a:spLocks noGrp="1"/>
          </p:cNvSpPr>
          <p:nvPr>
            <p:ph idx="1"/>
          </p:nvPr>
        </p:nvSpPr>
        <p:spPr>
          <a:xfrm>
            <a:off x="4976551" y="2899705"/>
            <a:ext cx="6975670" cy="4354662"/>
          </a:xfrm>
        </p:spPr>
        <p:txBody>
          <a:bodyPr vert="horz" lIns="91440" tIns="45720" rIns="91440" bIns="45720" numCol="1" rtlCol="0" anchor="ctr">
            <a:noAutofit/>
          </a:bodyPr>
          <a:lstStyle/>
          <a:p>
            <a:pPr marL="342900" marR="0" lvl="0" indent="-228600">
              <a:lnSpc>
                <a:spcPct val="90000"/>
              </a:lnSpc>
              <a:spcBef>
                <a:spcPts val="0"/>
              </a:spcBef>
              <a:spcAft>
                <a:spcPts val="120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rPr>
              <a:t>Poverty = biggest challenge</a:t>
            </a:r>
          </a:p>
          <a:p>
            <a:pPr marL="342900" marR="0" lvl="0" indent="-228600">
              <a:lnSpc>
                <a:spcPct val="90000"/>
              </a:lnSpc>
              <a:spcBef>
                <a:spcPts val="0"/>
              </a:spcBef>
              <a:spcAft>
                <a:spcPts val="1200"/>
              </a:spcAft>
              <a:buFont typeface="Arial" panose="020B0604020202020204" pitchFamily="34" charset="0"/>
              <a:buChar char="•"/>
            </a:pPr>
            <a:r>
              <a:rPr lang="en-US" sz="2800" dirty="0">
                <a:ea typeface="Arial" panose="020B0604020202020204" pitchFamily="34" charset="0"/>
              </a:rPr>
              <a:t>30%+ earn no income</a:t>
            </a:r>
          </a:p>
          <a:p>
            <a:pPr marL="342900" marR="0" lvl="0" indent="-228600">
              <a:lnSpc>
                <a:spcPct val="90000"/>
              </a:lnSpc>
              <a:spcBef>
                <a:spcPts val="0"/>
              </a:spcBef>
              <a:spcAft>
                <a:spcPts val="120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rPr>
              <a:t>Earn 30% less than men</a:t>
            </a:r>
          </a:p>
          <a:p>
            <a:pPr marL="342900" marR="0" lvl="0" indent="-228600">
              <a:lnSpc>
                <a:spcPct val="90000"/>
              </a:lnSpc>
              <a:spcBef>
                <a:spcPts val="0"/>
              </a:spcBef>
              <a:spcAft>
                <a:spcPts val="1200"/>
              </a:spcAft>
              <a:buFont typeface="Arial" panose="020B0604020202020204" pitchFamily="34" charset="0"/>
              <a:buChar char="•"/>
            </a:pPr>
            <a:r>
              <a:rPr lang="en-US" sz="2800" dirty="0">
                <a:ea typeface="Arial" panose="020B0604020202020204" pitchFamily="34" charset="0"/>
              </a:rPr>
              <a:t>Peru: world’s highest COVID death rates per capita</a:t>
            </a:r>
          </a:p>
          <a:p>
            <a:pPr marL="342900" marR="0" lvl="0" indent="-228600">
              <a:lnSpc>
                <a:spcPct val="90000"/>
              </a:lnSpc>
              <a:spcBef>
                <a:spcPts val="0"/>
              </a:spcBef>
              <a:spcAft>
                <a:spcPts val="120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rPr>
              <a:t>Political cris</a:t>
            </a:r>
            <a:r>
              <a:rPr lang="en-US" sz="2800" dirty="0">
                <a:ea typeface="Arial" panose="020B0604020202020204" pitchFamily="34" charset="0"/>
              </a:rPr>
              <a:t>is, extreme drought, national economic woes</a:t>
            </a:r>
          </a:p>
          <a:p>
            <a:pPr marL="342900" marR="0" lvl="0" indent="-228600">
              <a:lnSpc>
                <a:spcPct val="90000"/>
              </a:lnSpc>
              <a:spcBef>
                <a:spcPts val="0"/>
              </a:spcBef>
              <a:spcAft>
                <a:spcPts val="1200"/>
              </a:spcAft>
              <a:buFont typeface="Arial" panose="020B0604020202020204" pitchFamily="34" charset="0"/>
              <a:buChar char="•"/>
            </a:pPr>
            <a:r>
              <a:rPr lang="en-US" sz="2800" dirty="0">
                <a:effectLst/>
                <a:latin typeface="Arial" panose="020B0604020202020204" pitchFamily="34" charset="0"/>
                <a:ea typeface="Arial" panose="020B0604020202020204" pitchFamily="34" charset="0"/>
              </a:rPr>
              <a:t>Additional marginalization for Indigenous Quechua-speaking women</a:t>
            </a:r>
          </a:p>
          <a:p>
            <a:pPr marL="342900" marR="0" lvl="0" indent="-228600">
              <a:lnSpc>
                <a:spcPct val="90000"/>
              </a:lnSpc>
              <a:spcBef>
                <a:spcPts val="0"/>
              </a:spcBef>
              <a:spcAft>
                <a:spcPts val="1200"/>
              </a:spcAft>
              <a:buFont typeface="Arial" panose="020B0604020202020204" pitchFamily="34" charset="0"/>
              <a:buChar char="•"/>
            </a:pPr>
            <a:endParaRPr lang="en-US" sz="2800" dirty="0">
              <a:ea typeface="Arial" panose="020B0604020202020204" pitchFamily="34" charset="0"/>
            </a:endParaRPr>
          </a:p>
          <a:p>
            <a:pPr marL="342900" marR="0" lvl="0" indent="-228600">
              <a:lnSpc>
                <a:spcPct val="90000"/>
              </a:lnSpc>
              <a:spcBef>
                <a:spcPts val="0"/>
              </a:spcBef>
              <a:spcAft>
                <a:spcPts val="1200"/>
              </a:spcAft>
              <a:buFont typeface="Arial" panose="020B0604020202020204" pitchFamily="34" charset="0"/>
              <a:buChar char="•"/>
            </a:pPr>
            <a:endParaRPr lang="en-US" sz="2800" dirty="0">
              <a:ea typeface="Arial" panose="020B0604020202020204" pitchFamily="34" charset="0"/>
            </a:endParaRPr>
          </a:p>
          <a:p>
            <a:pPr marL="342900" marR="0" lvl="0" indent="-228600">
              <a:lnSpc>
                <a:spcPct val="90000"/>
              </a:lnSpc>
              <a:spcBef>
                <a:spcPts val="0"/>
              </a:spcBef>
              <a:spcAft>
                <a:spcPts val="1200"/>
              </a:spcAft>
              <a:buFont typeface="Arial" panose="020B0604020202020204" pitchFamily="34" charset="0"/>
              <a:buChar char="•"/>
            </a:pPr>
            <a:endParaRPr lang="en-US" sz="2800" dirty="0">
              <a:effectLst/>
              <a:latin typeface="Arial" panose="020B0604020202020204" pitchFamily="34" charset="0"/>
              <a:ea typeface="Arial" panose="020B0604020202020204" pitchFamily="34" charset="0"/>
            </a:endParaRPr>
          </a:p>
          <a:p>
            <a:pPr marL="342900" marR="0" lvl="0" indent="-228600">
              <a:lnSpc>
                <a:spcPct val="90000"/>
              </a:lnSpc>
              <a:spcBef>
                <a:spcPts val="0"/>
              </a:spcBef>
              <a:spcAft>
                <a:spcPts val="1200"/>
              </a:spcAft>
              <a:buFont typeface="Arial" panose="020B0604020202020204" pitchFamily="34" charset="0"/>
              <a:buChar char="•"/>
            </a:pPr>
            <a:endParaRPr lang="en-US" sz="1700" dirty="0">
              <a:solidFill>
                <a:schemeClr val="tx1"/>
              </a:solidFill>
              <a:effectLst/>
              <a:latin typeface="+mn-lt"/>
              <a:ea typeface="+mn-ea"/>
              <a:cs typeface="+mn-cs"/>
            </a:endParaRPr>
          </a:p>
        </p:txBody>
      </p:sp>
    </p:spTree>
    <p:extLst>
      <p:ext uri="{BB962C8B-B14F-4D97-AF65-F5344CB8AC3E}">
        <p14:creationId xmlns:p14="http://schemas.microsoft.com/office/powerpoint/2010/main" val="502896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276225" y="382332"/>
            <a:ext cx="11168381" cy="531854"/>
          </a:xfrm>
        </p:spPr>
        <p:txBody>
          <a:bodyPr vert="horz" lIns="91440" tIns="45720" rIns="91440" bIns="45720" rtlCol="0">
            <a:normAutofit/>
          </a:bodyPr>
          <a:lstStyle/>
          <a:p>
            <a:pPr>
              <a:lnSpc>
                <a:spcPct val="90000"/>
              </a:lnSpc>
              <a:spcAft>
                <a:spcPts val="1200"/>
              </a:spcAft>
            </a:pPr>
            <a:r>
              <a:rPr lang="en-US" sz="3200" b="1" dirty="0">
                <a:solidFill>
                  <a:srgbClr val="009093"/>
                </a:solidFill>
                <a:effectLst/>
              </a:rPr>
              <a:t>How Our Grant Will Be Used</a:t>
            </a: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sz="half" idx="2"/>
          </p:nvPr>
        </p:nvSpPr>
        <p:spPr>
          <a:xfrm>
            <a:off x="276225" y="1127451"/>
            <a:ext cx="5500631" cy="4857750"/>
          </a:xfrm>
        </p:spPr>
        <p:txBody>
          <a:bodyPr vert="horz" lIns="91440" tIns="45720" rIns="91440" bIns="45720" rtlCol="0">
            <a:normAutofit/>
          </a:bodyPr>
          <a:lstStyle/>
          <a:p>
            <a:pPr>
              <a:lnSpc>
                <a:spcPct val="110000"/>
              </a:lnSpc>
              <a:spcBef>
                <a:spcPts val="0"/>
              </a:spcBef>
              <a:spcAft>
                <a:spcPts val="1200"/>
              </a:spcAft>
            </a:pPr>
            <a:r>
              <a:rPr lang="en-US" sz="2800" b="1" dirty="0"/>
              <a:t>$40</a:t>
            </a:r>
            <a:r>
              <a:rPr lang="en-US" sz="2800" b="1" dirty="0">
                <a:effectLst/>
              </a:rPr>
              <a:t>,000</a:t>
            </a:r>
            <a:r>
              <a:rPr lang="en-US" sz="2800" b="1" dirty="0"/>
              <a:t> Project Grant  </a:t>
            </a:r>
          </a:p>
          <a:p>
            <a:pPr>
              <a:lnSpc>
                <a:spcPct val="110000"/>
              </a:lnSpc>
              <a:spcBef>
                <a:spcPts val="0"/>
              </a:spcBef>
              <a:spcAft>
                <a:spcPts val="1200"/>
              </a:spcAft>
            </a:pPr>
            <a:r>
              <a:rPr lang="en-US" sz="2800" b="1" dirty="0"/>
              <a:t>Adolescent Girls Empowerment Initiative</a:t>
            </a:r>
          </a:p>
          <a:p>
            <a:pPr>
              <a:lnSpc>
                <a:spcPct val="110000"/>
              </a:lnSpc>
              <a:spcBef>
                <a:spcPts val="0"/>
              </a:spcBef>
              <a:spcAft>
                <a:spcPts val="1200"/>
              </a:spcAft>
            </a:pPr>
            <a:endParaRPr lang="en-US" sz="2800" b="1" dirty="0"/>
          </a:p>
          <a:p>
            <a:pPr>
              <a:lnSpc>
                <a:spcPct val="110000"/>
              </a:lnSpc>
              <a:spcBef>
                <a:spcPts val="0"/>
              </a:spcBef>
              <a:spcAft>
                <a:spcPts val="1200"/>
              </a:spcAft>
            </a:pPr>
            <a:r>
              <a:rPr lang="en-US" sz="2800" dirty="0"/>
              <a:t>Train &amp; empower Indigenous adolescent girls → leaders in healthy gender relationships &amp; reproductive health</a:t>
            </a:r>
          </a:p>
          <a:p>
            <a:pPr>
              <a:lnSpc>
                <a:spcPct val="110000"/>
              </a:lnSpc>
              <a:spcBef>
                <a:spcPts val="0"/>
              </a:spcBef>
              <a:spcAft>
                <a:spcPts val="1200"/>
              </a:spcAft>
            </a:pPr>
            <a:endParaRPr lang="en-US" sz="2800" dirty="0"/>
          </a:p>
        </p:txBody>
      </p:sp>
      <p:pic>
        <p:nvPicPr>
          <p:cNvPr id="5" name="Picture 4">
            <a:extLst>
              <a:ext uri="{FF2B5EF4-FFF2-40B4-BE49-F238E27FC236}">
                <a16:creationId xmlns:a16="http://schemas.microsoft.com/office/drawing/2014/main" id="{AED7BFAB-3560-FFBE-9EC6-77DFFDE9FF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918" t="-7451" r="9508" b="-11781"/>
          <a:stretch/>
        </p:blipFill>
        <p:spPr>
          <a:xfrm>
            <a:off x="5776856" y="-558474"/>
            <a:ext cx="8229600" cy="8229600"/>
          </a:xfrm>
          <a:prstGeom prst="ellipse">
            <a:avLst/>
          </a:prstGeom>
          <a:noFill/>
        </p:spPr>
      </p:pic>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a:xfrm>
            <a:off x="11444606" y="6376399"/>
            <a:ext cx="492125" cy="274324"/>
          </a:xfrm>
        </p:spPr>
        <p:txBody>
          <a:bodyPr vert="horz" lIns="91440" tIns="45720" rIns="91440" bIns="45720" rtlCol="0" anchor="ctr">
            <a:normAutofit/>
          </a:bodyPr>
          <a:lstStyle/>
          <a:p>
            <a:pPr>
              <a:spcAft>
                <a:spcPts val="600"/>
              </a:spcAft>
              <a:defRPr/>
            </a:pPr>
            <a:fld id="{CDCB46B4-79E8-1449-8D45-8ACF439F73AA}" type="slidenum">
              <a:rPr lang="en-US" smtClean="0"/>
              <a:pPr>
                <a:spcAft>
                  <a:spcPts val="600"/>
                </a:spcAft>
                <a:defRPr/>
              </a:pPr>
              <a:t>6</a:t>
            </a:fld>
            <a:endParaRPr lang="en-US" dirty="0"/>
          </a:p>
        </p:txBody>
      </p:sp>
    </p:spTree>
    <p:extLst>
      <p:ext uri="{BB962C8B-B14F-4D97-AF65-F5344CB8AC3E}">
        <p14:creationId xmlns:p14="http://schemas.microsoft.com/office/powerpoint/2010/main" val="3669475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91CE4-F7F9-FA81-E6F3-705A28BF3B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CAAEA5-281E-85AC-2CAC-9596961B38B5}"/>
              </a:ext>
            </a:extLst>
          </p:cNvPr>
          <p:cNvSpPr>
            <a:spLocks noGrp="1"/>
          </p:cNvSpPr>
          <p:nvPr>
            <p:ph type="title"/>
          </p:nvPr>
        </p:nvSpPr>
        <p:spPr>
          <a:xfrm>
            <a:off x="495300" y="361795"/>
            <a:ext cx="10679062" cy="762310"/>
          </a:xfrm>
        </p:spPr>
        <p:txBody>
          <a:bodyPr vert="horz" lIns="91440" tIns="45720" rIns="91440" bIns="45720" rtlCol="0" anchor="ctr">
            <a:normAutofit/>
          </a:bodyPr>
          <a:lstStyle/>
          <a:p>
            <a:pPr>
              <a:spcAft>
                <a:spcPts val="1200"/>
              </a:spcAft>
            </a:pPr>
            <a:r>
              <a:rPr lang="en-US" sz="4000" b="1" dirty="0">
                <a:solidFill>
                  <a:srgbClr val="009093"/>
                </a:solidFill>
                <a:effectLst/>
              </a:rPr>
              <a:t>How Our Grant Will Be Used</a:t>
            </a:r>
          </a:p>
        </p:txBody>
      </p:sp>
      <p:sp>
        <p:nvSpPr>
          <p:cNvPr id="4" name="Content Placeholder 3">
            <a:extLst>
              <a:ext uri="{FF2B5EF4-FFF2-40B4-BE49-F238E27FC236}">
                <a16:creationId xmlns:a16="http://schemas.microsoft.com/office/drawing/2014/main" id="{C5E1A285-48CE-2E2A-54C1-7B5691C59686}"/>
              </a:ext>
            </a:extLst>
          </p:cNvPr>
          <p:cNvSpPr>
            <a:spLocks noGrp="1"/>
          </p:cNvSpPr>
          <p:nvPr>
            <p:ph idx="1"/>
          </p:nvPr>
        </p:nvSpPr>
        <p:spPr>
          <a:xfrm>
            <a:off x="361949" y="1304925"/>
            <a:ext cx="11287125" cy="4924425"/>
          </a:xfrm>
        </p:spPr>
        <p:txBody>
          <a:bodyPr vert="horz" lIns="91440" tIns="45720" rIns="91440" bIns="45720" rtlCol="0">
            <a:normAutofit fontScale="70000" lnSpcReduction="20000"/>
          </a:bodyPr>
          <a:lstStyle/>
          <a:p>
            <a:pPr>
              <a:lnSpc>
                <a:spcPct val="120000"/>
              </a:lnSpc>
              <a:spcBef>
                <a:spcPts val="0"/>
              </a:spcBef>
              <a:spcAft>
                <a:spcPts val="1200"/>
              </a:spcAft>
            </a:pPr>
            <a:r>
              <a:rPr lang="en-US" sz="4400" b="0" dirty="0">
                <a:effectLst/>
                <a:latin typeface="Arial" panose="020B0604020202020204" pitchFamily="34" charset="0"/>
                <a:ea typeface="Arial" panose="020B0604020202020204" pitchFamily="34" charset="0"/>
                <a:cs typeface="Arial" panose="020B0604020202020204" pitchFamily="34" charset="0"/>
              </a:rPr>
              <a:t>Quechua-speaking staff </a:t>
            </a:r>
          </a:p>
          <a:p>
            <a:pPr>
              <a:lnSpc>
                <a:spcPct val="120000"/>
              </a:lnSpc>
              <a:spcBef>
                <a:spcPts val="0"/>
              </a:spcBef>
              <a:spcAft>
                <a:spcPts val="1200"/>
              </a:spcAft>
            </a:pPr>
            <a:r>
              <a:rPr lang="en-US" sz="4100" dirty="0"/>
              <a:t>Effective, accessible teaching</a:t>
            </a:r>
          </a:p>
          <a:p>
            <a:pPr marL="571500" indent="-571500">
              <a:lnSpc>
                <a:spcPct val="120000"/>
              </a:lnSpc>
              <a:spcBef>
                <a:spcPts val="0"/>
              </a:spcBef>
              <a:spcAft>
                <a:spcPts val="1200"/>
              </a:spcAft>
              <a:buFont typeface="Arial" panose="020B0604020202020204" pitchFamily="34" charset="0"/>
              <a:buChar char="•"/>
            </a:pPr>
            <a:r>
              <a:rPr lang="en-US" sz="4100" dirty="0"/>
              <a:t>Workshops</a:t>
            </a:r>
          </a:p>
          <a:p>
            <a:pPr marL="571500" indent="-571500">
              <a:lnSpc>
                <a:spcPct val="120000"/>
              </a:lnSpc>
              <a:spcBef>
                <a:spcPts val="0"/>
              </a:spcBef>
              <a:spcAft>
                <a:spcPts val="1200"/>
              </a:spcAft>
              <a:buFont typeface="Arial" panose="020B0604020202020204" pitchFamily="34" charset="0"/>
              <a:buChar char="•"/>
            </a:pPr>
            <a:r>
              <a:rPr lang="en-US" sz="4100" dirty="0"/>
              <a:t>Leadership development</a:t>
            </a:r>
          </a:p>
          <a:p>
            <a:pPr marL="571500" indent="-571500">
              <a:lnSpc>
                <a:spcPct val="120000"/>
              </a:lnSpc>
              <a:spcBef>
                <a:spcPts val="0"/>
              </a:spcBef>
              <a:spcAft>
                <a:spcPts val="1200"/>
              </a:spcAft>
              <a:buFont typeface="Arial" panose="020B0604020202020204" pitchFamily="34" charset="0"/>
              <a:buChar char="•"/>
            </a:pPr>
            <a:r>
              <a:rPr lang="en-US" sz="4100" dirty="0"/>
              <a:t>Networking young leaders</a:t>
            </a:r>
          </a:p>
          <a:p>
            <a:pPr marL="571500" indent="-571500">
              <a:lnSpc>
                <a:spcPct val="120000"/>
              </a:lnSpc>
              <a:spcBef>
                <a:spcPts val="0"/>
              </a:spcBef>
              <a:spcAft>
                <a:spcPts val="1200"/>
              </a:spcAft>
              <a:buFont typeface="Arial" panose="020B0604020202020204" pitchFamily="34" charset="0"/>
              <a:buChar char="•"/>
            </a:pPr>
            <a:r>
              <a:rPr lang="en-US" sz="4100" dirty="0"/>
              <a:t>Awareness &amp; advocacy campaigns</a:t>
            </a:r>
          </a:p>
          <a:p>
            <a:pPr>
              <a:lnSpc>
                <a:spcPct val="120000"/>
              </a:lnSpc>
              <a:spcBef>
                <a:spcPts val="0"/>
              </a:spcBef>
              <a:spcAft>
                <a:spcPts val="1200"/>
              </a:spcAft>
            </a:pPr>
            <a:endParaRPr lang="en-US" sz="2800" dirty="0"/>
          </a:p>
          <a:p>
            <a:pPr>
              <a:lnSpc>
                <a:spcPct val="120000"/>
              </a:lnSpc>
              <a:spcBef>
                <a:spcPts val="0"/>
              </a:spcBef>
              <a:spcAft>
                <a:spcPts val="1200"/>
              </a:spcAft>
            </a:pPr>
            <a:r>
              <a:rPr lang="en-US" sz="2800" dirty="0">
                <a:solidFill>
                  <a:srgbClr val="009093"/>
                </a:solidFill>
              </a:rPr>
              <a:t>Direct impact: 50 women and girls;</a:t>
            </a:r>
            <a:br>
              <a:rPr lang="en-US" sz="2800" dirty="0">
                <a:solidFill>
                  <a:srgbClr val="009093"/>
                </a:solidFill>
              </a:rPr>
            </a:br>
            <a:r>
              <a:rPr lang="en-US" sz="2800" dirty="0">
                <a:solidFill>
                  <a:srgbClr val="009093"/>
                </a:solidFill>
              </a:rPr>
              <a:t> Indirect impact: 800 women &amp; girls</a:t>
            </a:r>
          </a:p>
        </p:txBody>
      </p:sp>
      <p:sp>
        <p:nvSpPr>
          <p:cNvPr id="3" name="Slide Number Placeholder 2">
            <a:extLst>
              <a:ext uri="{FF2B5EF4-FFF2-40B4-BE49-F238E27FC236}">
                <a16:creationId xmlns:a16="http://schemas.microsoft.com/office/drawing/2014/main" id="{657BD5C0-CF63-6681-FCCC-688780301948}"/>
              </a:ext>
            </a:extLst>
          </p:cNvPr>
          <p:cNvSpPr>
            <a:spLocks noGrp="1"/>
          </p:cNvSpPr>
          <p:nvPr>
            <p:ph type="sldNum" sz="quarter" idx="12"/>
          </p:nvPr>
        </p:nvSpPr>
        <p:spPr>
          <a:xfrm>
            <a:off x="11444606" y="6376399"/>
            <a:ext cx="492125" cy="274324"/>
          </a:xfrm>
        </p:spPr>
        <p:txBody>
          <a:bodyPr vert="horz" lIns="91440" tIns="45720" rIns="91440" bIns="45720" rtlCol="0" anchor="ctr">
            <a:normAutofit/>
          </a:bodyPr>
          <a:lstStyle/>
          <a:p>
            <a:pPr>
              <a:spcAft>
                <a:spcPts val="600"/>
              </a:spcAft>
              <a:defRPr/>
            </a:pPr>
            <a:fld id="{CDCB46B4-79E8-1449-8D45-8ACF439F73AA}" type="slidenum">
              <a:rPr lang="en-US" smtClean="0"/>
              <a:pPr>
                <a:spcAft>
                  <a:spcPts val="600"/>
                </a:spcAft>
                <a:defRPr/>
              </a:pPr>
              <a:t>7</a:t>
            </a:fld>
            <a:endParaRPr lang="en-US" dirty="0"/>
          </a:p>
        </p:txBody>
      </p:sp>
      <p:pic>
        <p:nvPicPr>
          <p:cNvPr id="7" name="Picture 6" descr="A group of children in a room&#10;&#10;AI-generated content may be incorrect.">
            <a:extLst>
              <a:ext uri="{FF2B5EF4-FFF2-40B4-BE49-F238E27FC236}">
                <a16:creationId xmlns:a16="http://schemas.microsoft.com/office/drawing/2014/main" id="{E6F42E9F-3E08-BCBB-CBF4-6A1930F6DCE0}"/>
              </a:ext>
            </a:extLst>
          </p:cNvPr>
          <p:cNvPicPr>
            <a:picLocks noChangeAspect="1"/>
          </p:cNvPicPr>
          <p:nvPr/>
        </p:nvPicPr>
        <p:blipFill rotWithShape="1">
          <a:blip r:embed="rId3">
            <a:extLst>
              <a:ext uri="{28A0092B-C50C-407E-A947-70E740481C1C}">
                <a14:useLocalDpi xmlns:a14="http://schemas.microsoft.com/office/drawing/2010/main" val="0"/>
              </a:ext>
            </a:extLst>
          </a:blip>
          <a:srcRect l="49127" t="10721" r="5465" b="21167"/>
          <a:stretch/>
        </p:blipFill>
        <p:spPr>
          <a:xfrm>
            <a:off x="6911340" y="-347663"/>
            <a:ext cx="8229600" cy="8229600"/>
          </a:xfrm>
          <a:prstGeom prst="ellipse">
            <a:avLst/>
          </a:prstGeom>
        </p:spPr>
      </p:pic>
    </p:spTree>
    <p:extLst>
      <p:ext uri="{BB962C8B-B14F-4D97-AF65-F5344CB8AC3E}">
        <p14:creationId xmlns:p14="http://schemas.microsoft.com/office/powerpoint/2010/main" val="1416883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765544" y="365126"/>
            <a:ext cx="10679062" cy="762310"/>
          </a:xfrm>
        </p:spPr>
        <p:txBody>
          <a:bodyPr lIns="91440" tIns="45720" rIns="91440" bIns="45720">
            <a:normAutofit/>
          </a:bodyPr>
          <a:lstStyle/>
          <a:p>
            <a:r>
              <a:rPr lang="en-US" b="1" dirty="0"/>
              <a:t>Budget</a:t>
            </a: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a:xfrm>
            <a:off x="11444606" y="6376399"/>
            <a:ext cx="492125" cy="274324"/>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CDCB46B4-79E8-1449-8D45-8ACF439F73AA}"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8</a:t>
            </a:fld>
            <a:endParaRPr kumimoji="0" lang="en-US" b="0" i="0" u="none" strike="noStrike" kern="1200" cap="none" spc="0" normalizeH="0" baseline="0" noProof="0" dirty="0">
              <a:ln>
                <a:noFill/>
              </a:ln>
              <a:effectLst/>
              <a:uLnTx/>
              <a:uFillTx/>
            </a:endParaRPr>
          </a:p>
        </p:txBody>
      </p:sp>
      <p:pic>
        <p:nvPicPr>
          <p:cNvPr id="5" name="Picture 4">
            <a:extLst>
              <a:ext uri="{FF2B5EF4-FFF2-40B4-BE49-F238E27FC236}">
                <a16:creationId xmlns:a16="http://schemas.microsoft.com/office/drawing/2014/main" id="{F2C73A2F-79EC-F5F0-AB59-C47BB2745D7B}"/>
              </a:ext>
            </a:extLst>
          </p:cNvPr>
          <p:cNvPicPr>
            <a:picLocks noChangeAspect="1"/>
          </p:cNvPicPr>
          <p:nvPr/>
        </p:nvPicPr>
        <p:blipFill>
          <a:blip r:embed="rId3"/>
          <a:stretch>
            <a:fillRect/>
          </a:stretch>
        </p:blipFill>
        <p:spPr>
          <a:xfrm>
            <a:off x="9075" y="437644"/>
            <a:ext cx="12192000" cy="6275230"/>
          </a:xfrm>
          <a:prstGeom prst="rect">
            <a:avLst/>
          </a:prstGeom>
        </p:spPr>
      </p:pic>
    </p:spTree>
    <p:extLst>
      <p:ext uri="{BB962C8B-B14F-4D97-AF65-F5344CB8AC3E}">
        <p14:creationId xmlns:p14="http://schemas.microsoft.com/office/powerpoint/2010/main" val="2346885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CDA91-ACCD-350F-C485-B2C9E74FF5AF}"/>
            </a:ext>
          </a:extLst>
        </p:cNvPr>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7BDF414F-F0FF-D99D-A97C-159D2A8E70DF}"/>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t="7784" b="7784"/>
          <a:stretch/>
        </p:blipFill>
        <p:spPr>
          <a:xfrm>
            <a:off x="20" y="10"/>
            <a:ext cx="12191980" cy="6857990"/>
          </a:xfrm>
          <a:prstGeom prst="rect">
            <a:avLst/>
          </a:prstGeom>
          <a:noFill/>
        </p:spPr>
      </p:pic>
      <p:sp>
        <p:nvSpPr>
          <p:cNvPr id="15" name="Slide Number Placeholder 2">
            <a:extLst>
              <a:ext uri="{FF2B5EF4-FFF2-40B4-BE49-F238E27FC236}">
                <a16:creationId xmlns:a16="http://schemas.microsoft.com/office/drawing/2014/main" id="{D5C6D6CC-FE44-3129-7BAC-18ABBBF9DE50}"/>
              </a:ext>
            </a:extLst>
          </p:cNvPr>
          <p:cNvSpPr>
            <a:spLocks noGrp="1"/>
          </p:cNvSpPr>
          <p:nvPr>
            <p:ph type="sldNum" sz="quarter" idx="12"/>
          </p:nvPr>
        </p:nvSpPr>
        <p:spPr>
          <a:xfrm>
            <a:off x="11444606" y="6376399"/>
            <a:ext cx="492125" cy="274324"/>
          </a:xfrm>
        </p:spPr>
        <p:txBody>
          <a:bodyPr/>
          <a:lstStyle/>
          <a:p>
            <a:pPr>
              <a:spcAft>
                <a:spcPts val="600"/>
              </a:spcAft>
            </a:pPr>
            <a:fld id="{CDCB46B4-79E8-1449-8D45-8ACF439F73AA}" type="slidenum">
              <a:rPr lang="en-US" smtClean="0"/>
              <a:pPr>
                <a:spcAft>
                  <a:spcPts val="600"/>
                </a:spcAft>
              </a:pPr>
              <a:t>9</a:t>
            </a:fld>
            <a:endParaRPr lang="en-US" dirty="0"/>
          </a:p>
        </p:txBody>
      </p:sp>
      <p:sp>
        <p:nvSpPr>
          <p:cNvPr id="3" name="Slide Number Placeholder 2" hidden="1">
            <a:extLst>
              <a:ext uri="{FF2B5EF4-FFF2-40B4-BE49-F238E27FC236}">
                <a16:creationId xmlns:a16="http://schemas.microsoft.com/office/drawing/2014/main" id="{2B132D02-AAD3-D366-588B-D0EDDBED8AD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600"/>
                </a:spcAft>
                <a:buClrTx/>
                <a:buSzTx/>
                <a:buFontTx/>
                <a:buNone/>
                <a:tabLst/>
                <a:defRPr/>
              </a:pPr>
              <a:t>9</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695874"/>
      </p:ext>
    </p:extLst>
  </p:cSld>
  <p:clrMapOvr>
    <a:masterClrMapping/>
  </p:clrMapOvr>
</p:sld>
</file>

<file path=ppt/theme/theme1.xml><?xml version="1.0" encoding="utf-8"?>
<a:theme xmlns:a="http://schemas.openxmlformats.org/drawingml/2006/main" name="1_Office Theme">
  <a:themeElements>
    <a:clrScheme name="Together Women Rise ">
      <a:dk1>
        <a:srgbClr val="000000"/>
      </a:dk1>
      <a:lt1>
        <a:srgbClr val="FFFFFF"/>
      </a:lt1>
      <a:dk2>
        <a:srgbClr val="022077"/>
      </a:dk2>
      <a:lt2>
        <a:srgbClr val="E7E6E6"/>
      </a:lt2>
      <a:accent1>
        <a:srgbClr val="009094"/>
      </a:accent1>
      <a:accent2>
        <a:srgbClr val="C2313A"/>
      </a:accent2>
      <a:accent3>
        <a:srgbClr val="FE4A00"/>
      </a:accent3>
      <a:accent4>
        <a:srgbClr val="C5F300"/>
      </a:accent4>
      <a:accent5>
        <a:srgbClr val="007A00"/>
      </a:accent5>
      <a:accent6>
        <a:srgbClr val="009094"/>
      </a:accent6>
      <a:hlink>
        <a:srgbClr val="FE4A00"/>
      </a:hlink>
      <a:folHlink>
        <a:srgbClr val="C2313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A7E5E72-7862-5D43-AF7F-60CC518D70AB}" vid="{1C668297-6492-3949-9939-005D33081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0286FD4C31124B87DC46649447B305" ma:contentTypeVersion="18" ma:contentTypeDescription="Create a new document." ma:contentTypeScope="" ma:versionID="c3f10db39e88da85a7de37d01bdd4ade">
  <xsd:schema xmlns:xsd="http://www.w3.org/2001/XMLSchema" xmlns:xs="http://www.w3.org/2001/XMLSchema" xmlns:p="http://schemas.microsoft.com/office/2006/metadata/properties" xmlns:ns2="accf3510-8f08-46ad-8e81-d1c5d0ba3915" xmlns:ns3="a5dfa07a-3378-4c71-8781-fe3969aabe83" targetNamespace="http://schemas.microsoft.com/office/2006/metadata/properties" ma:root="true" ma:fieldsID="2ed73e8805fbea16190b3073122039dc" ns2:_="" ns3:_="">
    <xsd:import namespace="accf3510-8f08-46ad-8e81-d1c5d0ba3915"/>
    <xsd:import namespace="a5dfa07a-3378-4c71-8781-fe3969aabe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f3510-8f08-46ad-8e81-d1c5d0ba391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d2b817d9-fbbf-44b1-a7a2-c0a777ff8827}" ma:internalName="TaxCatchAll" ma:showField="CatchAllData" ma:web="accf3510-8f08-46ad-8e81-d1c5d0ba391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dfa07a-3378-4c71-8781-fe3969aabe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d1aef4b-985b-4eed-9545-f746b3e9d40c"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ccf3510-8f08-46ad-8e81-d1c5d0ba3915">
      <UserInfo>
        <DisplayName>Wendy Frattolin</DisplayName>
        <AccountId>14</AccountId>
        <AccountType/>
      </UserInfo>
    </SharedWithUsers>
    <lcf76f155ced4ddcb4097134ff3c332f xmlns="a5dfa07a-3378-4c71-8781-fe3969aabe83">
      <Terms xmlns="http://schemas.microsoft.com/office/infopath/2007/PartnerControls"/>
    </lcf76f155ced4ddcb4097134ff3c332f>
    <TaxCatchAll xmlns="accf3510-8f08-46ad-8e81-d1c5d0ba39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0FD44B-9B34-4DD2-80D3-154DD82208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cf3510-8f08-46ad-8e81-d1c5d0ba3915"/>
    <ds:schemaRef ds:uri="a5dfa07a-3378-4c71-8781-fe3969aab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1D8556-6F2F-4A4C-97AA-7BBB06884C0A}">
  <ds:schemaRefs>
    <ds:schemaRef ds:uri="http://schemas.microsoft.com/office/2006/metadata/properties"/>
    <ds:schemaRef ds:uri="http://purl.org/dc/elements/1.1/"/>
    <ds:schemaRef ds:uri="accf3510-8f08-46ad-8e81-d1c5d0ba3915"/>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a5dfa07a-3378-4c71-8781-fe3969aabe83"/>
    <ds:schemaRef ds:uri="http://www.w3.org/XML/1998/namespace"/>
    <ds:schemaRef ds:uri="http://purl.org/dc/dcmitype/"/>
  </ds:schemaRefs>
</ds:datastoreItem>
</file>

<file path=customXml/itemProps3.xml><?xml version="1.0" encoding="utf-8"?>
<ds:datastoreItem xmlns:ds="http://schemas.openxmlformats.org/officeDocument/2006/customXml" ds:itemID="{0EF1D745-46D4-4D70-9655-7BFC2C5A1C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8809</TotalTime>
  <Words>1952</Words>
  <Application>Microsoft Office PowerPoint</Application>
  <PresentationFormat>Widescreen</PresentationFormat>
  <Paragraphs>101</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Acumin Pro Light</vt:lpstr>
      <vt:lpstr>Arial</vt:lpstr>
      <vt:lpstr>Calibri</vt:lpstr>
      <vt:lpstr>Helvetica</vt:lpstr>
      <vt:lpstr>Roboto</vt:lpstr>
      <vt:lpstr>Times New Roman</vt:lpstr>
      <vt:lpstr>1_Office Theme</vt:lpstr>
      <vt:lpstr>Culturally Sensitive &amp; Empowering: Sexual &amp; Reproductive Health May 2025 Featured Grant </vt:lpstr>
      <vt:lpstr>About Featured Grants</vt:lpstr>
      <vt:lpstr>The Global Issue:  Sexual &amp; Reproductive Health Education for Girls</vt:lpstr>
      <vt:lpstr>PowerPoint Presentation</vt:lpstr>
      <vt:lpstr>Life Challenges of Women in Peru</vt:lpstr>
      <vt:lpstr>How Our Grant Will Be Used</vt:lpstr>
      <vt:lpstr>How Our Grant Will Be Used</vt:lpstr>
      <vt:lpstr>Budget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IANGEL</dc:title>
  <dc:creator>Chris Worthy</dc:creator>
  <cp:lastModifiedBy>Amy West Moore</cp:lastModifiedBy>
  <cp:revision>293</cp:revision>
  <dcterms:created xsi:type="dcterms:W3CDTF">2021-03-06T21:56:16Z</dcterms:created>
  <dcterms:modified xsi:type="dcterms:W3CDTF">2025-04-10T12:39:48Z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0x010100BA0286FD4C31124B87DC46649447B305</vt:lpwstr>
  </property>
  <property fmtid="{D5CDD505-2E9C-101B-9397-08002B2CF9AE}" pid="3" name="MediaServiceImageTags">
    <vt:lpwstr/>
  </property>
</Properties>
</file>